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70"/>
  </p:notesMasterIdLst>
  <p:handoutMasterIdLst>
    <p:handoutMasterId r:id="rId171"/>
  </p:handoutMasterIdLst>
  <p:sldIdLst>
    <p:sldId id="316" r:id="rId2"/>
    <p:sldId id="360" r:id="rId3"/>
    <p:sldId id="361" r:id="rId4"/>
    <p:sldId id="514" r:id="rId5"/>
    <p:sldId id="362" r:id="rId6"/>
    <p:sldId id="493" r:id="rId7"/>
    <p:sldId id="364" r:id="rId8"/>
    <p:sldId id="365" r:id="rId9"/>
    <p:sldId id="366" r:id="rId10"/>
    <p:sldId id="367" r:id="rId11"/>
    <p:sldId id="368" r:id="rId12"/>
    <p:sldId id="498" r:id="rId13"/>
    <p:sldId id="494" r:id="rId14"/>
    <p:sldId id="495" r:id="rId15"/>
    <p:sldId id="496" r:id="rId16"/>
    <p:sldId id="370" r:id="rId17"/>
    <p:sldId id="358" r:id="rId18"/>
    <p:sldId id="371" r:id="rId19"/>
    <p:sldId id="327" r:id="rId20"/>
    <p:sldId id="330" r:id="rId21"/>
    <p:sldId id="274" r:id="rId22"/>
    <p:sldId id="372" r:id="rId23"/>
    <p:sldId id="374" r:id="rId24"/>
    <p:sldId id="375" r:id="rId25"/>
    <p:sldId id="376" r:id="rId26"/>
    <p:sldId id="377" r:id="rId27"/>
    <p:sldId id="378" r:id="rId28"/>
    <p:sldId id="379" r:id="rId29"/>
    <p:sldId id="380" r:id="rId30"/>
    <p:sldId id="381" r:id="rId31"/>
    <p:sldId id="382" r:id="rId32"/>
    <p:sldId id="515" r:id="rId33"/>
    <p:sldId id="516" r:id="rId34"/>
    <p:sldId id="383" r:id="rId35"/>
    <p:sldId id="385" r:id="rId36"/>
    <p:sldId id="386" r:id="rId37"/>
    <p:sldId id="387" r:id="rId38"/>
    <p:sldId id="388" r:id="rId39"/>
    <p:sldId id="389" r:id="rId40"/>
    <p:sldId id="390" r:id="rId41"/>
    <p:sldId id="517" r:id="rId42"/>
    <p:sldId id="391" r:id="rId43"/>
    <p:sldId id="392" r:id="rId44"/>
    <p:sldId id="393" r:id="rId45"/>
    <p:sldId id="394" r:id="rId46"/>
    <p:sldId id="395" r:id="rId47"/>
    <p:sldId id="396" r:id="rId48"/>
    <p:sldId id="397" r:id="rId49"/>
    <p:sldId id="398" r:id="rId50"/>
    <p:sldId id="399" r:id="rId51"/>
    <p:sldId id="400" r:id="rId52"/>
    <p:sldId id="402" r:id="rId53"/>
    <p:sldId id="403" r:id="rId54"/>
    <p:sldId id="265" r:id="rId55"/>
    <p:sldId id="404" r:id="rId56"/>
    <p:sldId id="503" r:id="rId57"/>
    <p:sldId id="504" r:id="rId58"/>
    <p:sldId id="505" r:id="rId59"/>
    <p:sldId id="405" r:id="rId60"/>
    <p:sldId id="406" r:id="rId61"/>
    <p:sldId id="407" r:id="rId62"/>
    <p:sldId id="408" r:id="rId63"/>
    <p:sldId id="409" r:id="rId64"/>
    <p:sldId id="410" r:id="rId65"/>
    <p:sldId id="411" r:id="rId66"/>
    <p:sldId id="412" r:id="rId67"/>
    <p:sldId id="413" r:id="rId68"/>
    <p:sldId id="415" r:id="rId69"/>
    <p:sldId id="416" r:id="rId70"/>
    <p:sldId id="417" r:id="rId71"/>
    <p:sldId id="471" r:id="rId72"/>
    <p:sldId id="472" r:id="rId73"/>
    <p:sldId id="508" r:id="rId74"/>
    <p:sldId id="507" r:id="rId75"/>
    <p:sldId id="473" r:id="rId76"/>
    <p:sldId id="475" r:id="rId77"/>
    <p:sldId id="478" r:id="rId78"/>
    <p:sldId id="477" r:id="rId79"/>
    <p:sldId id="479" r:id="rId80"/>
    <p:sldId id="476" r:id="rId81"/>
    <p:sldId id="480" r:id="rId82"/>
    <p:sldId id="481" r:id="rId83"/>
    <p:sldId id="482" r:id="rId84"/>
    <p:sldId id="483" r:id="rId85"/>
    <p:sldId id="469" r:id="rId86"/>
    <p:sldId id="418" r:id="rId87"/>
    <p:sldId id="419" r:id="rId88"/>
    <p:sldId id="509" r:id="rId89"/>
    <p:sldId id="420" r:id="rId90"/>
    <p:sldId id="421" r:id="rId91"/>
    <p:sldId id="422" r:id="rId92"/>
    <p:sldId id="423" r:id="rId93"/>
    <p:sldId id="424" r:id="rId94"/>
    <p:sldId id="425" r:id="rId95"/>
    <p:sldId id="426" r:id="rId96"/>
    <p:sldId id="427" r:id="rId97"/>
    <p:sldId id="428" r:id="rId98"/>
    <p:sldId id="429" r:id="rId99"/>
    <p:sldId id="430" r:id="rId100"/>
    <p:sldId id="431" r:id="rId101"/>
    <p:sldId id="432" r:id="rId102"/>
    <p:sldId id="433" r:id="rId103"/>
    <p:sldId id="434" r:id="rId104"/>
    <p:sldId id="435" r:id="rId105"/>
    <p:sldId id="436" r:id="rId106"/>
    <p:sldId id="437" r:id="rId107"/>
    <p:sldId id="438" r:id="rId108"/>
    <p:sldId id="439" r:id="rId109"/>
    <p:sldId id="440" r:id="rId110"/>
    <p:sldId id="506" r:id="rId111"/>
    <p:sldId id="441" r:id="rId112"/>
    <p:sldId id="461" r:id="rId113"/>
    <p:sldId id="462" r:id="rId114"/>
    <p:sldId id="463" r:id="rId115"/>
    <p:sldId id="464" r:id="rId116"/>
    <p:sldId id="459" r:id="rId117"/>
    <p:sldId id="442" r:id="rId118"/>
    <p:sldId id="443" r:id="rId119"/>
    <p:sldId id="444" r:id="rId120"/>
    <p:sldId id="458" r:id="rId121"/>
    <p:sldId id="465" r:id="rId122"/>
    <p:sldId id="466" r:id="rId123"/>
    <p:sldId id="518" r:id="rId124"/>
    <p:sldId id="519" r:id="rId125"/>
    <p:sldId id="467" r:id="rId126"/>
    <p:sldId id="468" r:id="rId127"/>
    <p:sldId id="445" r:id="rId128"/>
    <p:sldId id="521" r:id="rId129"/>
    <p:sldId id="520" r:id="rId130"/>
    <p:sldId id="522" r:id="rId131"/>
    <p:sldId id="523" r:id="rId132"/>
    <p:sldId id="524" r:id="rId133"/>
    <p:sldId id="525" r:id="rId134"/>
    <p:sldId id="526" r:id="rId135"/>
    <p:sldId id="527" r:id="rId136"/>
    <p:sldId id="449" r:id="rId137"/>
    <p:sldId id="450" r:id="rId138"/>
    <p:sldId id="484" r:id="rId139"/>
    <p:sldId id="499" r:id="rId140"/>
    <p:sldId id="500" r:id="rId141"/>
    <p:sldId id="501" r:id="rId142"/>
    <p:sldId id="502" r:id="rId143"/>
    <p:sldId id="486" r:id="rId144"/>
    <p:sldId id="487" r:id="rId145"/>
    <p:sldId id="488" r:id="rId146"/>
    <p:sldId id="489" r:id="rId147"/>
    <p:sldId id="490" r:id="rId148"/>
    <p:sldId id="491" r:id="rId149"/>
    <p:sldId id="492" r:id="rId150"/>
    <p:sldId id="510" r:id="rId151"/>
    <p:sldId id="511" r:id="rId152"/>
    <p:sldId id="512" r:id="rId153"/>
    <p:sldId id="513" r:id="rId154"/>
    <p:sldId id="451" r:id="rId155"/>
    <p:sldId id="448" r:id="rId156"/>
    <p:sldId id="401" r:id="rId157"/>
    <p:sldId id="266" r:id="rId158"/>
    <p:sldId id="315" r:id="rId159"/>
    <p:sldId id="283" r:id="rId160"/>
    <p:sldId id="285" r:id="rId161"/>
    <p:sldId id="286" r:id="rId162"/>
    <p:sldId id="329" r:id="rId163"/>
    <p:sldId id="332" r:id="rId164"/>
    <p:sldId id="333" r:id="rId165"/>
    <p:sldId id="334" r:id="rId166"/>
    <p:sldId id="341" r:id="rId167"/>
    <p:sldId id="343" r:id="rId168"/>
    <p:sldId id="345" r:id="rId169"/>
  </p:sldIdLst>
  <p:sldSz cx="9144000" cy="6858000" type="screen4x3"/>
  <p:notesSz cx="6864350" cy="999648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48">
          <p15:clr>
            <a:srgbClr val="A4A3A4"/>
          </p15:clr>
        </p15:guide>
        <p15:guide id="2" pos="216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EAE9"/>
    <a:srgbClr val="F8EDEC"/>
    <a:srgbClr val="F4E1E0"/>
    <a:srgbClr val="0000CC"/>
    <a:srgbClr val="E0DEFE"/>
    <a:srgbClr val="FFFEEF"/>
    <a:srgbClr val="FFFAB7"/>
    <a:srgbClr val="FFFDCD"/>
    <a:srgbClr val="FFFEE5"/>
    <a:srgbClr val="CEE0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8444" autoAdjust="0"/>
    <p:restoredTop sz="94745" autoAdjust="0"/>
  </p:normalViewPr>
  <p:slideViewPr>
    <p:cSldViewPr>
      <p:cViewPr varScale="1">
        <p:scale>
          <a:sx n="86" d="100"/>
          <a:sy n="86" d="100"/>
        </p:scale>
        <p:origin x="1795" y="62"/>
      </p:cViewPr>
      <p:guideLst>
        <p:guide orient="horz" pos="2160"/>
        <p:guide pos="2880"/>
      </p:guideLst>
    </p:cSldViewPr>
  </p:slideViewPr>
  <p:outlineViewPr>
    <p:cViewPr>
      <p:scale>
        <a:sx n="33" d="100"/>
        <a:sy n="33" d="100"/>
      </p:scale>
      <p:origin x="0" y="166632"/>
    </p:cViewPr>
  </p:outlineViewPr>
  <p:notesTextViewPr>
    <p:cViewPr>
      <p:scale>
        <a:sx n="1" d="1"/>
        <a:sy n="1" d="1"/>
      </p:scale>
      <p:origin x="0" y="0"/>
    </p:cViewPr>
  </p:notesTextViewPr>
  <p:sorterViewPr>
    <p:cViewPr>
      <p:scale>
        <a:sx n="66" d="100"/>
        <a:sy n="66" d="100"/>
      </p:scale>
      <p:origin x="0" y="1594"/>
    </p:cViewPr>
  </p:sorterViewPr>
  <p:notesViewPr>
    <p:cSldViewPr>
      <p:cViewPr varScale="1">
        <p:scale>
          <a:sx n="45" d="100"/>
          <a:sy n="45" d="100"/>
        </p:scale>
        <p:origin x="-2794" y="-72"/>
      </p:cViewPr>
      <p:guideLst>
        <p:guide orient="horz" pos="3148"/>
        <p:guide pos="2162"/>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notesMaster" Target="notesMasters/notesMaster1.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handoutMaster" Target="handoutMasters/handoutMaster1.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2" Type="http://schemas.openxmlformats.org/officeDocument/2006/relationships/presProps" Target="pres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theme" Target="theme/theme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tableStyles" Target="tableStyles.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4975" cy="50165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7788" y="0"/>
            <a:ext cx="2974975" cy="501650"/>
          </a:xfrm>
          <a:prstGeom prst="rect">
            <a:avLst/>
          </a:prstGeom>
        </p:spPr>
        <p:txBody>
          <a:bodyPr vert="horz" lIns="91440" tIns="45720" rIns="91440" bIns="45720" rtlCol="0"/>
          <a:lstStyle>
            <a:lvl1pPr algn="r">
              <a:defRPr sz="1200"/>
            </a:lvl1pPr>
          </a:lstStyle>
          <a:p>
            <a:fld id="{F229AA99-C940-4989-80FD-A0C4F3BBD7C4}" type="datetimeFigureOut">
              <a:rPr lang="de-DE" smtClean="0"/>
              <a:t>07.10.2019</a:t>
            </a:fld>
            <a:endParaRPr lang="de-DE"/>
          </a:p>
        </p:txBody>
      </p:sp>
      <p:sp>
        <p:nvSpPr>
          <p:cNvPr id="4" name="Fußzeilenplatzhalter 3"/>
          <p:cNvSpPr>
            <a:spLocks noGrp="1"/>
          </p:cNvSpPr>
          <p:nvPr>
            <p:ph type="ftr" sz="quarter" idx="2"/>
          </p:nvPr>
        </p:nvSpPr>
        <p:spPr>
          <a:xfrm>
            <a:off x="0" y="9494838"/>
            <a:ext cx="2974975" cy="50165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7788" y="9494838"/>
            <a:ext cx="2974975" cy="501650"/>
          </a:xfrm>
          <a:prstGeom prst="rect">
            <a:avLst/>
          </a:prstGeom>
        </p:spPr>
        <p:txBody>
          <a:bodyPr vert="horz" lIns="91440" tIns="45720" rIns="91440" bIns="45720" rtlCol="0" anchor="b"/>
          <a:lstStyle>
            <a:lvl1pPr algn="r">
              <a:defRPr sz="1200"/>
            </a:lvl1pPr>
          </a:lstStyle>
          <a:p>
            <a:fld id="{F6C6B817-BC20-46A4-BA50-F1E1AC677BEE}" type="slidenum">
              <a:rPr lang="de-DE" smtClean="0"/>
              <a:t>‹#›</a:t>
            </a:fld>
            <a:endParaRPr lang="de-DE"/>
          </a:p>
        </p:txBody>
      </p:sp>
    </p:spTree>
    <p:extLst>
      <p:ext uri="{BB962C8B-B14F-4D97-AF65-F5344CB8AC3E}">
        <p14:creationId xmlns:p14="http://schemas.microsoft.com/office/powerpoint/2010/main" val="2247074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4975" cy="50165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7788" y="0"/>
            <a:ext cx="2974975" cy="501650"/>
          </a:xfrm>
          <a:prstGeom prst="rect">
            <a:avLst/>
          </a:prstGeom>
        </p:spPr>
        <p:txBody>
          <a:bodyPr vert="horz" lIns="91440" tIns="45720" rIns="91440" bIns="45720" rtlCol="0"/>
          <a:lstStyle>
            <a:lvl1pPr algn="r">
              <a:defRPr sz="1200"/>
            </a:lvl1pPr>
          </a:lstStyle>
          <a:p>
            <a:fld id="{814BCDAC-8637-4042-9325-31E0F5D4FEC9}" type="datetimeFigureOut">
              <a:rPr lang="de-DE" smtClean="0"/>
              <a:t>07.10.2019</a:t>
            </a:fld>
            <a:endParaRPr lang="de-DE"/>
          </a:p>
        </p:txBody>
      </p:sp>
      <p:sp>
        <p:nvSpPr>
          <p:cNvPr id="4" name="Folienbildplatzhalter 3"/>
          <p:cNvSpPr>
            <a:spLocks noGrp="1" noRot="1" noChangeAspect="1"/>
          </p:cNvSpPr>
          <p:nvPr>
            <p:ph type="sldImg" idx="2"/>
          </p:nvPr>
        </p:nvSpPr>
        <p:spPr>
          <a:xfrm>
            <a:off x="1182688" y="1249363"/>
            <a:ext cx="4498975" cy="337343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810125"/>
            <a:ext cx="5492750" cy="39370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4838"/>
            <a:ext cx="2974975" cy="50165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7788" y="9494838"/>
            <a:ext cx="2974975" cy="501650"/>
          </a:xfrm>
          <a:prstGeom prst="rect">
            <a:avLst/>
          </a:prstGeom>
        </p:spPr>
        <p:txBody>
          <a:bodyPr vert="horz" lIns="91440" tIns="45720" rIns="91440" bIns="45720" rtlCol="0" anchor="b"/>
          <a:lstStyle>
            <a:lvl1pPr algn="r">
              <a:defRPr sz="1200"/>
            </a:lvl1pPr>
          </a:lstStyle>
          <a:p>
            <a:fld id="{AFCC136C-33F5-4B1D-9E5C-6B6CDB6469AA}" type="slidenum">
              <a:rPr lang="de-DE" smtClean="0"/>
              <a:t>‹#›</a:t>
            </a:fld>
            <a:endParaRPr lang="de-DE"/>
          </a:p>
        </p:txBody>
      </p:sp>
    </p:spTree>
    <p:extLst>
      <p:ext uri="{BB962C8B-B14F-4D97-AF65-F5344CB8AC3E}">
        <p14:creationId xmlns:p14="http://schemas.microsoft.com/office/powerpoint/2010/main" val="35717785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a:t>Example</a:t>
            </a:r>
            <a:r>
              <a:rPr lang="de-DE" dirty="0"/>
              <a:t>: State </a:t>
            </a:r>
            <a:r>
              <a:rPr lang="de-DE" dirty="0" err="1"/>
              <a:t>permits</a:t>
            </a:r>
            <a:r>
              <a:rPr lang="de-DE" dirty="0"/>
              <a:t> </a:t>
            </a:r>
            <a:r>
              <a:rPr lang="de-DE" dirty="0" err="1"/>
              <a:t>adoption</a:t>
            </a:r>
            <a:r>
              <a:rPr lang="de-DE" dirty="0"/>
              <a:t> </a:t>
            </a:r>
            <a:r>
              <a:rPr lang="de-DE" dirty="0" err="1"/>
              <a:t>of</a:t>
            </a:r>
            <a:r>
              <a:rPr lang="de-DE" dirty="0"/>
              <a:t> </a:t>
            </a:r>
            <a:r>
              <a:rPr lang="de-DE" dirty="0" err="1"/>
              <a:t>children</a:t>
            </a:r>
            <a:r>
              <a:rPr lang="de-DE" dirty="0"/>
              <a:t> </a:t>
            </a:r>
            <a:r>
              <a:rPr lang="de-DE" dirty="0" err="1"/>
              <a:t>by</a:t>
            </a:r>
            <a:r>
              <a:rPr lang="de-DE" dirty="0"/>
              <a:t> a </a:t>
            </a:r>
            <a:r>
              <a:rPr lang="de-DE" dirty="0" err="1"/>
              <a:t>single</a:t>
            </a:r>
            <a:r>
              <a:rPr lang="de-DE" dirty="0"/>
              <a:t> </a:t>
            </a:r>
            <a:r>
              <a:rPr lang="de-DE" dirty="0" err="1"/>
              <a:t>person</a:t>
            </a:r>
            <a:r>
              <a:rPr lang="de-DE" dirty="0"/>
              <a:t> – </a:t>
            </a:r>
            <a:r>
              <a:rPr lang="de-DE" dirty="0" err="1"/>
              <a:t>which</a:t>
            </a:r>
            <a:r>
              <a:rPr lang="de-DE" baseline="0" dirty="0"/>
              <a:t> Art. 8 ECHR </a:t>
            </a:r>
            <a:r>
              <a:rPr lang="de-DE" baseline="0" dirty="0" err="1"/>
              <a:t>does</a:t>
            </a:r>
            <a:r>
              <a:rPr lang="de-DE" baseline="0" dirty="0"/>
              <a:t> not </a:t>
            </a:r>
            <a:r>
              <a:rPr lang="de-DE" baseline="0" dirty="0" err="1"/>
              <a:t>require</a:t>
            </a:r>
            <a:r>
              <a:rPr lang="de-DE" baseline="0" dirty="0"/>
              <a:t>. But </a:t>
            </a:r>
            <a:r>
              <a:rPr lang="de-DE" baseline="0" dirty="0" err="1"/>
              <a:t>if</a:t>
            </a:r>
            <a:r>
              <a:rPr lang="de-DE" baseline="0" dirty="0"/>
              <a:t> State </a:t>
            </a:r>
            <a:r>
              <a:rPr lang="de-DE" baseline="0" dirty="0" err="1"/>
              <a:t>does</a:t>
            </a:r>
            <a:r>
              <a:rPr lang="de-DE" baseline="0" dirty="0"/>
              <a:t> so, </a:t>
            </a:r>
            <a:r>
              <a:rPr lang="de-DE" baseline="0" dirty="0" err="1"/>
              <a:t>this</a:t>
            </a:r>
            <a:r>
              <a:rPr lang="de-DE" baseline="0" dirty="0"/>
              <a:t> additional </a:t>
            </a:r>
            <a:r>
              <a:rPr lang="de-DE" baseline="0" dirty="0" err="1"/>
              <a:t>right</a:t>
            </a:r>
            <a:r>
              <a:rPr lang="de-DE" baseline="0" dirty="0"/>
              <a:t> falls </a:t>
            </a:r>
            <a:r>
              <a:rPr lang="de-DE" baseline="0" dirty="0" err="1"/>
              <a:t>within</a:t>
            </a:r>
            <a:r>
              <a:rPr lang="de-DE" baseline="0" dirty="0"/>
              <a:t> </a:t>
            </a:r>
            <a:r>
              <a:rPr lang="de-DE" baseline="0" dirty="0" err="1"/>
              <a:t>the</a:t>
            </a:r>
            <a:r>
              <a:rPr lang="de-DE" baseline="0" dirty="0"/>
              <a:t> </a:t>
            </a:r>
            <a:r>
              <a:rPr lang="de-DE" baseline="0" dirty="0" err="1"/>
              <a:t>ambit</a:t>
            </a:r>
            <a:r>
              <a:rPr lang="de-DE" baseline="0" dirty="0"/>
              <a:t> </a:t>
            </a:r>
            <a:r>
              <a:rPr lang="de-DE" baseline="0" dirty="0" err="1"/>
              <a:t>of</a:t>
            </a:r>
            <a:r>
              <a:rPr lang="de-DE" baseline="0" dirty="0"/>
              <a:t> Art. 8 ECHR. </a:t>
            </a:r>
            <a:r>
              <a:rPr lang="de-DE" baseline="0" dirty="0" err="1"/>
              <a:t>If</a:t>
            </a:r>
            <a:r>
              <a:rPr lang="de-DE" baseline="0" dirty="0"/>
              <a:t> </a:t>
            </a:r>
            <a:r>
              <a:rPr lang="de-DE" baseline="0" dirty="0" err="1"/>
              <a:t>the</a:t>
            </a:r>
            <a:r>
              <a:rPr lang="de-DE" baseline="0" dirty="0"/>
              <a:t> State </a:t>
            </a:r>
            <a:r>
              <a:rPr lang="de-DE" baseline="0" dirty="0" err="1"/>
              <a:t>then</a:t>
            </a:r>
            <a:r>
              <a:rPr lang="de-DE" baseline="0" dirty="0"/>
              <a:t> </a:t>
            </a:r>
            <a:r>
              <a:rPr lang="de-DE" baseline="0" dirty="0" err="1"/>
              <a:t>limits</a:t>
            </a:r>
            <a:r>
              <a:rPr lang="de-DE" baseline="0" dirty="0"/>
              <a:t> </a:t>
            </a:r>
            <a:r>
              <a:rPr lang="de-DE" baseline="0" dirty="0" err="1"/>
              <a:t>the</a:t>
            </a:r>
            <a:r>
              <a:rPr lang="de-DE" baseline="0" dirty="0"/>
              <a:t> </a:t>
            </a:r>
            <a:r>
              <a:rPr lang="de-DE" baseline="0" dirty="0" err="1"/>
              <a:t>right</a:t>
            </a:r>
            <a:r>
              <a:rPr lang="de-DE" baseline="0" dirty="0"/>
              <a:t> </a:t>
            </a:r>
            <a:r>
              <a:rPr lang="de-DE" baseline="0" dirty="0" err="1"/>
              <a:t>to</a:t>
            </a:r>
            <a:r>
              <a:rPr lang="de-DE" baseline="0" dirty="0"/>
              <a:t> a heterosexual </a:t>
            </a:r>
            <a:r>
              <a:rPr lang="de-DE" baseline="0" dirty="0" err="1"/>
              <a:t>person</a:t>
            </a:r>
            <a:r>
              <a:rPr lang="de-DE" baseline="0" dirty="0"/>
              <a:t>, Art. 14 ECHR kicks in.</a:t>
            </a:r>
            <a:endParaRPr lang="de-DE" dirty="0"/>
          </a:p>
        </p:txBody>
      </p:sp>
      <p:sp>
        <p:nvSpPr>
          <p:cNvPr id="4" name="Foliennummernplatzhalter 3"/>
          <p:cNvSpPr>
            <a:spLocks noGrp="1"/>
          </p:cNvSpPr>
          <p:nvPr>
            <p:ph type="sldNum" sz="quarter" idx="10"/>
          </p:nvPr>
        </p:nvSpPr>
        <p:spPr/>
        <p:txBody>
          <a:bodyPr/>
          <a:lstStyle/>
          <a:p>
            <a:fld id="{AFCC136C-33F5-4B1D-9E5C-6B6CDB6469AA}" type="slidenum">
              <a:rPr lang="de-DE" smtClean="0"/>
              <a:t>20</a:t>
            </a:fld>
            <a:endParaRPr lang="de-DE"/>
          </a:p>
        </p:txBody>
      </p:sp>
    </p:spTree>
    <p:extLst>
      <p:ext uri="{BB962C8B-B14F-4D97-AF65-F5344CB8AC3E}">
        <p14:creationId xmlns:p14="http://schemas.microsoft.com/office/powerpoint/2010/main" val="7417792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CJEU did not yet have the opportunity to rule on the interpretation of these provisions. </a:t>
            </a:r>
          </a:p>
        </p:txBody>
      </p:sp>
      <p:sp>
        <p:nvSpPr>
          <p:cNvPr id="4" name="Slide Number Placeholder 3"/>
          <p:cNvSpPr>
            <a:spLocks noGrp="1"/>
          </p:cNvSpPr>
          <p:nvPr>
            <p:ph type="sldNum" sz="quarter" idx="10"/>
          </p:nvPr>
        </p:nvSpPr>
        <p:spPr/>
        <p:txBody>
          <a:bodyPr/>
          <a:lstStyle/>
          <a:p>
            <a:fld id="{AFCC136C-33F5-4B1D-9E5C-6B6CDB6469AA}" type="slidenum">
              <a:rPr lang="de-DE" smtClean="0"/>
              <a:t>127</a:t>
            </a:fld>
            <a:endParaRPr lang="de-DE"/>
          </a:p>
        </p:txBody>
      </p:sp>
    </p:spTree>
    <p:extLst>
      <p:ext uri="{BB962C8B-B14F-4D97-AF65-F5344CB8AC3E}">
        <p14:creationId xmlns:p14="http://schemas.microsoft.com/office/powerpoint/2010/main" val="10200889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CJEU did not yet have the opportunity to rule on the interpretation of these provisions. </a:t>
            </a:r>
          </a:p>
        </p:txBody>
      </p:sp>
      <p:sp>
        <p:nvSpPr>
          <p:cNvPr id="4" name="Slide Number Placeholder 3"/>
          <p:cNvSpPr>
            <a:spLocks noGrp="1"/>
          </p:cNvSpPr>
          <p:nvPr>
            <p:ph type="sldNum" sz="quarter" idx="10"/>
          </p:nvPr>
        </p:nvSpPr>
        <p:spPr/>
        <p:txBody>
          <a:bodyPr/>
          <a:lstStyle/>
          <a:p>
            <a:fld id="{AFCC136C-33F5-4B1D-9E5C-6B6CDB6469AA}" type="slidenum">
              <a:rPr lang="de-DE" smtClean="0"/>
              <a:t>128</a:t>
            </a:fld>
            <a:endParaRPr lang="de-DE"/>
          </a:p>
        </p:txBody>
      </p:sp>
    </p:spTree>
    <p:extLst>
      <p:ext uri="{BB962C8B-B14F-4D97-AF65-F5344CB8AC3E}">
        <p14:creationId xmlns:p14="http://schemas.microsoft.com/office/powerpoint/2010/main" val="10200889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CJEU did not yet have the opportunity to rule on the interpretation of these provisions. </a:t>
            </a:r>
          </a:p>
        </p:txBody>
      </p:sp>
      <p:sp>
        <p:nvSpPr>
          <p:cNvPr id="4" name="Slide Number Placeholder 3"/>
          <p:cNvSpPr>
            <a:spLocks noGrp="1"/>
          </p:cNvSpPr>
          <p:nvPr>
            <p:ph type="sldNum" sz="quarter" idx="10"/>
          </p:nvPr>
        </p:nvSpPr>
        <p:spPr/>
        <p:txBody>
          <a:bodyPr/>
          <a:lstStyle/>
          <a:p>
            <a:fld id="{AFCC136C-33F5-4B1D-9E5C-6B6CDB6469AA}" type="slidenum">
              <a:rPr lang="de-DE" smtClean="0"/>
              <a:t>129</a:t>
            </a:fld>
            <a:endParaRPr lang="de-DE"/>
          </a:p>
        </p:txBody>
      </p:sp>
    </p:spTree>
    <p:extLst>
      <p:ext uri="{BB962C8B-B14F-4D97-AF65-F5344CB8AC3E}">
        <p14:creationId xmlns:p14="http://schemas.microsoft.com/office/powerpoint/2010/main" val="10200889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CJEU did not yet have the opportunity to rule on the interpretation of these provisions. </a:t>
            </a:r>
          </a:p>
        </p:txBody>
      </p:sp>
      <p:sp>
        <p:nvSpPr>
          <p:cNvPr id="4" name="Slide Number Placeholder 3"/>
          <p:cNvSpPr>
            <a:spLocks noGrp="1"/>
          </p:cNvSpPr>
          <p:nvPr>
            <p:ph type="sldNum" sz="quarter" idx="10"/>
          </p:nvPr>
        </p:nvSpPr>
        <p:spPr/>
        <p:txBody>
          <a:bodyPr/>
          <a:lstStyle/>
          <a:p>
            <a:fld id="{AFCC136C-33F5-4B1D-9E5C-6B6CDB6469AA}" type="slidenum">
              <a:rPr lang="de-DE" smtClean="0"/>
              <a:t>130</a:t>
            </a:fld>
            <a:endParaRPr lang="de-DE"/>
          </a:p>
        </p:txBody>
      </p:sp>
    </p:spTree>
    <p:extLst>
      <p:ext uri="{BB962C8B-B14F-4D97-AF65-F5344CB8AC3E}">
        <p14:creationId xmlns:p14="http://schemas.microsoft.com/office/powerpoint/2010/main" val="10200889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CJEU did not yet have the opportunity to rule on the interpretation of these provisions. </a:t>
            </a:r>
          </a:p>
        </p:txBody>
      </p:sp>
      <p:sp>
        <p:nvSpPr>
          <p:cNvPr id="4" name="Slide Number Placeholder 3"/>
          <p:cNvSpPr>
            <a:spLocks noGrp="1"/>
          </p:cNvSpPr>
          <p:nvPr>
            <p:ph type="sldNum" sz="quarter" idx="10"/>
          </p:nvPr>
        </p:nvSpPr>
        <p:spPr/>
        <p:txBody>
          <a:bodyPr/>
          <a:lstStyle/>
          <a:p>
            <a:fld id="{AFCC136C-33F5-4B1D-9E5C-6B6CDB6469AA}" type="slidenum">
              <a:rPr lang="de-DE" smtClean="0"/>
              <a:t>131</a:t>
            </a:fld>
            <a:endParaRPr lang="de-DE"/>
          </a:p>
        </p:txBody>
      </p:sp>
    </p:spTree>
    <p:extLst>
      <p:ext uri="{BB962C8B-B14F-4D97-AF65-F5344CB8AC3E}">
        <p14:creationId xmlns:p14="http://schemas.microsoft.com/office/powerpoint/2010/main" val="10200889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CJEU did not yet have the opportunity to rule on the interpretation of these provisions. </a:t>
            </a:r>
          </a:p>
        </p:txBody>
      </p:sp>
      <p:sp>
        <p:nvSpPr>
          <p:cNvPr id="4" name="Slide Number Placeholder 3"/>
          <p:cNvSpPr>
            <a:spLocks noGrp="1"/>
          </p:cNvSpPr>
          <p:nvPr>
            <p:ph type="sldNum" sz="quarter" idx="10"/>
          </p:nvPr>
        </p:nvSpPr>
        <p:spPr/>
        <p:txBody>
          <a:bodyPr/>
          <a:lstStyle/>
          <a:p>
            <a:fld id="{AFCC136C-33F5-4B1D-9E5C-6B6CDB6469AA}" type="slidenum">
              <a:rPr lang="de-DE" smtClean="0"/>
              <a:t>132</a:t>
            </a:fld>
            <a:endParaRPr lang="de-DE"/>
          </a:p>
        </p:txBody>
      </p:sp>
    </p:spTree>
    <p:extLst>
      <p:ext uri="{BB962C8B-B14F-4D97-AF65-F5344CB8AC3E}">
        <p14:creationId xmlns:p14="http://schemas.microsoft.com/office/powerpoint/2010/main" val="10200889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CJEU did not yet have the opportunity to rule on the interpretation of these provisions. </a:t>
            </a:r>
          </a:p>
        </p:txBody>
      </p:sp>
      <p:sp>
        <p:nvSpPr>
          <p:cNvPr id="4" name="Slide Number Placeholder 3"/>
          <p:cNvSpPr>
            <a:spLocks noGrp="1"/>
          </p:cNvSpPr>
          <p:nvPr>
            <p:ph type="sldNum" sz="quarter" idx="10"/>
          </p:nvPr>
        </p:nvSpPr>
        <p:spPr/>
        <p:txBody>
          <a:bodyPr/>
          <a:lstStyle/>
          <a:p>
            <a:fld id="{AFCC136C-33F5-4B1D-9E5C-6B6CDB6469AA}" type="slidenum">
              <a:rPr lang="de-DE" smtClean="0"/>
              <a:t>133</a:t>
            </a:fld>
            <a:endParaRPr lang="de-DE"/>
          </a:p>
        </p:txBody>
      </p:sp>
    </p:spTree>
    <p:extLst>
      <p:ext uri="{BB962C8B-B14F-4D97-AF65-F5344CB8AC3E}">
        <p14:creationId xmlns:p14="http://schemas.microsoft.com/office/powerpoint/2010/main" val="10200889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CJEU did not yet have the opportunity to rule on the interpretation of these provisions. </a:t>
            </a:r>
          </a:p>
        </p:txBody>
      </p:sp>
      <p:sp>
        <p:nvSpPr>
          <p:cNvPr id="4" name="Slide Number Placeholder 3"/>
          <p:cNvSpPr>
            <a:spLocks noGrp="1"/>
          </p:cNvSpPr>
          <p:nvPr>
            <p:ph type="sldNum" sz="quarter" idx="10"/>
          </p:nvPr>
        </p:nvSpPr>
        <p:spPr/>
        <p:txBody>
          <a:bodyPr/>
          <a:lstStyle/>
          <a:p>
            <a:fld id="{AFCC136C-33F5-4B1D-9E5C-6B6CDB6469AA}" type="slidenum">
              <a:rPr lang="de-DE" smtClean="0"/>
              <a:t>134</a:t>
            </a:fld>
            <a:endParaRPr lang="de-DE"/>
          </a:p>
        </p:txBody>
      </p:sp>
    </p:spTree>
    <p:extLst>
      <p:ext uri="{BB962C8B-B14F-4D97-AF65-F5344CB8AC3E}">
        <p14:creationId xmlns:p14="http://schemas.microsoft.com/office/powerpoint/2010/main" val="10200889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CJEU did not yet have the opportunity to rule on the interpretation of these provisions. </a:t>
            </a:r>
          </a:p>
        </p:txBody>
      </p:sp>
      <p:sp>
        <p:nvSpPr>
          <p:cNvPr id="4" name="Slide Number Placeholder 3"/>
          <p:cNvSpPr>
            <a:spLocks noGrp="1"/>
          </p:cNvSpPr>
          <p:nvPr>
            <p:ph type="sldNum" sz="quarter" idx="10"/>
          </p:nvPr>
        </p:nvSpPr>
        <p:spPr/>
        <p:txBody>
          <a:bodyPr/>
          <a:lstStyle/>
          <a:p>
            <a:fld id="{AFCC136C-33F5-4B1D-9E5C-6B6CDB6469AA}" type="slidenum">
              <a:rPr lang="de-DE" smtClean="0"/>
              <a:t>135</a:t>
            </a:fld>
            <a:endParaRPr lang="de-DE"/>
          </a:p>
        </p:txBody>
      </p:sp>
    </p:spTree>
    <p:extLst>
      <p:ext uri="{BB962C8B-B14F-4D97-AF65-F5344CB8AC3E}">
        <p14:creationId xmlns:p14="http://schemas.microsoft.com/office/powerpoint/2010/main" val="1020088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AFCC136C-33F5-4B1D-9E5C-6B6CDB6469AA}" type="slidenum">
              <a:rPr lang="de-DE" smtClean="0"/>
              <a:t>31</a:t>
            </a:fld>
            <a:endParaRPr lang="de-DE"/>
          </a:p>
        </p:txBody>
      </p:sp>
    </p:spTree>
    <p:extLst>
      <p:ext uri="{BB962C8B-B14F-4D97-AF65-F5344CB8AC3E}">
        <p14:creationId xmlns:p14="http://schemas.microsoft.com/office/powerpoint/2010/main" val="37649034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2017, after almost 17 years after the adoption of the Employment Equality Directive (2000/78/EC), the CJEU delivered its first judgments on discrimination on grounds of religion.</a:t>
            </a:r>
          </a:p>
        </p:txBody>
      </p:sp>
      <p:sp>
        <p:nvSpPr>
          <p:cNvPr id="4" name="Slide Number Placeholder 3"/>
          <p:cNvSpPr>
            <a:spLocks noGrp="1"/>
          </p:cNvSpPr>
          <p:nvPr>
            <p:ph type="sldNum" sz="quarter" idx="10"/>
          </p:nvPr>
        </p:nvSpPr>
        <p:spPr/>
        <p:txBody>
          <a:bodyPr/>
          <a:lstStyle/>
          <a:p>
            <a:fld id="{AFCC136C-33F5-4B1D-9E5C-6B6CDB6469AA}" type="slidenum">
              <a:rPr lang="de-DE" smtClean="0"/>
              <a:t>120</a:t>
            </a:fld>
            <a:endParaRPr lang="de-DE"/>
          </a:p>
        </p:txBody>
      </p:sp>
    </p:spTree>
    <p:extLst>
      <p:ext uri="{BB962C8B-B14F-4D97-AF65-F5344CB8AC3E}">
        <p14:creationId xmlns:p14="http://schemas.microsoft.com/office/powerpoint/2010/main" val="703119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FCC136C-33F5-4B1D-9E5C-6B6CDB6469AA}" type="slidenum">
              <a:rPr lang="de-DE" smtClean="0"/>
              <a:t>121</a:t>
            </a:fld>
            <a:endParaRPr lang="de-DE"/>
          </a:p>
        </p:txBody>
      </p:sp>
    </p:spTree>
    <p:extLst>
      <p:ext uri="{BB962C8B-B14F-4D97-AF65-F5344CB8AC3E}">
        <p14:creationId xmlns:p14="http://schemas.microsoft.com/office/powerpoint/2010/main" val="16182091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FCC136C-33F5-4B1D-9E5C-6B6CDB6469AA}" type="slidenum">
              <a:rPr lang="de-DE" smtClean="0"/>
              <a:t>122</a:t>
            </a:fld>
            <a:endParaRPr lang="de-DE"/>
          </a:p>
        </p:txBody>
      </p:sp>
    </p:spTree>
    <p:extLst>
      <p:ext uri="{BB962C8B-B14F-4D97-AF65-F5344CB8AC3E}">
        <p14:creationId xmlns:p14="http://schemas.microsoft.com/office/powerpoint/2010/main" val="3332851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FCC136C-33F5-4B1D-9E5C-6B6CDB6469AA}" type="slidenum">
              <a:rPr lang="de-DE" smtClean="0"/>
              <a:t>123</a:t>
            </a:fld>
            <a:endParaRPr lang="de-DE"/>
          </a:p>
        </p:txBody>
      </p:sp>
    </p:spTree>
    <p:extLst>
      <p:ext uri="{BB962C8B-B14F-4D97-AF65-F5344CB8AC3E}">
        <p14:creationId xmlns:p14="http://schemas.microsoft.com/office/powerpoint/2010/main" val="33328511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FCC136C-33F5-4B1D-9E5C-6B6CDB6469AA}" type="slidenum">
              <a:rPr lang="de-DE" smtClean="0"/>
              <a:t>124</a:t>
            </a:fld>
            <a:endParaRPr lang="de-DE"/>
          </a:p>
        </p:txBody>
      </p:sp>
    </p:spTree>
    <p:extLst>
      <p:ext uri="{BB962C8B-B14F-4D97-AF65-F5344CB8AC3E}">
        <p14:creationId xmlns:p14="http://schemas.microsoft.com/office/powerpoint/2010/main" val="33328511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FCC136C-33F5-4B1D-9E5C-6B6CDB6469AA}" type="slidenum">
              <a:rPr lang="de-DE" smtClean="0"/>
              <a:t>125</a:t>
            </a:fld>
            <a:endParaRPr lang="de-DE"/>
          </a:p>
        </p:txBody>
      </p:sp>
    </p:spTree>
    <p:extLst>
      <p:ext uri="{BB962C8B-B14F-4D97-AF65-F5344CB8AC3E}">
        <p14:creationId xmlns:p14="http://schemas.microsoft.com/office/powerpoint/2010/main" val="42255576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FCC136C-33F5-4B1D-9E5C-6B6CDB6469AA}" type="slidenum">
              <a:rPr lang="de-DE" smtClean="0"/>
              <a:t>126</a:t>
            </a:fld>
            <a:endParaRPr lang="de-DE"/>
          </a:p>
        </p:txBody>
      </p:sp>
    </p:spTree>
    <p:extLst>
      <p:ext uri="{BB962C8B-B14F-4D97-AF65-F5344CB8AC3E}">
        <p14:creationId xmlns:p14="http://schemas.microsoft.com/office/powerpoint/2010/main" val="3637607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04F692E1-85E6-4877-8D98-0FFE44E34267}" type="datetime1">
              <a:rPr lang="de-DE" smtClean="0"/>
              <a:t>07.10.2019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4E8C25B-C0C2-4DD4-808A-E33AE5C30C39}" type="slidenum">
              <a:rPr lang="de-DE" smtClean="0"/>
              <a:pPr/>
              <a:t>‹#›</a:t>
            </a:fld>
            <a:endParaRPr lang="de-DE"/>
          </a:p>
        </p:txBody>
      </p:sp>
    </p:spTree>
    <p:extLst>
      <p:ext uri="{BB962C8B-B14F-4D97-AF65-F5344CB8AC3E}">
        <p14:creationId xmlns:p14="http://schemas.microsoft.com/office/powerpoint/2010/main" val="1825437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690C34C4-4329-4BE9-B844-B51C0D716FA1}" type="datetime1">
              <a:rPr lang="de-DE" smtClean="0"/>
              <a:t>07.10.2019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4E8C25B-C0C2-4DD4-808A-E33AE5C30C39}" type="slidenum">
              <a:rPr lang="de-DE" smtClean="0"/>
              <a:pPr/>
              <a:t>‹#›</a:t>
            </a:fld>
            <a:endParaRPr lang="de-DE"/>
          </a:p>
        </p:txBody>
      </p:sp>
    </p:spTree>
    <p:extLst>
      <p:ext uri="{BB962C8B-B14F-4D97-AF65-F5344CB8AC3E}">
        <p14:creationId xmlns:p14="http://schemas.microsoft.com/office/powerpoint/2010/main" val="866650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2F7A2C4-8020-4305-A0E9-26F8CFCE52C6}" type="datetime1">
              <a:rPr lang="de-DE" smtClean="0"/>
              <a:t>07.10.2019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4E8C25B-C0C2-4DD4-808A-E33AE5C30C39}" type="slidenum">
              <a:rPr lang="de-DE" smtClean="0"/>
              <a:pPr/>
              <a:t>‹#›</a:t>
            </a:fld>
            <a:endParaRPr lang="de-DE"/>
          </a:p>
        </p:txBody>
      </p:sp>
    </p:spTree>
    <p:extLst>
      <p:ext uri="{BB962C8B-B14F-4D97-AF65-F5344CB8AC3E}">
        <p14:creationId xmlns:p14="http://schemas.microsoft.com/office/powerpoint/2010/main" val="1166033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299F7EBE-1E81-483F-BC77-D4359C4FA868}" type="datetime1">
              <a:rPr lang="de-DE" smtClean="0"/>
              <a:t>07.10.2019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4E8C25B-C0C2-4DD4-808A-E33AE5C30C39}" type="slidenum">
              <a:rPr lang="de-DE" smtClean="0"/>
              <a:pPr/>
              <a:t>‹#›</a:t>
            </a:fld>
            <a:endParaRPr lang="de-DE"/>
          </a:p>
        </p:txBody>
      </p:sp>
    </p:spTree>
    <p:extLst>
      <p:ext uri="{BB962C8B-B14F-4D97-AF65-F5344CB8AC3E}">
        <p14:creationId xmlns:p14="http://schemas.microsoft.com/office/powerpoint/2010/main" val="745705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1B6818C8-0A8B-4B3D-8EFA-F370E68CC312}" type="datetime1">
              <a:rPr lang="de-DE" smtClean="0"/>
              <a:t>07.10.2019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4E8C25B-C0C2-4DD4-808A-E33AE5C30C39}" type="slidenum">
              <a:rPr lang="de-DE" smtClean="0"/>
              <a:pPr/>
              <a:t>‹#›</a:t>
            </a:fld>
            <a:endParaRPr lang="de-DE"/>
          </a:p>
        </p:txBody>
      </p:sp>
    </p:spTree>
    <p:extLst>
      <p:ext uri="{BB962C8B-B14F-4D97-AF65-F5344CB8AC3E}">
        <p14:creationId xmlns:p14="http://schemas.microsoft.com/office/powerpoint/2010/main" val="2872612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A67EF7F1-71BC-4714-A693-F8C8FE295343}" type="datetime1">
              <a:rPr lang="de-DE" smtClean="0"/>
              <a:t>07.10.2019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74E8C25B-C0C2-4DD4-808A-E33AE5C30C39}" type="slidenum">
              <a:rPr lang="de-DE" smtClean="0"/>
              <a:pPr/>
              <a:t>‹#›</a:t>
            </a:fld>
            <a:endParaRPr lang="de-DE"/>
          </a:p>
        </p:txBody>
      </p:sp>
    </p:spTree>
    <p:extLst>
      <p:ext uri="{BB962C8B-B14F-4D97-AF65-F5344CB8AC3E}">
        <p14:creationId xmlns:p14="http://schemas.microsoft.com/office/powerpoint/2010/main" val="3048132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9AE28B8E-C0A7-4FCE-9048-8FB9B6BD5B92}" type="datetime1">
              <a:rPr lang="de-DE" smtClean="0"/>
              <a:t>07.10.2019</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74E8C25B-C0C2-4DD4-808A-E33AE5C30C39}" type="slidenum">
              <a:rPr lang="de-DE" smtClean="0"/>
              <a:pPr/>
              <a:t>‹#›</a:t>
            </a:fld>
            <a:endParaRPr lang="de-DE"/>
          </a:p>
        </p:txBody>
      </p:sp>
    </p:spTree>
    <p:extLst>
      <p:ext uri="{BB962C8B-B14F-4D97-AF65-F5344CB8AC3E}">
        <p14:creationId xmlns:p14="http://schemas.microsoft.com/office/powerpoint/2010/main" val="3411813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7DCF0E84-62EA-4194-8A2F-A161CFE6888C}" type="datetime1">
              <a:rPr lang="de-DE" smtClean="0"/>
              <a:t>07.10.2019</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74E8C25B-C0C2-4DD4-808A-E33AE5C30C39}" type="slidenum">
              <a:rPr lang="de-DE" smtClean="0"/>
              <a:pPr/>
              <a:t>‹#›</a:t>
            </a:fld>
            <a:endParaRPr lang="de-DE"/>
          </a:p>
        </p:txBody>
      </p:sp>
    </p:spTree>
    <p:extLst>
      <p:ext uri="{BB962C8B-B14F-4D97-AF65-F5344CB8AC3E}">
        <p14:creationId xmlns:p14="http://schemas.microsoft.com/office/powerpoint/2010/main" val="588577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D431061-C40A-4E7A-802B-C619550B8505}" type="datetime1">
              <a:rPr lang="de-DE" smtClean="0"/>
              <a:t>07.10.2019</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74E8C25B-C0C2-4DD4-808A-E33AE5C30C39}" type="slidenum">
              <a:rPr lang="de-DE" smtClean="0"/>
              <a:pPr/>
              <a:t>‹#›</a:t>
            </a:fld>
            <a:endParaRPr lang="de-DE"/>
          </a:p>
        </p:txBody>
      </p:sp>
    </p:spTree>
    <p:extLst>
      <p:ext uri="{BB962C8B-B14F-4D97-AF65-F5344CB8AC3E}">
        <p14:creationId xmlns:p14="http://schemas.microsoft.com/office/powerpoint/2010/main" val="1023505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DA696E04-E8C0-4F01-B9FE-9D7BAEF7FF7B}" type="datetime1">
              <a:rPr lang="de-DE" smtClean="0"/>
              <a:t>07.10.2019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74E8C25B-C0C2-4DD4-808A-E33AE5C30C39}" type="slidenum">
              <a:rPr lang="de-DE" smtClean="0"/>
              <a:pPr/>
              <a:t>‹#›</a:t>
            </a:fld>
            <a:endParaRPr lang="de-DE"/>
          </a:p>
        </p:txBody>
      </p:sp>
    </p:spTree>
    <p:extLst>
      <p:ext uri="{BB962C8B-B14F-4D97-AF65-F5344CB8AC3E}">
        <p14:creationId xmlns:p14="http://schemas.microsoft.com/office/powerpoint/2010/main" val="2413322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81F2A584-9BBD-4A95-8F0D-1A39771BEFDD}" type="datetime1">
              <a:rPr lang="de-DE" smtClean="0"/>
              <a:t>07.10.2019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74E8C25B-C0C2-4DD4-808A-E33AE5C30C39}" type="slidenum">
              <a:rPr lang="de-DE" smtClean="0"/>
              <a:pPr/>
              <a:t>‹#›</a:t>
            </a:fld>
            <a:endParaRPr lang="de-DE"/>
          </a:p>
        </p:txBody>
      </p:sp>
    </p:spTree>
    <p:extLst>
      <p:ext uri="{BB962C8B-B14F-4D97-AF65-F5344CB8AC3E}">
        <p14:creationId xmlns:p14="http://schemas.microsoft.com/office/powerpoint/2010/main" val="4203501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6404D9-0739-4015-B536-C2CCA52E2351}" type="datetime1">
              <a:rPr lang="de-DE" smtClean="0"/>
              <a:t>07.10.2019</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E8C25B-C0C2-4DD4-808A-E33AE5C30C39}" type="slidenum">
              <a:rPr lang="de-DE" smtClean="0"/>
              <a:pPr/>
              <a:t>‹#›</a:t>
            </a:fld>
            <a:endParaRPr lang="de-DE"/>
          </a:p>
        </p:txBody>
      </p:sp>
    </p:spTree>
    <p:extLst>
      <p:ext uri="{BB962C8B-B14F-4D97-AF65-F5344CB8AC3E}">
        <p14:creationId xmlns:p14="http://schemas.microsoft.com/office/powerpoint/2010/main" val="26267678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620689"/>
            <a:ext cx="7772400" cy="2088231"/>
          </a:xfrm>
        </p:spPr>
        <p:txBody>
          <a:bodyPr>
            <a:noAutofit/>
          </a:bodyPr>
          <a:lstStyle/>
          <a:p>
            <a:r>
              <a:rPr lang="de-DE" sz="4000" b="1" dirty="0">
                <a:solidFill>
                  <a:srgbClr val="C00000"/>
                </a:solidFill>
              </a:rPr>
              <a:t>Anti-</a:t>
            </a:r>
            <a:r>
              <a:rPr lang="de-DE" sz="4000" b="1" dirty="0" err="1">
                <a:solidFill>
                  <a:srgbClr val="C00000"/>
                </a:solidFill>
              </a:rPr>
              <a:t>Discrimination</a:t>
            </a:r>
            <a:r>
              <a:rPr lang="de-DE" sz="4000" b="1" dirty="0">
                <a:solidFill>
                  <a:srgbClr val="C00000"/>
                </a:solidFill>
              </a:rPr>
              <a:t> Law: Global </a:t>
            </a:r>
            <a:r>
              <a:rPr lang="de-DE" sz="4000" b="1" dirty="0" err="1">
                <a:solidFill>
                  <a:srgbClr val="C00000"/>
                </a:solidFill>
              </a:rPr>
              <a:t>and</a:t>
            </a:r>
            <a:r>
              <a:rPr lang="de-DE" sz="4000" b="1" dirty="0">
                <a:solidFill>
                  <a:srgbClr val="C00000"/>
                </a:solidFill>
              </a:rPr>
              <a:t> European </a:t>
            </a:r>
            <a:r>
              <a:rPr lang="de-DE" sz="4000" b="1" dirty="0" err="1">
                <a:solidFill>
                  <a:srgbClr val="C00000"/>
                </a:solidFill>
              </a:rPr>
              <a:t>Perspectives</a:t>
            </a:r>
            <a:endParaRPr lang="de-DE" sz="4000" b="1" dirty="0">
              <a:solidFill>
                <a:srgbClr val="C00000"/>
              </a:solidFill>
            </a:endParaRPr>
          </a:p>
        </p:txBody>
      </p:sp>
      <p:sp>
        <p:nvSpPr>
          <p:cNvPr id="3" name="Untertitel 2"/>
          <p:cNvSpPr>
            <a:spLocks noGrp="1"/>
          </p:cNvSpPr>
          <p:nvPr>
            <p:ph type="subTitle" idx="1"/>
          </p:nvPr>
        </p:nvSpPr>
        <p:spPr>
          <a:xfrm>
            <a:off x="1371600" y="2660496"/>
            <a:ext cx="6400800" cy="2448272"/>
          </a:xfrm>
        </p:spPr>
        <p:txBody>
          <a:bodyPr>
            <a:normAutofit/>
          </a:bodyPr>
          <a:lstStyle/>
          <a:p>
            <a:r>
              <a:rPr lang="de-DE" sz="3000" dirty="0">
                <a:solidFill>
                  <a:schemeClr val="tx1"/>
                </a:solidFill>
              </a:rPr>
              <a:t>Professor Dr. Thomas Giegerich, LL.M. (Univ. </a:t>
            </a:r>
            <a:r>
              <a:rPr lang="de-DE" sz="3000" dirty="0" err="1">
                <a:solidFill>
                  <a:schemeClr val="tx1"/>
                </a:solidFill>
              </a:rPr>
              <a:t>of</a:t>
            </a:r>
            <a:r>
              <a:rPr lang="de-DE" sz="3000" dirty="0">
                <a:solidFill>
                  <a:schemeClr val="tx1"/>
                </a:solidFill>
              </a:rPr>
              <a:t> Virginia)</a:t>
            </a:r>
          </a:p>
          <a:p>
            <a:r>
              <a:rPr lang="de-DE" sz="2400" dirty="0">
                <a:solidFill>
                  <a:schemeClr val="tx1"/>
                </a:solidFill>
              </a:rPr>
              <a:t>Europa-Institut, Saarland University</a:t>
            </a:r>
          </a:p>
          <a:p>
            <a:r>
              <a:rPr lang="de-DE" sz="2400" dirty="0">
                <a:solidFill>
                  <a:schemeClr val="tx1"/>
                </a:solidFill>
              </a:rPr>
              <a:t>Jean Monnet </a:t>
            </a:r>
            <a:r>
              <a:rPr lang="de-DE" sz="2400" dirty="0" err="1">
                <a:solidFill>
                  <a:schemeClr val="tx1"/>
                </a:solidFill>
              </a:rPr>
              <a:t>Chair</a:t>
            </a:r>
            <a:r>
              <a:rPr lang="de-DE" sz="2400" dirty="0">
                <a:solidFill>
                  <a:schemeClr val="tx1"/>
                </a:solidFill>
              </a:rPr>
              <a:t> </a:t>
            </a:r>
            <a:r>
              <a:rPr lang="de-DE" sz="2400" dirty="0" err="1">
                <a:solidFill>
                  <a:schemeClr val="tx1"/>
                </a:solidFill>
              </a:rPr>
              <a:t>for</a:t>
            </a:r>
            <a:r>
              <a:rPr lang="de-DE" sz="2400" dirty="0">
                <a:solidFill>
                  <a:schemeClr val="tx1"/>
                </a:solidFill>
              </a:rPr>
              <a:t> European Integration, </a:t>
            </a:r>
            <a:r>
              <a:rPr lang="de-DE" sz="2400" dirty="0" err="1">
                <a:solidFill>
                  <a:schemeClr val="tx1"/>
                </a:solidFill>
              </a:rPr>
              <a:t>Antidiscrimination</a:t>
            </a:r>
            <a:r>
              <a:rPr lang="de-DE" sz="2400" dirty="0">
                <a:solidFill>
                  <a:schemeClr val="tx1"/>
                </a:solidFill>
              </a:rPr>
              <a:t>, Human </a:t>
            </a:r>
            <a:r>
              <a:rPr lang="de-DE" sz="2400" dirty="0" err="1">
                <a:solidFill>
                  <a:schemeClr val="tx1"/>
                </a:solidFill>
              </a:rPr>
              <a:t>Rights</a:t>
            </a:r>
            <a:r>
              <a:rPr lang="de-DE" sz="2400" dirty="0">
                <a:solidFill>
                  <a:schemeClr val="tx1"/>
                </a:solidFill>
              </a:rPr>
              <a:t> </a:t>
            </a:r>
            <a:r>
              <a:rPr lang="de-DE" sz="2400" dirty="0" err="1">
                <a:solidFill>
                  <a:schemeClr val="tx1"/>
                </a:solidFill>
              </a:rPr>
              <a:t>and</a:t>
            </a:r>
            <a:r>
              <a:rPr lang="de-DE" sz="2400" dirty="0">
                <a:solidFill>
                  <a:schemeClr val="tx1"/>
                </a:solidFill>
              </a:rPr>
              <a:t> </a:t>
            </a:r>
            <a:r>
              <a:rPr lang="de-DE" sz="2400" dirty="0" err="1">
                <a:solidFill>
                  <a:schemeClr val="tx1"/>
                </a:solidFill>
              </a:rPr>
              <a:t>Diversity</a:t>
            </a:r>
            <a:endParaRPr lang="de-DE" sz="2400" dirty="0">
              <a:solidFill>
                <a:schemeClr val="tx1"/>
              </a:solidFill>
            </a:endParaRPr>
          </a:p>
          <a:p>
            <a:endParaRPr lang="de-DE" sz="2400" dirty="0">
              <a:solidFill>
                <a:srgbClr val="C00000"/>
              </a:solidFill>
            </a:endParaRPr>
          </a:p>
          <a:p>
            <a:endParaRPr lang="de-DE" sz="2400" dirty="0">
              <a:solidFill>
                <a:srgbClr val="C00000"/>
              </a:solidFill>
            </a:endParaRPr>
          </a:p>
        </p:txBody>
      </p:sp>
      <p:sp>
        <p:nvSpPr>
          <p:cNvPr id="4" name="Foliennummernplatzhalter 3"/>
          <p:cNvSpPr>
            <a:spLocks noGrp="1"/>
          </p:cNvSpPr>
          <p:nvPr>
            <p:ph type="sldNum" sz="quarter" idx="12"/>
          </p:nvPr>
        </p:nvSpPr>
        <p:spPr/>
        <p:txBody>
          <a:bodyPr/>
          <a:lstStyle/>
          <a:p>
            <a:fld id="{74E8C25B-C0C2-4DD4-808A-E33AE5C30C39}" type="slidenum">
              <a:rPr lang="de-DE" smtClean="0"/>
              <a:pPr/>
              <a:t>1</a:t>
            </a:fld>
            <a:endParaRPr lang="de-DE"/>
          </a:p>
        </p:txBody>
      </p:sp>
      <p:pic>
        <p:nvPicPr>
          <p:cNvPr id="5" name="Picture 27">
            <a:extLst>
              <a:ext uri="{FF2B5EF4-FFF2-40B4-BE49-F238E27FC236}">
                <a16:creationId xmlns:a16="http://schemas.microsoft.com/office/drawing/2014/main" id="{91D35E90-E677-EB41-AAE5-3C14CE3D6B77}"/>
              </a:ext>
            </a:extLst>
          </p:cNvPr>
          <p:cNvPicPr/>
          <p:nvPr/>
        </p:nvPicPr>
        <p:blipFill>
          <a:blip r:embed="rId2"/>
          <a:stretch>
            <a:fillRect/>
          </a:stretch>
        </p:blipFill>
        <p:spPr>
          <a:xfrm>
            <a:off x="763632" y="5434194"/>
            <a:ext cx="3285853" cy="892810"/>
          </a:xfrm>
          <a:prstGeom prst="rect">
            <a:avLst/>
          </a:prstGeom>
        </p:spPr>
      </p:pic>
      <p:pic>
        <p:nvPicPr>
          <p:cNvPr id="6" name="Picture 25">
            <a:extLst>
              <a:ext uri="{FF2B5EF4-FFF2-40B4-BE49-F238E27FC236}">
                <a16:creationId xmlns:a16="http://schemas.microsoft.com/office/drawing/2014/main" id="{60617B66-CD80-1949-AF35-E92B1B189B7B}"/>
              </a:ext>
            </a:extLst>
          </p:cNvPr>
          <p:cNvPicPr/>
          <p:nvPr/>
        </p:nvPicPr>
        <p:blipFill>
          <a:blip r:embed="rId3"/>
          <a:stretch>
            <a:fillRect/>
          </a:stretch>
        </p:blipFill>
        <p:spPr>
          <a:xfrm>
            <a:off x="6007281" y="5440998"/>
            <a:ext cx="2450919" cy="915352"/>
          </a:xfrm>
          <a:prstGeom prst="rect">
            <a:avLst/>
          </a:prstGeom>
        </p:spPr>
      </p:pic>
      <p:pic>
        <p:nvPicPr>
          <p:cNvPr id="7" name="Picture 6">
            <a:extLst>
              <a:ext uri="{FF2B5EF4-FFF2-40B4-BE49-F238E27FC236}">
                <a16:creationId xmlns:a16="http://schemas.microsoft.com/office/drawing/2014/main" id="{726362C6-8BCA-4CC1-8817-C5CF604C451C}"/>
              </a:ext>
            </a:extLst>
          </p:cNvPr>
          <p:cNvPicPr/>
          <p:nvPr/>
        </p:nvPicPr>
        <p:blipFill>
          <a:blip r:embed="rId4" cstate="print"/>
          <a:srcRect/>
          <a:stretch>
            <a:fillRect/>
          </a:stretch>
        </p:blipFill>
        <p:spPr bwMode="auto">
          <a:xfrm>
            <a:off x="3934277" y="5238296"/>
            <a:ext cx="1094105" cy="1284605"/>
          </a:xfrm>
          <a:prstGeom prst="rect">
            <a:avLst/>
          </a:prstGeom>
          <a:noFill/>
          <a:ln w="9525">
            <a:noFill/>
            <a:miter lim="800000"/>
            <a:headEnd/>
            <a:tailEnd/>
          </a:ln>
        </p:spPr>
      </p:pic>
    </p:spTree>
    <p:extLst>
      <p:ext uri="{BB962C8B-B14F-4D97-AF65-F5344CB8AC3E}">
        <p14:creationId xmlns:p14="http://schemas.microsoft.com/office/powerpoint/2010/main" val="19058339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a:solidFill>
            <a:srgbClr val="FFEBF0"/>
          </a:solidFill>
          <a:ln w="12700">
            <a:solidFill>
              <a:schemeClr val="bg1">
                <a:lumMod val="50000"/>
              </a:schemeClr>
            </a:solidFill>
          </a:ln>
          <a:effectLst>
            <a:outerShdw blurRad="76200" dir="18900000" sy="23000" kx="-1200000" algn="bl" rotWithShape="0">
              <a:prstClr val="black">
                <a:alpha val="20000"/>
              </a:prstClr>
            </a:outerShdw>
          </a:effectLst>
        </p:spPr>
        <p:txBody>
          <a:bodyPr>
            <a:normAutofit/>
          </a:bodyPr>
          <a:lstStyle/>
          <a:p>
            <a:pPr algn="l"/>
            <a:r>
              <a:rPr lang="de-DE" sz="2400" b="1" dirty="0">
                <a:ln w="1905"/>
                <a:solidFill>
                  <a:srgbClr val="DC7A88"/>
                </a:solidFill>
                <a:effectLst>
                  <a:innerShdw blurRad="69850" dist="43180" dir="5400000">
                    <a:srgbClr val="000000">
                      <a:alpha val="65000"/>
                    </a:srgbClr>
                  </a:innerShdw>
                </a:effectLst>
              </a:rPr>
              <a:t>General Legal Bases – Regional Level II</a:t>
            </a:r>
            <a:endParaRPr lang="de-DE" sz="2400" dirty="0">
              <a:solidFill>
                <a:srgbClr val="DC7A88"/>
              </a:solidFill>
            </a:endParaRPr>
          </a:p>
        </p:txBody>
      </p:sp>
      <p:sp>
        <p:nvSpPr>
          <p:cNvPr id="3" name="Inhaltsplatzhalter 2"/>
          <p:cNvSpPr>
            <a:spLocks noGrp="1"/>
          </p:cNvSpPr>
          <p:nvPr>
            <p:ph idx="1"/>
          </p:nvPr>
        </p:nvSpPr>
        <p:spPr>
          <a:xfrm>
            <a:off x="457200" y="1196752"/>
            <a:ext cx="8229600" cy="4968552"/>
          </a:xfrm>
        </p:spPr>
        <p:txBody>
          <a:bodyPr>
            <a:normAutofit lnSpcReduction="10000"/>
          </a:bodyPr>
          <a:lstStyle/>
          <a:p>
            <a:pPr algn="just"/>
            <a:r>
              <a:rPr lang="en-US" sz="1800" b="1" dirty="0"/>
              <a:t>Revised Arab Charter on Human Rights (ACHR) (2004)</a:t>
            </a:r>
          </a:p>
          <a:p>
            <a:pPr marL="0" indent="0" algn="just">
              <a:buNone/>
            </a:pPr>
            <a:r>
              <a:rPr lang="en-US" sz="1800" dirty="0"/>
              <a:t>Art. 1(b): </a:t>
            </a:r>
            <a:r>
              <a:rPr lang="en-US" sz="1800" u="sng" dirty="0"/>
              <a:t>Racism, Zionism, occupation and foreign domination</a:t>
            </a:r>
            <a:r>
              <a:rPr lang="en-US" sz="1800" dirty="0"/>
              <a:t> pose a challenge to human dignity and constitute a fundamental obstacle to the realization of the basic rights of peoples. There is a need to </a:t>
            </a:r>
            <a:r>
              <a:rPr lang="en-US" sz="1800" u="sng" dirty="0"/>
              <a:t>condemn and </a:t>
            </a:r>
            <a:r>
              <a:rPr lang="en-US" sz="1800" u="sng" dirty="0" err="1"/>
              <a:t>endeavour</a:t>
            </a:r>
            <a:r>
              <a:rPr lang="en-US" sz="1800" u="sng" dirty="0"/>
              <a:t> to eliminate all such practices</a:t>
            </a:r>
            <a:r>
              <a:rPr lang="en-US" sz="1800" dirty="0"/>
              <a:t>.</a:t>
            </a:r>
          </a:p>
          <a:p>
            <a:pPr marL="0" indent="0" algn="just">
              <a:buNone/>
            </a:pPr>
            <a:r>
              <a:rPr lang="en-US" sz="1800" dirty="0"/>
              <a:t>Art. 2: Each State Party to the present Charter undertakes to ensure to all individuals … the right to enjoy all the rights and freedoms recognized herein </a:t>
            </a:r>
            <a:r>
              <a:rPr lang="en-US" sz="1800" b="1" u="sng" dirty="0">
                <a:solidFill>
                  <a:srgbClr val="C00000"/>
                </a:solidFill>
              </a:rPr>
              <a:t>without any distinction</a:t>
            </a:r>
            <a:r>
              <a:rPr lang="en-US" sz="1800" b="1" dirty="0">
                <a:solidFill>
                  <a:srgbClr val="C00000"/>
                </a:solidFill>
              </a:rPr>
              <a:t> </a:t>
            </a:r>
            <a:r>
              <a:rPr lang="en-US" sz="1800" dirty="0"/>
              <a:t>on grounds of </a:t>
            </a:r>
            <a:r>
              <a:rPr lang="en-US" sz="1800" dirty="0">
                <a:solidFill>
                  <a:srgbClr val="C00000"/>
                </a:solidFill>
              </a:rPr>
              <a:t>race, </a:t>
            </a:r>
            <a:r>
              <a:rPr lang="en-US" sz="1800" dirty="0" err="1">
                <a:solidFill>
                  <a:srgbClr val="C00000"/>
                </a:solidFill>
              </a:rPr>
              <a:t>colour</a:t>
            </a:r>
            <a:r>
              <a:rPr lang="en-US" sz="1800" dirty="0">
                <a:solidFill>
                  <a:srgbClr val="C00000"/>
                </a:solidFill>
              </a:rPr>
              <a:t>, sex, language, religion, political opinion, national or social origin, property, birth or other status and without any discrimination between men and women</a:t>
            </a:r>
            <a:r>
              <a:rPr lang="en-US" sz="1800" dirty="0"/>
              <a:t>.</a:t>
            </a:r>
          </a:p>
          <a:p>
            <a:pPr marL="0" indent="0" algn="just">
              <a:buNone/>
            </a:pPr>
            <a:r>
              <a:rPr lang="en-US" sz="1800" dirty="0"/>
              <a:t>Art. 4: </a:t>
            </a:r>
            <a:r>
              <a:rPr lang="en-US" sz="1800" u="sng" dirty="0"/>
              <a:t>No restrictions</a:t>
            </a:r>
            <a:r>
              <a:rPr lang="en-US" sz="1800" dirty="0"/>
              <a:t> shall be placed on the rights and freedoms recognized in the present Charter </a:t>
            </a:r>
            <a:r>
              <a:rPr lang="en-US" sz="1800" u="sng" dirty="0"/>
              <a:t>except</a:t>
            </a:r>
            <a:r>
              <a:rPr lang="en-US" sz="1800" dirty="0"/>
              <a:t> where such is </a:t>
            </a:r>
            <a:r>
              <a:rPr lang="en-US" sz="1800" u="sng" dirty="0"/>
              <a:t>provided by the law</a:t>
            </a:r>
            <a:r>
              <a:rPr lang="en-US" sz="1800" dirty="0"/>
              <a:t> and </a:t>
            </a:r>
            <a:r>
              <a:rPr lang="en-US" sz="1800" u="sng" dirty="0"/>
              <a:t>deemed necessary to protect</a:t>
            </a:r>
            <a:r>
              <a:rPr lang="en-US" sz="1800" dirty="0"/>
              <a:t> the national security and economy, </a:t>
            </a:r>
            <a:r>
              <a:rPr lang="en-US" sz="1800" u="sng" dirty="0"/>
              <a:t>public order</a:t>
            </a:r>
            <a:r>
              <a:rPr lang="en-US" sz="1800" dirty="0"/>
              <a:t>, health or </a:t>
            </a:r>
            <a:r>
              <a:rPr lang="en-US" sz="1800" u="sng" dirty="0"/>
              <a:t>morals</a:t>
            </a:r>
            <a:r>
              <a:rPr lang="en-US" sz="1800" dirty="0"/>
              <a:t> or the rights and freedoms of others.</a:t>
            </a:r>
          </a:p>
          <a:p>
            <a:pPr marL="0" indent="0" algn="just">
              <a:buNone/>
            </a:pPr>
            <a:r>
              <a:rPr lang="en-US" sz="1800" dirty="0"/>
              <a:t>Upon its entry into force in January 2008, the Office of the United Nations High Commissioner for Human Rights (OHCHR) </a:t>
            </a:r>
            <a:r>
              <a:rPr lang="en-US" sz="1800" b="1" dirty="0">
                <a:solidFill>
                  <a:srgbClr val="0000CC"/>
                </a:solidFill>
              </a:rPr>
              <a:t>declared the Charter as incompatible with international standards </a:t>
            </a:r>
            <a:r>
              <a:rPr lang="en-US" sz="1800" dirty="0"/>
              <a:t>for women’s, children’s and non-citizens’ rights and in that it continues to equate Zionism to racism. </a:t>
            </a:r>
          </a:p>
        </p:txBody>
      </p:sp>
      <p:sp>
        <p:nvSpPr>
          <p:cNvPr id="5" name="Foliennummernplatzhalter 4"/>
          <p:cNvSpPr>
            <a:spLocks noGrp="1"/>
          </p:cNvSpPr>
          <p:nvPr>
            <p:ph type="sldNum" sz="quarter" idx="12"/>
          </p:nvPr>
        </p:nvSpPr>
        <p:spPr/>
        <p:txBody>
          <a:bodyPr/>
          <a:lstStyle/>
          <a:p>
            <a:fld id="{74E8C25B-C0C2-4DD4-808A-E33AE5C30C39}" type="slidenum">
              <a:rPr lang="de-DE" smtClean="0"/>
              <a:pPr/>
              <a:t>10</a:t>
            </a:fld>
            <a:endParaRPr lang="de-DE"/>
          </a:p>
        </p:txBody>
      </p:sp>
    </p:spTree>
    <p:extLst>
      <p:ext uri="{BB962C8B-B14F-4D97-AF65-F5344CB8AC3E}">
        <p14:creationId xmlns:p14="http://schemas.microsoft.com/office/powerpoint/2010/main" val="54185750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Age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in EU Law VI</a:t>
            </a:r>
          </a:p>
        </p:txBody>
      </p:sp>
      <p:sp>
        <p:nvSpPr>
          <p:cNvPr id="3" name="Inhaltsplatzhalter 2"/>
          <p:cNvSpPr>
            <a:spLocks noGrp="1"/>
          </p:cNvSpPr>
          <p:nvPr>
            <p:ph idx="1"/>
          </p:nvPr>
        </p:nvSpPr>
        <p:spPr>
          <a:xfrm>
            <a:off x="467544" y="1124744"/>
            <a:ext cx="8229600" cy="5472608"/>
          </a:xfrm>
        </p:spPr>
        <p:txBody>
          <a:bodyPr tIns="108000" rIns="180000">
            <a:normAutofit fontScale="77500" lnSpcReduction="20000"/>
          </a:bodyPr>
          <a:lstStyle/>
          <a:p>
            <a:pPr marL="0" indent="0" algn="just">
              <a:buNone/>
            </a:pPr>
            <a:r>
              <a:rPr lang="en-GB" sz="2800" b="1" dirty="0"/>
              <a:t>CJEU, C-411/05 – Palacios de la Villa v. </a:t>
            </a:r>
            <a:r>
              <a:rPr lang="en-GB" sz="2800" b="1" dirty="0" err="1"/>
              <a:t>Cortefiel</a:t>
            </a:r>
            <a:r>
              <a:rPr lang="en-GB" sz="2800" b="1" dirty="0"/>
              <a:t> </a:t>
            </a:r>
            <a:r>
              <a:rPr lang="en-GB" sz="2800" b="1" dirty="0" err="1"/>
              <a:t>Servicios</a:t>
            </a:r>
            <a:r>
              <a:rPr lang="en-GB" sz="2800" b="1" dirty="0"/>
              <a:t> SA [2007]</a:t>
            </a:r>
          </a:p>
          <a:p>
            <a:pPr marL="0" indent="0" algn="just">
              <a:buNone/>
            </a:pPr>
            <a:r>
              <a:rPr lang="en-GB" sz="2800" b="1" dirty="0"/>
              <a:t>Facts: </a:t>
            </a:r>
            <a:r>
              <a:rPr lang="en-GB" sz="2800" dirty="0"/>
              <a:t>When reaching 65 years of age, the applicant was notified of the automatic termination of his contract due to his reaching of the compulsory retirement age under a collective agreement. A national law with a single transitional provision stipulated the lawfulness of such compulsory retirement clauses, providing as sole requirements the reaching of retirement age (65 years old) and fulfilment of other social security conditions. The applicant alleged age discrimination, given that the measure was solely based on the fact that he had reached the age of 65.</a:t>
            </a:r>
          </a:p>
          <a:p>
            <a:pPr marL="0" indent="0" algn="just">
              <a:buNone/>
            </a:pPr>
            <a:r>
              <a:rPr lang="en-GB" sz="2800" b="1" dirty="0"/>
              <a:t>Court held:</a:t>
            </a:r>
          </a:p>
          <a:p>
            <a:pPr marL="0" indent="0" algn="just">
              <a:buNone/>
            </a:pPr>
            <a:r>
              <a:rPr lang="en-GB" sz="2800" dirty="0"/>
              <a:t>58.  In this case, it is clear from the referring court's explanations that, first, the compulsory retirement of workers who have reached a certain age was introduced into Spanish legislation in the course of 1980, against an economic background characterised by high unemployment, in order to create, in the context of national employment policy, opportunities on the labour market for persons seeking employment. </a:t>
            </a:r>
          </a:p>
        </p:txBody>
      </p:sp>
      <p:sp>
        <p:nvSpPr>
          <p:cNvPr id="5" name="Foliennummernplatzhalter 4"/>
          <p:cNvSpPr>
            <a:spLocks noGrp="1"/>
          </p:cNvSpPr>
          <p:nvPr>
            <p:ph type="sldNum" sz="quarter" idx="12"/>
          </p:nvPr>
        </p:nvSpPr>
        <p:spPr/>
        <p:txBody>
          <a:bodyPr/>
          <a:lstStyle/>
          <a:p>
            <a:fld id="{74E8C25B-C0C2-4DD4-808A-E33AE5C30C39}" type="slidenum">
              <a:rPr lang="de-DE" smtClean="0"/>
              <a:pPr/>
              <a:t>100</a:t>
            </a:fld>
            <a:endParaRPr lang="de-DE"/>
          </a:p>
        </p:txBody>
      </p:sp>
    </p:spTree>
    <p:extLst>
      <p:ext uri="{BB962C8B-B14F-4D97-AF65-F5344CB8AC3E}">
        <p14:creationId xmlns:p14="http://schemas.microsoft.com/office/powerpoint/2010/main" val="4259194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Age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in EU Law VII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fontScale="70000" lnSpcReduction="20000"/>
          </a:bodyPr>
          <a:lstStyle/>
          <a:p>
            <a:pPr marL="0" indent="0" algn="just">
              <a:buNone/>
            </a:pPr>
            <a:r>
              <a:rPr lang="en-GB" sz="2800" dirty="0"/>
              <a:t>64. The legitimacy of such an aim of public interest cannot reasonably be called into question, since employment policy and labour market trends are among the objectives expressly laid down in the first subparagraph of Article 6(1) of Directive 2000/78 and, in accordance with the first indent of the first paragraph of Article 2 EU and Article 2 EC, the promotion of a high level of employment is one of the ends pursued both by the European Union and the European Community. </a:t>
            </a:r>
          </a:p>
          <a:p>
            <a:pPr marL="0" indent="0" algn="just">
              <a:buNone/>
            </a:pPr>
            <a:r>
              <a:rPr lang="en-GB" sz="2800" dirty="0"/>
              <a:t>73. Furthermore, the measure cannot be regarded as unduly prejudicing the legitimate claims of workers subject to compulsory retirement because they have reached the age-limit provided for; the relevant legislation is not based only on a specific age, but also takes account of the fact that the persons concerned are entitled to financial compensation by way of a retirement pension at the end of their working life, such as that provided for by the national legislation at issue in the main proceedings, the level of which cannot be regarded as unreasonable. </a:t>
            </a:r>
          </a:p>
          <a:p>
            <a:pPr marL="0" indent="0" algn="just">
              <a:buNone/>
            </a:pPr>
            <a:r>
              <a:rPr lang="en-GB" sz="2800" dirty="0"/>
              <a:t>75. In the light of those factors, it cannot reasonably be maintained that national legislation such as that at issue in the main proceedings is incompatible with the requirements of Directive 2000/78 [i.e. the Framework Directive]. </a:t>
            </a:r>
          </a:p>
        </p:txBody>
      </p:sp>
      <p:sp>
        <p:nvSpPr>
          <p:cNvPr id="5" name="Foliennummernplatzhalter 4"/>
          <p:cNvSpPr>
            <a:spLocks noGrp="1"/>
          </p:cNvSpPr>
          <p:nvPr>
            <p:ph type="sldNum" sz="quarter" idx="12"/>
          </p:nvPr>
        </p:nvSpPr>
        <p:spPr/>
        <p:txBody>
          <a:bodyPr/>
          <a:lstStyle/>
          <a:p>
            <a:fld id="{74E8C25B-C0C2-4DD4-808A-E33AE5C30C39}" type="slidenum">
              <a:rPr lang="de-DE" smtClean="0"/>
              <a:pPr/>
              <a:t>101</a:t>
            </a:fld>
            <a:endParaRPr lang="de-DE"/>
          </a:p>
        </p:txBody>
      </p:sp>
    </p:spTree>
    <p:extLst>
      <p:ext uri="{BB962C8B-B14F-4D97-AF65-F5344CB8AC3E}">
        <p14:creationId xmlns:p14="http://schemas.microsoft.com/office/powerpoint/2010/main" val="254335466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Age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in EU Law VIII</a:t>
            </a:r>
          </a:p>
        </p:txBody>
      </p:sp>
      <p:sp>
        <p:nvSpPr>
          <p:cNvPr id="3" name="Inhaltsplatzhalter 2"/>
          <p:cNvSpPr>
            <a:spLocks noGrp="1"/>
          </p:cNvSpPr>
          <p:nvPr>
            <p:ph idx="1"/>
          </p:nvPr>
        </p:nvSpPr>
        <p:spPr>
          <a:xfrm>
            <a:off x="467544" y="1124744"/>
            <a:ext cx="8229600" cy="5472608"/>
          </a:xfrm>
        </p:spPr>
        <p:txBody>
          <a:bodyPr tIns="108000" rIns="180000">
            <a:normAutofit fontScale="70000" lnSpcReduction="20000"/>
          </a:bodyPr>
          <a:lstStyle/>
          <a:p>
            <a:pPr marL="0" indent="0" algn="just">
              <a:buNone/>
            </a:pPr>
            <a:r>
              <a:rPr lang="en-GB" sz="2800" b="1" dirty="0"/>
              <a:t>CJEU, C-229/08 – Wolf v. </a:t>
            </a:r>
            <a:r>
              <a:rPr lang="en-GB" sz="2800" b="1" dirty="0" err="1"/>
              <a:t>Stadt</a:t>
            </a:r>
            <a:r>
              <a:rPr lang="en-GB" sz="2800" b="1" dirty="0"/>
              <a:t> Frankfurt am Main [2010]</a:t>
            </a:r>
          </a:p>
          <a:p>
            <a:pPr marL="0" indent="0" algn="just">
              <a:buNone/>
            </a:pPr>
            <a:r>
              <a:rPr lang="en-GB" sz="2800" b="1" dirty="0"/>
              <a:t>Facts: </a:t>
            </a:r>
            <a:r>
              <a:rPr lang="en-GB" sz="2800" dirty="0"/>
              <a:t>Based on a German law restricting employment in the fire service for individuals over the age of 30, Mr. Wolf’s application for being employed by the fire service directorate of the city of Frankfurt was denied.</a:t>
            </a:r>
          </a:p>
          <a:p>
            <a:pPr marL="0" indent="0" algn="just">
              <a:buNone/>
            </a:pPr>
            <a:endParaRPr lang="en-GB" sz="2800" dirty="0"/>
          </a:p>
          <a:p>
            <a:pPr marL="0" indent="0" algn="just">
              <a:buNone/>
            </a:pPr>
            <a:r>
              <a:rPr lang="en-GB" sz="2800" b="1" dirty="0"/>
              <a:t>Court held: </a:t>
            </a:r>
          </a:p>
          <a:p>
            <a:pPr marL="0" indent="0" algn="just">
              <a:buNone/>
            </a:pPr>
            <a:r>
              <a:rPr lang="en-GB" sz="2800" dirty="0"/>
              <a:t>43.  … the fire-fighting and rescue duties which are part of the intermediate career in the fire service can only be performed by younger officials. Officials older than 45 or 50 carry out other duties. To ensure the efficient functioning of the intermediate career in the fire service, it may be considered necessary for the majority of officials in that career to be able to perform physically demanding tasks, and hence for them to be younger than 45 or 50. … The age at which an official is recruited determines the time during which he will be able to perform physically demanding tasks. An official recruited before the age of 30, who will have to follow a training programme lasting two years, can be assigned to those duties </a:t>
            </a:r>
            <a:r>
              <a:rPr lang="de-DE" sz="2800" dirty="0" err="1"/>
              <a:t>for</a:t>
            </a:r>
            <a:r>
              <a:rPr lang="de-DE" sz="2800" dirty="0"/>
              <a:t> a </a:t>
            </a:r>
            <a:r>
              <a:rPr lang="de-DE" sz="2800" dirty="0" err="1"/>
              <a:t>minimum</a:t>
            </a:r>
            <a:r>
              <a:rPr lang="de-DE" sz="2800" dirty="0"/>
              <a:t> </a:t>
            </a:r>
            <a:r>
              <a:rPr lang="de-DE" sz="2800" dirty="0" err="1"/>
              <a:t>of</a:t>
            </a:r>
            <a:r>
              <a:rPr lang="de-DE" sz="2800" dirty="0"/>
              <a:t> 15 </a:t>
            </a:r>
            <a:r>
              <a:rPr lang="de-DE" sz="2800" dirty="0" err="1"/>
              <a:t>to</a:t>
            </a:r>
            <a:r>
              <a:rPr lang="de-DE" sz="2800" dirty="0"/>
              <a:t> 20 </a:t>
            </a:r>
            <a:r>
              <a:rPr lang="de-DE" sz="2800" dirty="0" err="1"/>
              <a:t>years</a:t>
            </a:r>
            <a:r>
              <a:rPr lang="de-DE" sz="2800" dirty="0"/>
              <a:t>. </a:t>
            </a:r>
            <a:endParaRPr lang="en-GB"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102</a:t>
            </a:fld>
            <a:endParaRPr lang="de-DE"/>
          </a:p>
        </p:txBody>
      </p:sp>
    </p:spTree>
    <p:extLst>
      <p:ext uri="{BB962C8B-B14F-4D97-AF65-F5344CB8AC3E}">
        <p14:creationId xmlns:p14="http://schemas.microsoft.com/office/powerpoint/2010/main" val="167614276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Age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in EU Law IX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fontScale="85000" lnSpcReduction="20000"/>
          </a:bodyPr>
          <a:lstStyle/>
          <a:p>
            <a:pPr marL="0" indent="0" algn="just">
              <a:buNone/>
            </a:pPr>
            <a:r>
              <a:rPr lang="en-GB" sz="2800" dirty="0"/>
              <a:t>By contrast, if he is recruited at the age of 40, that period will be a maximum of 5 to 10 years only. Recruitment at an older age would have the consequence that too large a number of officials could not be assigned to the most physically demanding duties. Similarly, such recruitment would not allow the officials thus recruited to be assigned to those duties for a sufficiently long period. Finally, … the rational organisation of the professional fire service requires … a correlation between the physically demanding posts not suitable for older officials and the less physically demanding posts suitable for those officials.</a:t>
            </a:r>
          </a:p>
          <a:p>
            <a:pPr marL="0" indent="0" algn="just">
              <a:buNone/>
            </a:pPr>
            <a:r>
              <a:rPr lang="en-GB" sz="2800" dirty="0"/>
              <a:t>44. Consequently, it is apparent that national legislation such as that at issue in the main proceedings which sets the maximum age for recruitment to … posts in the fire service at 30 years may be regarded, first, as appropriate to the objective of ensuring the operational capacity and proper functioning of the professional fire service and, second, as not going beyond what is necessary to achieve that objective.</a:t>
            </a:r>
          </a:p>
        </p:txBody>
      </p:sp>
      <p:sp>
        <p:nvSpPr>
          <p:cNvPr id="5" name="Foliennummernplatzhalter 4"/>
          <p:cNvSpPr>
            <a:spLocks noGrp="1"/>
          </p:cNvSpPr>
          <p:nvPr>
            <p:ph type="sldNum" sz="quarter" idx="12"/>
          </p:nvPr>
        </p:nvSpPr>
        <p:spPr/>
        <p:txBody>
          <a:bodyPr/>
          <a:lstStyle/>
          <a:p>
            <a:fld id="{74E8C25B-C0C2-4DD4-808A-E33AE5C30C39}" type="slidenum">
              <a:rPr lang="de-DE" smtClean="0"/>
              <a:pPr/>
              <a:t>103</a:t>
            </a:fld>
            <a:endParaRPr lang="de-DE"/>
          </a:p>
        </p:txBody>
      </p:sp>
    </p:spTree>
    <p:extLst>
      <p:ext uri="{BB962C8B-B14F-4D97-AF65-F5344CB8AC3E}">
        <p14:creationId xmlns:p14="http://schemas.microsoft.com/office/powerpoint/2010/main" val="423638244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08920"/>
            <a:ext cx="8229600" cy="634082"/>
          </a:xfrm>
          <a:solidFill>
            <a:srgbClr val="FFEBF0"/>
          </a:solidFill>
          <a:ln w="12700">
            <a:solidFill>
              <a:schemeClr val="bg1">
                <a:lumMod val="50000"/>
              </a:schemeClr>
            </a:solidFill>
          </a:ln>
          <a:effectLst>
            <a:outerShdw blurRad="76200" dir="18900000" sy="23000" kx="-1200000" algn="bl" rotWithShape="0">
              <a:prstClr val="black">
                <a:alpha val="20000"/>
              </a:prstClr>
            </a:outerShdw>
          </a:effectLst>
        </p:spPr>
        <p:txBody>
          <a:bodyPr>
            <a:normAutofit/>
          </a:bodyPr>
          <a:lstStyle/>
          <a:p>
            <a:r>
              <a:rPr lang="en-GB" sz="3200" b="1" dirty="0"/>
              <a:t>Discrimination Definition</a:t>
            </a:r>
          </a:p>
        </p:txBody>
      </p:sp>
      <p:sp>
        <p:nvSpPr>
          <p:cNvPr id="5" name="Foliennummernplatzhalter 4"/>
          <p:cNvSpPr>
            <a:spLocks noGrp="1"/>
          </p:cNvSpPr>
          <p:nvPr>
            <p:ph type="sldNum" sz="quarter" idx="12"/>
          </p:nvPr>
        </p:nvSpPr>
        <p:spPr/>
        <p:txBody>
          <a:bodyPr/>
          <a:lstStyle/>
          <a:p>
            <a:fld id="{74E8C25B-C0C2-4DD4-808A-E33AE5C30C39}" type="slidenum">
              <a:rPr lang="de-DE" smtClean="0"/>
              <a:pPr/>
              <a:t>104</a:t>
            </a:fld>
            <a:endParaRPr lang="de-DE"/>
          </a:p>
        </p:txBody>
      </p:sp>
      <p:sp>
        <p:nvSpPr>
          <p:cNvPr id="4" name="Titel 1">
            <a:extLst>
              <a:ext uri="{FF2B5EF4-FFF2-40B4-BE49-F238E27FC236}">
                <a16:creationId xmlns:a16="http://schemas.microsoft.com/office/drawing/2014/main" id="{2A5BDB65-5646-694F-8353-CC7E835E2E31}"/>
              </a:ext>
            </a:extLst>
          </p:cNvPr>
          <p:cNvSpPr txBox="1">
            <a:spLocks/>
          </p:cNvSpPr>
          <p:nvPr/>
        </p:nvSpPr>
        <p:spPr>
          <a:xfrm>
            <a:off x="457200" y="2441229"/>
            <a:ext cx="8229600" cy="936103"/>
          </a:xfrm>
          <a:prstGeom prst="rect">
            <a:avLst/>
          </a:prstGeo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vert="horz" lIns="91440" tIns="108000" rIns="91440" bIns="18000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III. Prohibition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Religion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or</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Belief – Selected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I</a:t>
            </a:r>
            <a:r>
              <a:rPr lang="de-DE" sz="2400" b="1">
                <a:ln w="1905">
                  <a:solidFill>
                    <a:schemeClr val="accent5">
                      <a:lumMod val="50000"/>
                    </a:schemeClr>
                  </a:solidFill>
                </a:ln>
                <a:solidFill>
                  <a:srgbClr val="C5E4ED"/>
                </a:solidFill>
                <a:effectLst>
                  <a:innerShdw blurRad="69850" dist="43180" dir="5400000">
                    <a:srgbClr val="000000">
                      <a:alpha val="65000"/>
                    </a:srgbClr>
                  </a:innerShdw>
                </a:effectLst>
                <a:latin typeface="+mn-lt"/>
              </a:rPr>
              <a:t>ssues</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endParaRPr lang="de-DE" sz="2400" b="1" i="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Tree>
    <p:extLst>
      <p:ext uri="{BB962C8B-B14F-4D97-AF65-F5344CB8AC3E}">
        <p14:creationId xmlns:p14="http://schemas.microsoft.com/office/powerpoint/2010/main" val="326858527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Definition: „Religion“ / „Belief“ I</a:t>
            </a:r>
          </a:p>
        </p:txBody>
      </p:sp>
      <p:sp>
        <p:nvSpPr>
          <p:cNvPr id="3" name="Inhaltsplatzhalter 2"/>
          <p:cNvSpPr>
            <a:spLocks noGrp="1"/>
          </p:cNvSpPr>
          <p:nvPr>
            <p:ph idx="1"/>
          </p:nvPr>
        </p:nvSpPr>
        <p:spPr>
          <a:xfrm>
            <a:off x="467544" y="1124744"/>
            <a:ext cx="8229600" cy="5472608"/>
          </a:xfrm>
        </p:spPr>
        <p:txBody>
          <a:bodyPr tIns="108000" rIns="180000">
            <a:normAutofit fontScale="70000" lnSpcReduction="20000"/>
          </a:bodyPr>
          <a:lstStyle/>
          <a:p>
            <a:pPr marL="0" indent="0" algn="just">
              <a:buNone/>
            </a:pPr>
            <a:r>
              <a:rPr lang="en-GB" sz="2800" b="1" dirty="0"/>
              <a:t>ECtHR, No. 48420/10 etc. – </a:t>
            </a:r>
            <a:r>
              <a:rPr lang="en-GB" sz="2800" b="1" dirty="0" err="1"/>
              <a:t>Eweida</a:t>
            </a:r>
            <a:r>
              <a:rPr lang="en-GB" sz="2800" b="1" dirty="0"/>
              <a:t> and Others v the United Kingdom [2013]</a:t>
            </a:r>
          </a:p>
          <a:p>
            <a:pPr marL="0" indent="0" algn="just">
              <a:buNone/>
            </a:pPr>
            <a:r>
              <a:rPr lang="en-GB" sz="2800" b="1" dirty="0"/>
              <a:t>Facts: </a:t>
            </a:r>
          </a:p>
          <a:p>
            <a:pPr marL="0" indent="0" algn="just">
              <a:buNone/>
            </a:pPr>
            <a:r>
              <a:rPr lang="en-GB" sz="2800" dirty="0"/>
              <a:t>One of the the applicants, a Christian employee of British Airways, was asked to cover up a cross necklace in accordance with the employer’s uniform and </a:t>
            </a:r>
            <a:r>
              <a:rPr lang="en-GB" sz="2800" dirty="0" err="1"/>
              <a:t>jewellry</a:t>
            </a:r>
            <a:r>
              <a:rPr lang="en-GB" sz="2800" dirty="0"/>
              <a:t> policy. Such policy did not prevent Sikh and Muslim employees from wearing religious garments at work. The applicant was sent home without pay until she chose to comply with the uniform code. Upon intense media coverage, British Airways changed their policy and the applicant returned to work, however her request for compensation of the lost earning incurred during her absence was rejected. </a:t>
            </a:r>
          </a:p>
          <a:p>
            <a:pPr marL="0" indent="0" algn="just">
              <a:buNone/>
            </a:pPr>
            <a:endParaRPr lang="en-GB" sz="2800" dirty="0"/>
          </a:p>
          <a:p>
            <a:pPr marL="0" indent="0" algn="just">
              <a:buNone/>
            </a:pPr>
            <a:r>
              <a:rPr lang="en-GB" sz="2800" b="1" dirty="0"/>
              <a:t>Court held:</a:t>
            </a:r>
          </a:p>
          <a:p>
            <a:pPr marL="0" indent="0" algn="just">
              <a:buNone/>
            </a:pPr>
            <a:r>
              <a:rPr lang="en-GB" sz="2800" dirty="0"/>
              <a:t>Art. 9 ECHR:</a:t>
            </a:r>
          </a:p>
          <a:p>
            <a:pPr marL="0" indent="0" algn="just">
              <a:buNone/>
            </a:pPr>
            <a:r>
              <a:rPr lang="de-DE" sz="2800" dirty="0"/>
              <a:t>79. The Court </a:t>
            </a:r>
            <a:r>
              <a:rPr lang="de-DE" sz="2800" dirty="0" err="1"/>
              <a:t>recalls</a:t>
            </a:r>
            <a:r>
              <a:rPr lang="de-DE" sz="2800" dirty="0"/>
              <a:t> </a:t>
            </a:r>
            <a:r>
              <a:rPr lang="de-DE" sz="2800" dirty="0" err="1"/>
              <a:t>that</a:t>
            </a:r>
            <a:r>
              <a:rPr lang="de-DE" sz="2800" dirty="0"/>
              <a:t>, </a:t>
            </a:r>
            <a:r>
              <a:rPr lang="de-DE" sz="2800" dirty="0" err="1"/>
              <a:t>as</a:t>
            </a:r>
            <a:r>
              <a:rPr lang="de-DE" sz="2800" dirty="0"/>
              <a:t> </a:t>
            </a:r>
            <a:r>
              <a:rPr lang="de-DE" sz="2800" dirty="0" err="1"/>
              <a:t>enshrined</a:t>
            </a:r>
            <a:r>
              <a:rPr lang="de-DE" sz="2800" dirty="0"/>
              <a:t> in </a:t>
            </a:r>
            <a:r>
              <a:rPr lang="de-DE" sz="2800" dirty="0" err="1"/>
              <a:t>Article</a:t>
            </a:r>
            <a:r>
              <a:rPr lang="de-DE" sz="2800" dirty="0"/>
              <a:t> 9, </a:t>
            </a:r>
            <a:r>
              <a:rPr lang="de-DE" sz="2800" dirty="0" err="1"/>
              <a:t>freedom</a:t>
            </a:r>
            <a:r>
              <a:rPr lang="de-DE" sz="2800" dirty="0"/>
              <a:t> </a:t>
            </a:r>
            <a:r>
              <a:rPr lang="de-DE" sz="2800" dirty="0" err="1"/>
              <a:t>of</a:t>
            </a:r>
            <a:r>
              <a:rPr lang="de-DE" sz="2800" dirty="0"/>
              <a:t> </a:t>
            </a:r>
            <a:r>
              <a:rPr lang="de-DE" sz="2800" dirty="0" err="1"/>
              <a:t>thought</a:t>
            </a:r>
            <a:r>
              <a:rPr lang="de-DE" sz="2800" dirty="0"/>
              <a:t>, </a:t>
            </a:r>
            <a:r>
              <a:rPr lang="de-DE" sz="2800" dirty="0" err="1"/>
              <a:t>conscience</a:t>
            </a:r>
            <a:r>
              <a:rPr lang="de-DE" sz="2800" dirty="0"/>
              <a:t> </a:t>
            </a:r>
            <a:r>
              <a:rPr lang="de-DE" sz="2800" dirty="0" err="1"/>
              <a:t>and</a:t>
            </a:r>
            <a:r>
              <a:rPr lang="de-DE" sz="2800" dirty="0"/>
              <a:t> </a:t>
            </a:r>
            <a:r>
              <a:rPr lang="de-DE" sz="2800" dirty="0" err="1"/>
              <a:t>religion</a:t>
            </a:r>
            <a:r>
              <a:rPr lang="de-DE" sz="2800" dirty="0"/>
              <a:t> </a:t>
            </a:r>
            <a:r>
              <a:rPr lang="de-DE" sz="2800" dirty="0" err="1"/>
              <a:t>is</a:t>
            </a:r>
            <a:r>
              <a:rPr lang="de-DE" sz="2800" dirty="0"/>
              <a:t> </a:t>
            </a:r>
            <a:r>
              <a:rPr lang="de-DE" sz="2800" dirty="0" err="1"/>
              <a:t>one</a:t>
            </a:r>
            <a:r>
              <a:rPr lang="de-DE" sz="2800" dirty="0"/>
              <a:t> </a:t>
            </a:r>
            <a:r>
              <a:rPr lang="de-DE" sz="2800" dirty="0" err="1"/>
              <a:t>of</a:t>
            </a:r>
            <a:r>
              <a:rPr lang="de-DE" sz="2800" dirty="0"/>
              <a:t> </a:t>
            </a:r>
            <a:r>
              <a:rPr lang="de-DE" sz="2800" dirty="0" err="1"/>
              <a:t>the</a:t>
            </a:r>
            <a:r>
              <a:rPr lang="de-DE" sz="2800" dirty="0"/>
              <a:t> </a:t>
            </a:r>
            <a:r>
              <a:rPr lang="de-DE" sz="2800" dirty="0" err="1"/>
              <a:t>foundations</a:t>
            </a:r>
            <a:r>
              <a:rPr lang="de-DE" sz="2800" dirty="0"/>
              <a:t> </a:t>
            </a:r>
            <a:r>
              <a:rPr lang="de-DE" sz="2800" dirty="0" err="1"/>
              <a:t>of</a:t>
            </a:r>
            <a:r>
              <a:rPr lang="de-DE" sz="2800" dirty="0"/>
              <a:t> a “</a:t>
            </a:r>
            <a:r>
              <a:rPr lang="de-DE" sz="2800" dirty="0" err="1"/>
              <a:t>democratic</a:t>
            </a:r>
            <a:r>
              <a:rPr lang="de-DE" sz="2800" dirty="0"/>
              <a:t> </a:t>
            </a:r>
            <a:r>
              <a:rPr lang="de-DE" sz="2800" dirty="0" err="1"/>
              <a:t>society</a:t>
            </a:r>
            <a:r>
              <a:rPr lang="de-DE" sz="2800" dirty="0"/>
              <a:t>” </a:t>
            </a:r>
            <a:r>
              <a:rPr lang="de-DE" sz="2800" dirty="0" err="1"/>
              <a:t>within</a:t>
            </a:r>
            <a:r>
              <a:rPr lang="de-DE" sz="2800" dirty="0"/>
              <a:t> </a:t>
            </a:r>
            <a:r>
              <a:rPr lang="de-DE" sz="2800" dirty="0" err="1"/>
              <a:t>the</a:t>
            </a:r>
            <a:r>
              <a:rPr lang="de-DE" sz="2800" dirty="0"/>
              <a:t> </a:t>
            </a:r>
            <a:r>
              <a:rPr lang="de-DE" sz="2800" dirty="0" err="1"/>
              <a:t>meaning</a:t>
            </a:r>
            <a:r>
              <a:rPr lang="de-DE" sz="2800" dirty="0"/>
              <a:t> </a:t>
            </a:r>
            <a:r>
              <a:rPr lang="de-DE" sz="2800" dirty="0" err="1"/>
              <a:t>of</a:t>
            </a:r>
            <a:r>
              <a:rPr lang="de-DE" sz="2800" dirty="0"/>
              <a:t> </a:t>
            </a:r>
            <a:r>
              <a:rPr lang="de-DE" sz="2800" dirty="0" err="1"/>
              <a:t>the</a:t>
            </a:r>
            <a:r>
              <a:rPr lang="de-DE" sz="2800" dirty="0"/>
              <a:t> </a:t>
            </a:r>
            <a:r>
              <a:rPr lang="de-DE" sz="2800" dirty="0" err="1"/>
              <a:t>Convention</a:t>
            </a:r>
            <a:r>
              <a:rPr lang="de-DE" sz="2800" dirty="0"/>
              <a:t>. In </a:t>
            </a:r>
            <a:r>
              <a:rPr lang="de-DE" sz="2800" dirty="0" err="1"/>
              <a:t>its</a:t>
            </a:r>
            <a:r>
              <a:rPr lang="de-DE" sz="2800" dirty="0"/>
              <a:t> </a:t>
            </a:r>
            <a:r>
              <a:rPr lang="de-DE" sz="2800" dirty="0" err="1"/>
              <a:t>religious</a:t>
            </a:r>
            <a:r>
              <a:rPr lang="de-DE" sz="2800" dirty="0"/>
              <a:t> </a:t>
            </a:r>
            <a:r>
              <a:rPr lang="de-DE" sz="2800" dirty="0" err="1"/>
              <a:t>dimension</a:t>
            </a:r>
            <a:r>
              <a:rPr lang="de-DE" sz="2800" dirty="0"/>
              <a:t> </a:t>
            </a:r>
            <a:r>
              <a:rPr lang="de-DE" sz="2800" dirty="0" err="1"/>
              <a:t>it</a:t>
            </a:r>
            <a:r>
              <a:rPr lang="de-DE" sz="2800" dirty="0"/>
              <a:t> </a:t>
            </a:r>
            <a:r>
              <a:rPr lang="de-DE" sz="2800" dirty="0" err="1"/>
              <a:t>is</a:t>
            </a:r>
            <a:r>
              <a:rPr lang="de-DE" sz="2800" dirty="0"/>
              <a:t> </a:t>
            </a:r>
            <a:r>
              <a:rPr lang="de-DE" sz="2800" dirty="0" err="1"/>
              <a:t>one</a:t>
            </a:r>
            <a:r>
              <a:rPr lang="de-DE" sz="2800" dirty="0"/>
              <a:t> </a:t>
            </a:r>
            <a:r>
              <a:rPr lang="de-DE" sz="2800" dirty="0" err="1"/>
              <a:t>of</a:t>
            </a:r>
            <a:r>
              <a:rPr lang="de-DE" sz="2800" dirty="0"/>
              <a:t> </a:t>
            </a:r>
            <a:r>
              <a:rPr lang="de-DE" sz="2800" dirty="0" err="1"/>
              <a:t>the</a:t>
            </a:r>
            <a:r>
              <a:rPr lang="de-DE" sz="2800" dirty="0"/>
              <a:t> </a:t>
            </a:r>
            <a:r>
              <a:rPr lang="de-DE" sz="2800" dirty="0" err="1"/>
              <a:t>most</a:t>
            </a:r>
            <a:r>
              <a:rPr lang="de-DE" sz="2800" dirty="0"/>
              <a:t> vital </a:t>
            </a:r>
            <a:r>
              <a:rPr lang="de-DE" sz="2800" dirty="0" err="1"/>
              <a:t>elements</a:t>
            </a:r>
            <a:r>
              <a:rPr lang="de-DE" sz="2800" dirty="0"/>
              <a:t> </a:t>
            </a:r>
            <a:r>
              <a:rPr lang="de-DE" sz="2800" dirty="0" err="1"/>
              <a:t>that</a:t>
            </a:r>
            <a:r>
              <a:rPr lang="de-DE" sz="2800" dirty="0"/>
              <a:t> </a:t>
            </a:r>
            <a:r>
              <a:rPr lang="de-DE" sz="2800" dirty="0" err="1"/>
              <a:t>go</a:t>
            </a:r>
            <a:r>
              <a:rPr lang="de-DE" sz="2800" dirty="0"/>
              <a:t> </a:t>
            </a:r>
            <a:r>
              <a:rPr lang="de-DE" sz="2800" dirty="0" err="1"/>
              <a:t>to</a:t>
            </a:r>
            <a:r>
              <a:rPr lang="de-DE" sz="2800" dirty="0"/>
              <a:t> </a:t>
            </a:r>
            <a:r>
              <a:rPr lang="de-DE" sz="2800" dirty="0" err="1"/>
              <a:t>make</a:t>
            </a:r>
            <a:r>
              <a:rPr lang="de-DE" sz="2800" dirty="0"/>
              <a:t> </a:t>
            </a:r>
            <a:r>
              <a:rPr lang="de-DE" sz="2800" dirty="0" err="1"/>
              <a:t>up</a:t>
            </a:r>
            <a:r>
              <a:rPr lang="de-DE" sz="2800" dirty="0"/>
              <a:t> </a:t>
            </a:r>
            <a:r>
              <a:rPr lang="de-DE" sz="2800" dirty="0" err="1"/>
              <a:t>the</a:t>
            </a:r>
            <a:r>
              <a:rPr lang="de-DE" sz="2800" dirty="0"/>
              <a:t> </a:t>
            </a:r>
            <a:r>
              <a:rPr lang="de-DE" sz="2800" dirty="0" err="1"/>
              <a:t>identity</a:t>
            </a:r>
            <a:r>
              <a:rPr lang="de-DE" sz="2800" dirty="0"/>
              <a:t> </a:t>
            </a:r>
            <a:r>
              <a:rPr lang="de-DE" sz="2800" dirty="0" err="1"/>
              <a:t>of</a:t>
            </a:r>
            <a:r>
              <a:rPr lang="de-DE" sz="2800" dirty="0"/>
              <a:t> </a:t>
            </a:r>
            <a:r>
              <a:rPr lang="de-DE" sz="2800" dirty="0" err="1"/>
              <a:t>believers</a:t>
            </a:r>
            <a:r>
              <a:rPr lang="de-DE" sz="2800" dirty="0"/>
              <a:t> </a:t>
            </a:r>
            <a:r>
              <a:rPr lang="de-DE" sz="2800" dirty="0" err="1"/>
              <a:t>and</a:t>
            </a:r>
            <a:r>
              <a:rPr lang="de-DE" sz="2800" dirty="0"/>
              <a:t> </a:t>
            </a:r>
            <a:r>
              <a:rPr lang="de-DE" sz="2800" dirty="0" err="1"/>
              <a:t>their</a:t>
            </a:r>
            <a:r>
              <a:rPr lang="de-DE" sz="2800" dirty="0"/>
              <a:t> </a:t>
            </a:r>
            <a:r>
              <a:rPr lang="de-DE" sz="2800" dirty="0" err="1"/>
              <a:t>conception</a:t>
            </a:r>
            <a:r>
              <a:rPr lang="de-DE" sz="2800" dirty="0"/>
              <a:t> </a:t>
            </a:r>
            <a:r>
              <a:rPr lang="de-DE" sz="2800" dirty="0" err="1"/>
              <a:t>of</a:t>
            </a:r>
            <a:r>
              <a:rPr lang="de-DE" sz="2800" dirty="0"/>
              <a:t> </a:t>
            </a:r>
            <a:r>
              <a:rPr lang="de-DE" sz="2800" dirty="0" err="1"/>
              <a:t>life</a:t>
            </a:r>
            <a:r>
              <a:rPr lang="de-DE" sz="2800" dirty="0"/>
              <a:t>, but </a:t>
            </a:r>
            <a:r>
              <a:rPr lang="de-DE" sz="2800" dirty="0" err="1"/>
              <a:t>it</a:t>
            </a:r>
            <a:r>
              <a:rPr lang="de-DE" sz="2800" dirty="0"/>
              <a:t> </a:t>
            </a:r>
            <a:r>
              <a:rPr lang="de-DE" sz="2800" dirty="0" err="1"/>
              <a:t>is</a:t>
            </a:r>
            <a:r>
              <a:rPr lang="de-DE" sz="2800" dirty="0"/>
              <a:t> also a </a:t>
            </a:r>
            <a:r>
              <a:rPr lang="de-DE" sz="2800" dirty="0" err="1"/>
              <a:t>precious</a:t>
            </a:r>
            <a:r>
              <a:rPr lang="de-DE" sz="2800" dirty="0"/>
              <a:t> </a:t>
            </a:r>
            <a:r>
              <a:rPr lang="de-DE" sz="2800" dirty="0" err="1"/>
              <a:t>asset</a:t>
            </a:r>
            <a:r>
              <a:rPr lang="de-DE" sz="2800" dirty="0"/>
              <a:t> </a:t>
            </a:r>
            <a:r>
              <a:rPr lang="de-DE" sz="2800" dirty="0" err="1"/>
              <a:t>for</a:t>
            </a:r>
            <a:r>
              <a:rPr lang="de-DE" sz="2800" dirty="0"/>
              <a:t> </a:t>
            </a:r>
            <a:r>
              <a:rPr lang="de-DE" sz="2800" dirty="0" err="1"/>
              <a:t>atheists</a:t>
            </a:r>
            <a:r>
              <a:rPr lang="de-DE" sz="2800" dirty="0"/>
              <a:t>, </a:t>
            </a:r>
            <a:r>
              <a:rPr lang="de-DE" sz="2800" dirty="0" err="1"/>
              <a:t>agnostics</a:t>
            </a:r>
            <a:r>
              <a:rPr lang="de-DE" sz="2800" dirty="0"/>
              <a:t>, </a:t>
            </a:r>
            <a:r>
              <a:rPr lang="de-DE" sz="2800" dirty="0" err="1"/>
              <a:t>sceptics</a:t>
            </a:r>
            <a:r>
              <a:rPr lang="de-DE" sz="2800" dirty="0"/>
              <a:t> </a:t>
            </a:r>
            <a:r>
              <a:rPr lang="de-DE" sz="2800" dirty="0" err="1"/>
              <a:t>and</a:t>
            </a:r>
            <a:r>
              <a:rPr lang="de-DE" sz="2800" dirty="0"/>
              <a:t> </a:t>
            </a:r>
            <a:r>
              <a:rPr lang="de-DE" sz="2800" dirty="0" err="1"/>
              <a:t>the</a:t>
            </a:r>
            <a:r>
              <a:rPr lang="de-DE" sz="2800" dirty="0"/>
              <a:t> </a:t>
            </a:r>
            <a:r>
              <a:rPr lang="de-DE" sz="2800" dirty="0" err="1"/>
              <a:t>unconcerned</a:t>
            </a:r>
            <a:r>
              <a:rPr lang="de-DE" sz="2800" dirty="0"/>
              <a:t>. </a:t>
            </a:r>
          </a:p>
        </p:txBody>
      </p:sp>
      <p:sp>
        <p:nvSpPr>
          <p:cNvPr id="5" name="Foliennummernplatzhalter 4"/>
          <p:cNvSpPr>
            <a:spLocks noGrp="1"/>
          </p:cNvSpPr>
          <p:nvPr>
            <p:ph type="sldNum" sz="quarter" idx="12"/>
          </p:nvPr>
        </p:nvSpPr>
        <p:spPr/>
        <p:txBody>
          <a:bodyPr/>
          <a:lstStyle/>
          <a:p>
            <a:fld id="{74E8C25B-C0C2-4DD4-808A-E33AE5C30C39}" type="slidenum">
              <a:rPr lang="de-DE" smtClean="0"/>
              <a:pPr/>
              <a:t>105</a:t>
            </a:fld>
            <a:endParaRPr lang="de-DE"/>
          </a:p>
        </p:txBody>
      </p:sp>
    </p:spTree>
    <p:extLst>
      <p:ext uri="{BB962C8B-B14F-4D97-AF65-F5344CB8AC3E}">
        <p14:creationId xmlns:p14="http://schemas.microsoft.com/office/powerpoint/2010/main" val="202115187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Definition: „Religion“ / „Belief“ II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fontScale="92500" lnSpcReduction="20000"/>
          </a:bodyPr>
          <a:lstStyle/>
          <a:p>
            <a:pPr marL="0" indent="0" algn="just">
              <a:buNone/>
            </a:pPr>
            <a:r>
              <a:rPr lang="de-DE" sz="2800" dirty="0"/>
              <a:t>81. The </a:t>
            </a:r>
            <a:r>
              <a:rPr lang="de-DE" sz="2800" dirty="0" err="1"/>
              <a:t>right</a:t>
            </a:r>
            <a:r>
              <a:rPr lang="de-DE" sz="2800" dirty="0"/>
              <a:t> </a:t>
            </a:r>
            <a:r>
              <a:rPr lang="de-DE" sz="2800" dirty="0" err="1"/>
              <a:t>to</a:t>
            </a:r>
            <a:r>
              <a:rPr lang="de-DE" sz="2800" dirty="0"/>
              <a:t> </a:t>
            </a:r>
            <a:r>
              <a:rPr lang="de-DE" sz="2800" dirty="0" err="1"/>
              <a:t>freedom</a:t>
            </a:r>
            <a:r>
              <a:rPr lang="de-DE" sz="2800" dirty="0"/>
              <a:t> </a:t>
            </a:r>
            <a:r>
              <a:rPr lang="de-DE" sz="2800" dirty="0" err="1"/>
              <a:t>of</a:t>
            </a:r>
            <a:r>
              <a:rPr lang="de-DE" sz="2800" dirty="0"/>
              <a:t> </a:t>
            </a:r>
            <a:r>
              <a:rPr lang="de-DE" sz="2800" dirty="0" err="1"/>
              <a:t>thought</a:t>
            </a:r>
            <a:r>
              <a:rPr lang="de-DE" sz="2800" dirty="0"/>
              <a:t>, </a:t>
            </a:r>
            <a:r>
              <a:rPr lang="de-DE" sz="2800" dirty="0" err="1"/>
              <a:t>conscience</a:t>
            </a:r>
            <a:r>
              <a:rPr lang="de-DE" sz="2800" dirty="0"/>
              <a:t> </a:t>
            </a:r>
            <a:r>
              <a:rPr lang="de-DE" sz="2800" dirty="0" err="1"/>
              <a:t>and</a:t>
            </a:r>
            <a:r>
              <a:rPr lang="de-DE" sz="2800" dirty="0"/>
              <a:t> </a:t>
            </a:r>
            <a:r>
              <a:rPr lang="de-DE" sz="2800" dirty="0" err="1"/>
              <a:t>religion</a:t>
            </a:r>
            <a:r>
              <a:rPr lang="de-DE" sz="2800" dirty="0"/>
              <a:t> </a:t>
            </a:r>
            <a:r>
              <a:rPr lang="de-DE" sz="2800" dirty="0" err="1"/>
              <a:t>denotes</a:t>
            </a:r>
            <a:r>
              <a:rPr lang="de-DE" sz="2800" dirty="0"/>
              <a:t> </a:t>
            </a:r>
            <a:r>
              <a:rPr lang="de-DE" sz="2800" dirty="0" err="1"/>
              <a:t>views</a:t>
            </a:r>
            <a:r>
              <a:rPr lang="de-DE" sz="2800" dirty="0"/>
              <a:t> </a:t>
            </a:r>
            <a:r>
              <a:rPr lang="de-DE" sz="2800" dirty="0" err="1"/>
              <a:t>that</a:t>
            </a:r>
            <a:r>
              <a:rPr lang="de-DE" sz="2800" dirty="0"/>
              <a:t> </a:t>
            </a:r>
            <a:r>
              <a:rPr lang="de-DE" sz="2800" dirty="0" err="1"/>
              <a:t>attain</a:t>
            </a:r>
            <a:r>
              <a:rPr lang="de-DE" sz="2800" dirty="0"/>
              <a:t> a </a:t>
            </a:r>
            <a:r>
              <a:rPr lang="de-DE" sz="2800" dirty="0" err="1"/>
              <a:t>certain</a:t>
            </a:r>
            <a:r>
              <a:rPr lang="de-DE" sz="2800" dirty="0"/>
              <a:t> </a:t>
            </a:r>
            <a:r>
              <a:rPr lang="de-DE" sz="2800" dirty="0" err="1"/>
              <a:t>level</a:t>
            </a:r>
            <a:r>
              <a:rPr lang="de-DE" sz="2800" dirty="0"/>
              <a:t> </a:t>
            </a:r>
            <a:r>
              <a:rPr lang="de-DE" sz="2800" dirty="0" err="1"/>
              <a:t>of</a:t>
            </a:r>
            <a:r>
              <a:rPr lang="de-DE" sz="2800" dirty="0"/>
              <a:t> </a:t>
            </a:r>
            <a:r>
              <a:rPr lang="de-DE" sz="2800" dirty="0" err="1"/>
              <a:t>cogency</a:t>
            </a:r>
            <a:r>
              <a:rPr lang="de-DE" sz="2800" dirty="0"/>
              <a:t>, </a:t>
            </a:r>
            <a:r>
              <a:rPr lang="de-DE" sz="2800" dirty="0" err="1"/>
              <a:t>seriousness</a:t>
            </a:r>
            <a:r>
              <a:rPr lang="de-DE" sz="2800" dirty="0"/>
              <a:t>, </a:t>
            </a:r>
            <a:r>
              <a:rPr lang="de-DE" sz="2800" dirty="0" err="1"/>
              <a:t>cohesion</a:t>
            </a:r>
            <a:r>
              <a:rPr lang="de-DE" sz="2800" dirty="0"/>
              <a:t> </a:t>
            </a:r>
            <a:r>
              <a:rPr lang="de-DE" sz="2800" dirty="0" err="1"/>
              <a:t>and</a:t>
            </a:r>
            <a:r>
              <a:rPr lang="de-DE" sz="2800" dirty="0"/>
              <a:t> </a:t>
            </a:r>
            <a:r>
              <a:rPr lang="de-DE" sz="2800" dirty="0" err="1"/>
              <a:t>importance</a:t>
            </a:r>
            <a:r>
              <a:rPr lang="de-DE" sz="2800" dirty="0"/>
              <a:t> ... </a:t>
            </a:r>
            <a:r>
              <a:rPr lang="de-DE" sz="2800" dirty="0" err="1"/>
              <a:t>Provided</a:t>
            </a:r>
            <a:r>
              <a:rPr lang="de-DE" sz="2800" dirty="0"/>
              <a:t> </a:t>
            </a:r>
            <a:r>
              <a:rPr lang="de-DE" sz="2800" dirty="0" err="1"/>
              <a:t>this</a:t>
            </a:r>
            <a:r>
              <a:rPr lang="de-DE" sz="2800" dirty="0"/>
              <a:t> </a:t>
            </a:r>
            <a:r>
              <a:rPr lang="de-DE" sz="2800" dirty="0" err="1"/>
              <a:t>is</a:t>
            </a:r>
            <a:r>
              <a:rPr lang="de-DE" sz="2800" dirty="0"/>
              <a:t> </a:t>
            </a:r>
            <a:r>
              <a:rPr lang="de-DE" sz="2800" dirty="0" err="1"/>
              <a:t>satisfied</a:t>
            </a:r>
            <a:r>
              <a:rPr lang="de-DE" sz="2800" dirty="0"/>
              <a:t>, </a:t>
            </a:r>
            <a:r>
              <a:rPr lang="de-DE" sz="2800" dirty="0" err="1"/>
              <a:t>the</a:t>
            </a:r>
            <a:r>
              <a:rPr lang="de-DE" sz="2800" dirty="0"/>
              <a:t> </a:t>
            </a:r>
            <a:r>
              <a:rPr lang="de-DE" sz="2800" dirty="0" err="1"/>
              <a:t>State’s</a:t>
            </a:r>
            <a:r>
              <a:rPr lang="de-DE" sz="2800" dirty="0"/>
              <a:t> </a:t>
            </a:r>
            <a:r>
              <a:rPr lang="de-DE" sz="2800" dirty="0" err="1"/>
              <a:t>duty</a:t>
            </a:r>
            <a:r>
              <a:rPr lang="de-DE" sz="2800" dirty="0"/>
              <a:t> </a:t>
            </a:r>
            <a:r>
              <a:rPr lang="de-DE" sz="2800" dirty="0" err="1"/>
              <a:t>of</a:t>
            </a:r>
            <a:r>
              <a:rPr lang="de-DE" sz="2800" dirty="0"/>
              <a:t> </a:t>
            </a:r>
            <a:r>
              <a:rPr lang="de-DE" sz="2800" dirty="0" err="1"/>
              <a:t>neutrality</a:t>
            </a:r>
            <a:r>
              <a:rPr lang="de-DE" sz="2800" dirty="0"/>
              <a:t> </a:t>
            </a:r>
            <a:r>
              <a:rPr lang="de-DE" sz="2800" dirty="0" err="1"/>
              <a:t>and</a:t>
            </a:r>
            <a:r>
              <a:rPr lang="de-DE" sz="2800" dirty="0"/>
              <a:t> </a:t>
            </a:r>
            <a:r>
              <a:rPr lang="de-DE" sz="2800" dirty="0" err="1"/>
              <a:t>impartiality</a:t>
            </a:r>
            <a:r>
              <a:rPr lang="de-DE" sz="2800" dirty="0"/>
              <a:t> </a:t>
            </a:r>
            <a:r>
              <a:rPr lang="de-DE" sz="2800" dirty="0" err="1"/>
              <a:t>is</a:t>
            </a:r>
            <a:r>
              <a:rPr lang="de-DE" sz="2800" dirty="0"/>
              <a:t> </a:t>
            </a:r>
            <a:r>
              <a:rPr lang="de-DE" sz="2800" dirty="0" err="1"/>
              <a:t>incompatible</a:t>
            </a:r>
            <a:r>
              <a:rPr lang="de-DE" sz="2800" dirty="0"/>
              <a:t> </a:t>
            </a:r>
            <a:r>
              <a:rPr lang="de-DE" sz="2800" dirty="0" err="1"/>
              <a:t>with</a:t>
            </a:r>
            <a:r>
              <a:rPr lang="de-DE" sz="2800" dirty="0"/>
              <a:t> </a:t>
            </a:r>
            <a:r>
              <a:rPr lang="de-DE" sz="2800" dirty="0" err="1"/>
              <a:t>any</a:t>
            </a:r>
            <a:r>
              <a:rPr lang="de-DE" sz="2800" dirty="0"/>
              <a:t> power on </a:t>
            </a:r>
            <a:r>
              <a:rPr lang="de-DE" sz="2800" dirty="0" err="1"/>
              <a:t>the</a:t>
            </a:r>
            <a:r>
              <a:rPr lang="de-DE" sz="2800" dirty="0"/>
              <a:t> </a:t>
            </a:r>
            <a:r>
              <a:rPr lang="de-DE" sz="2800" dirty="0" err="1"/>
              <a:t>State’s</a:t>
            </a:r>
            <a:r>
              <a:rPr lang="de-DE" sz="2800" dirty="0"/>
              <a:t> </a:t>
            </a:r>
            <a:r>
              <a:rPr lang="de-DE" sz="2800" dirty="0" err="1"/>
              <a:t>part</a:t>
            </a:r>
            <a:r>
              <a:rPr lang="de-DE" sz="2800" dirty="0"/>
              <a:t> </a:t>
            </a:r>
            <a:r>
              <a:rPr lang="de-DE" sz="2800" dirty="0" err="1"/>
              <a:t>to</a:t>
            </a:r>
            <a:r>
              <a:rPr lang="de-DE" sz="2800" dirty="0"/>
              <a:t> </a:t>
            </a:r>
            <a:r>
              <a:rPr lang="de-DE" sz="2800" dirty="0" err="1"/>
              <a:t>assess</a:t>
            </a:r>
            <a:r>
              <a:rPr lang="de-DE" sz="2800" dirty="0"/>
              <a:t> </a:t>
            </a:r>
            <a:r>
              <a:rPr lang="de-DE" sz="2800" dirty="0" err="1"/>
              <a:t>the</a:t>
            </a:r>
            <a:r>
              <a:rPr lang="de-DE" sz="2800" dirty="0"/>
              <a:t> </a:t>
            </a:r>
            <a:r>
              <a:rPr lang="de-DE" sz="2800" dirty="0" err="1"/>
              <a:t>legitimacy</a:t>
            </a:r>
            <a:r>
              <a:rPr lang="de-DE" sz="2800" dirty="0"/>
              <a:t> </a:t>
            </a:r>
            <a:r>
              <a:rPr lang="de-DE" sz="2800" dirty="0" err="1"/>
              <a:t>of</a:t>
            </a:r>
            <a:r>
              <a:rPr lang="de-DE" sz="2800" dirty="0"/>
              <a:t> </a:t>
            </a:r>
            <a:r>
              <a:rPr lang="de-DE" sz="2800" dirty="0" err="1"/>
              <a:t>religious</a:t>
            </a:r>
            <a:r>
              <a:rPr lang="de-DE" sz="2800" dirty="0"/>
              <a:t> </a:t>
            </a:r>
            <a:r>
              <a:rPr lang="de-DE" sz="2800" dirty="0" err="1"/>
              <a:t>beliefs</a:t>
            </a:r>
            <a:r>
              <a:rPr lang="de-DE" sz="2800" dirty="0"/>
              <a:t> </a:t>
            </a:r>
            <a:r>
              <a:rPr lang="de-DE" sz="2800" dirty="0" err="1"/>
              <a:t>or</a:t>
            </a:r>
            <a:r>
              <a:rPr lang="de-DE" sz="2800" dirty="0"/>
              <a:t> </a:t>
            </a:r>
            <a:r>
              <a:rPr lang="de-DE" sz="2800" dirty="0" err="1"/>
              <a:t>the</a:t>
            </a:r>
            <a:r>
              <a:rPr lang="de-DE" sz="2800" dirty="0"/>
              <a:t> </a:t>
            </a:r>
            <a:r>
              <a:rPr lang="de-DE" sz="2800" dirty="0" err="1"/>
              <a:t>ways</a:t>
            </a:r>
            <a:r>
              <a:rPr lang="de-DE" sz="2800" dirty="0"/>
              <a:t> in </a:t>
            </a:r>
            <a:r>
              <a:rPr lang="de-DE" sz="2800" dirty="0" err="1"/>
              <a:t>which</a:t>
            </a:r>
            <a:r>
              <a:rPr lang="de-DE" sz="2800" dirty="0"/>
              <a:t> </a:t>
            </a:r>
            <a:r>
              <a:rPr lang="de-DE" sz="2800" dirty="0" err="1"/>
              <a:t>those</a:t>
            </a:r>
            <a:r>
              <a:rPr lang="de-DE" sz="2800" dirty="0"/>
              <a:t> </a:t>
            </a:r>
            <a:r>
              <a:rPr lang="de-DE" sz="2800" dirty="0" err="1"/>
              <a:t>beliefs</a:t>
            </a:r>
            <a:r>
              <a:rPr lang="de-DE" sz="2800" dirty="0"/>
              <a:t> </a:t>
            </a:r>
            <a:r>
              <a:rPr lang="de-DE" sz="2800" dirty="0" err="1"/>
              <a:t>are</a:t>
            </a:r>
            <a:r>
              <a:rPr lang="de-DE" sz="2800" dirty="0"/>
              <a:t> </a:t>
            </a:r>
            <a:r>
              <a:rPr lang="de-DE" sz="2800" dirty="0" err="1"/>
              <a:t>expressed</a:t>
            </a:r>
            <a:r>
              <a:rPr lang="de-DE" sz="2800" dirty="0"/>
              <a:t> ...</a:t>
            </a:r>
          </a:p>
          <a:p>
            <a:pPr marL="0" indent="0" algn="just">
              <a:buNone/>
            </a:pPr>
            <a:r>
              <a:rPr lang="en-GB" sz="2800" dirty="0"/>
              <a:t>82. Even where the belief in question attains the required level of cogency and importance, it cannot be said that every act which is in some way inspired, motivated or influenced by it constitutes a “manifestation” of the belief. Thus, for example, acts or omissions which do not directly express the belief concerned or which are only remotely connected to a precept of faith fall outside the protection of Article 9 § 1 ...</a:t>
            </a:r>
            <a:endParaRPr lang="de-DE"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106</a:t>
            </a:fld>
            <a:endParaRPr lang="de-DE"/>
          </a:p>
        </p:txBody>
      </p:sp>
    </p:spTree>
    <p:extLst>
      <p:ext uri="{BB962C8B-B14F-4D97-AF65-F5344CB8AC3E}">
        <p14:creationId xmlns:p14="http://schemas.microsoft.com/office/powerpoint/2010/main" val="254583878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Definition: „Religion“ / „Belief“ III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fontScale="70000" lnSpcReduction="20000"/>
          </a:bodyPr>
          <a:lstStyle/>
          <a:p>
            <a:pPr marL="0" indent="0" algn="just">
              <a:buNone/>
            </a:pPr>
            <a:r>
              <a:rPr lang="en-GB" sz="2800" dirty="0"/>
              <a:t>In order to count as a “manifestation” within the meaning of Article 9, the act in question must be intimately linked to the religion or belief. An example would be an act of worship or devotion which forms part of the practice of a religion or belief in a generally recognised form. However, the manifestation of religion or belief is not limited to such acts; the existence of a sufficiently close and direct nexus between the act and the underlying belief must be determined on the facts of each case.  In particular, there is no requirement on the applicant to establish that he or she acted in fulfilment of a duty mandated by the religion in question ...</a:t>
            </a:r>
          </a:p>
          <a:p>
            <a:pPr marL="0" indent="0" algn="just">
              <a:buNone/>
            </a:pPr>
            <a:r>
              <a:rPr lang="de-DE" sz="2800" dirty="0"/>
              <a:t>84. </a:t>
            </a:r>
            <a:r>
              <a:rPr lang="de-DE" sz="2800" dirty="0" err="1"/>
              <a:t>Where</a:t>
            </a:r>
            <a:r>
              <a:rPr lang="de-DE" sz="2800" dirty="0"/>
              <a:t> … </a:t>
            </a:r>
            <a:r>
              <a:rPr lang="de-DE" sz="2800" dirty="0" err="1"/>
              <a:t>the</a:t>
            </a:r>
            <a:r>
              <a:rPr lang="de-DE" sz="2800" dirty="0"/>
              <a:t> </a:t>
            </a:r>
            <a:r>
              <a:rPr lang="de-DE" sz="2800" dirty="0" err="1"/>
              <a:t>acts</a:t>
            </a:r>
            <a:r>
              <a:rPr lang="de-DE" sz="2800" dirty="0"/>
              <a:t> </a:t>
            </a:r>
            <a:r>
              <a:rPr lang="de-DE" sz="2800" dirty="0" err="1"/>
              <a:t>complained</a:t>
            </a:r>
            <a:r>
              <a:rPr lang="de-DE" sz="2800" dirty="0"/>
              <a:t> </a:t>
            </a:r>
            <a:r>
              <a:rPr lang="de-DE" sz="2800" dirty="0" err="1"/>
              <a:t>of</a:t>
            </a:r>
            <a:r>
              <a:rPr lang="de-DE" sz="2800" dirty="0"/>
              <a:t> </a:t>
            </a:r>
            <a:r>
              <a:rPr lang="de-DE" sz="2800" dirty="0" err="1"/>
              <a:t>were</a:t>
            </a:r>
            <a:r>
              <a:rPr lang="de-DE" sz="2800" dirty="0"/>
              <a:t> </a:t>
            </a:r>
            <a:r>
              <a:rPr lang="de-DE" sz="2800" dirty="0" err="1"/>
              <a:t>carried</a:t>
            </a:r>
            <a:r>
              <a:rPr lang="de-DE" sz="2800" dirty="0"/>
              <a:t> out </a:t>
            </a:r>
            <a:r>
              <a:rPr lang="de-DE" sz="2800" dirty="0" err="1"/>
              <a:t>by</a:t>
            </a:r>
            <a:r>
              <a:rPr lang="de-DE" sz="2800" dirty="0"/>
              <a:t> private </a:t>
            </a:r>
            <a:r>
              <a:rPr lang="de-DE" sz="2800" dirty="0" err="1"/>
              <a:t>companies</a:t>
            </a:r>
            <a:r>
              <a:rPr lang="de-DE" sz="2800" dirty="0"/>
              <a:t> </a:t>
            </a:r>
            <a:r>
              <a:rPr lang="de-DE" sz="2800" dirty="0" err="1"/>
              <a:t>and</a:t>
            </a:r>
            <a:r>
              <a:rPr lang="de-DE" sz="2800" dirty="0"/>
              <a:t> </a:t>
            </a:r>
            <a:r>
              <a:rPr lang="de-DE" sz="2800" dirty="0" err="1"/>
              <a:t>were</a:t>
            </a:r>
            <a:r>
              <a:rPr lang="de-DE" sz="2800" dirty="0"/>
              <a:t> not </a:t>
            </a:r>
            <a:r>
              <a:rPr lang="de-DE" sz="2800" dirty="0" err="1"/>
              <a:t>therefore</a:t>
            </a:r>
            <a:r>
              <a:rPr lang="de-DE" sz="2800" dirty="0"/>
              <a:t> </a:t>
            </a:r>
            <a:r>
              <a:rPr lang="de-DE" sz="2800" dirty="0" err="1"/>
              <a:t>directly</a:t>
            </a:r>
            <a:r>
              <a:rPr lang="de-DE" sz="2800" dirty="0"/>
              <a:t> </a:t>
            </a:r>
            <a:r>
              <a:rPr lang="de-DE" sz="2800" dirty="0" err="1"/>
              <a:t>attributable</a:t>
            </a:r>
            <a:r>
              <a:rPr lang="de-DE" sz="2800" dirty="0"/>
              <a:t> </a:t>
            </a:r>
            <a:r>
              <a:rPr lang="de-DE" sz="2800" dirty="0" err="1"/>
              <a:t>to</a:t>
            </a:r>
            <a:r>
              <a:rPr lang="de-DE" sz="2800" dirty="0"/>
              <a:t> </a:t>
            </a:r>
            <a:r>
              <a:rPr lang="de-DE" sz="2800" dirty="0" err="1"/>
              <a:t>the</a:t>
            </a:r>
            <a:r>
              <a:rPr lang="de-DE" sz="2800" dirty="0"/>
              <a:t> </a:t>
            </a:r>
            <a:r>
              <a:rPr lang="de-DE" sz="2800" dirty="0" err="1"/>
              <a:t>respondent</a:t>
            </a:r>
            <a:r>
              <a:rPr lang="de-DE" sz="2800" dirty="0"/>
              <a:t> State, </a:t>
            </a:r>
            <a:r>
              <a:rPr lang="de-DE" sz="2800" dirty="0" err="1"/>
              <a:t>the</a:t>
            </a:r>
            <a:r>
              <a:rPr lang="de-DE" sz="2800" dirty="0"/>
              <a:t> Court must </a:t>
            </a:r>
            <a:r>
              <a:rPr lang="de-DE" sz="2800" dirty="0" err="1"/>
              <a:t>consider</a:t>
            </a:r>
            <a:r>
              <a:rPr lang="de-DE" sz="2800" dirty="0"/>
              <a:t> </a:t>
            </a:r>
            <a:r>
              <a:rPr lang="de-DE" sz="2800" dirty="0" err="1"/>
              <a:t>the</a:t>
            </a:r>
            <a:r>
              <a:rPr lang="de-DE" sz="2800" dirty="0"/>
              <a:t> </a:t>
            </a:r>
            <a:r>
              <a:rPr lang="de-DE" sz="2800" dirty="0" err="1"/>
              <a:t>issues</a:t>
            </a:r>
            <a:r>
              <a:rPr lang="de-DE" sz="2800" dirty="0"/>
              <a:t> in </a:t>
            </a:r>
            <a:r>
              <a:rPr lang="de-DE" sz="2800" dirty="0" err="1"/>
              <a:t>terms</a:t>
            </a:r>
            <a:r>
              <a:rPr lang="de-DE" sz="2800" dirty="0"/>
              <a:t> </a:t>
            </a:r>
            <a:r>
              <a:rPr lang="de-DE" sz="2800" dirty="0" err="1"/>
              <a:t>of</a:t>
            </a:r>
            <a:r>
              <a:rPr lang="de-DE" sz="2800" dirty="0"/>
              <a:t> </a:t>
            </a:r>
            <a:r>
              <a:rPr lang="de-DE" sz="2800" dirty="0" err="1"/>
              <a:t>the</a:t>
            </a:r>
            <a:r>
              <a:rPr lang="de-DE" sz="2800" dirty="0"/>
              <a:t> positive </a:t>
            </a:r>
            <a:r>
              <a:rPr lang="de-DE" sz="2800" dirty="0" err="1"/>
              <a:t>obligation</a:t>
            </a:r>
            <a:r>
              <a:rPr lang="de-DE" sz="2800" dirty="0"/>
              <a:t> on </a:t>
            </a:r>
            <a:r>
              <a:rPr lang="de-DE" sz="2800" dirty="0" err="1"/>
              <a:t>the</a:t>
            </a:r>
            <a:r>
              <a:rPr lang="de-DE" sz="2800" dirty="0"/>
              <a:t> State </a:t>
            </a:r>
            <a:r>
              <a:rPr lang="de-DE" sz="2800" dirty="0" err="1"/>
              <a:t>authorities</a:t>
            </a:r>
            <a:r>
              <a:rPr lang="de-DE" sz="2800" dirty="0"/>
              <a:t> </a:t>
            </a:r>
            <a:r>
              <a:rPr lang="de-DE" sz="2800" dirty="0" err="1"/>
              <a:t>to</a:t>
            </a:r>
            <a:r>
              <a:rPr lang="de-DE" sz="2800" dirty="0"/>
              <a:t> </a:t>
            </a:r>
            <a:r>
              <a:rPr lang="de-DE" sz="2800" dirty="0" err="1"/>
              <a:t>secure</a:t>
            </a:r>
            <a:r>
              <a:rPr lang="de-DE" sz="2800" dirty="0"/>
              <a:t> </a:t>
            </a:r>
            <a:r>
              <a:rPr lang="de-DE" sz="2800" dirty="0" err="1"/>
              <a:t>the</a:t>
            </a:r>
            <a:r>
              <a:rPr lang="de-DE" sz="2800" dirty="0"/>
              <a:t> </a:t>
            </a:r>
            <a:r>
              <a:rPr lang="de-DE" sz="2800" dirty="0" err="1"/>
              <a:t>rights</a:t>
            </a:r>
            <a:r>
              <a:rPr lang="de-DE" sz="2800" dirty="0"/>
              <a:t> </a:t>
            </a:r>
            <a:r>
              <a:rPr lang="de-DE" sz="2800" dirty="0" err="1"/>
              <a:t>under</a:t>
            </a:r>
            <a:r>
              <a:rPr lang="de-DE" sz="2800" dirty="0"/>
              <a:t> </a:t>
            </a:r>
            <a:r>
              <a:rPr lang="de-DE" sz="2800" dirty="0" err="1"/>
              <a:t>Article</a:t>
            </a:r>
            <a:r>
              <a:rPr lang="de-DE" sz="2800" dirty="0"/>
              <a:t> 9 </a:t>
            </a:r>
            <a:r>
              <a:rPr lang="de-DE" sz="2800" dirty="0" err="1"/>
              <a:t>to</a:t>
            </a:r>
            <a:r>
              <a:rPr lang="de-DE" sz="2800" dirty="0"/>
              <a:t> </a:t>
            </a:r>
            <a:r>
              <a:rPr lang="de-DE" sz="2800" dirty="0" err="1"/>
              <a:t>those</a:t>
            </a:r>
            <a:r>
              <a:rPr lang="de-DE" sz="2800" dirty="0"/>
              <a:t> </a:t>
            </a:r>
            <a:r>
              <a:rPr lang="de-DE" sz="2800" dirty="0" err="1"/>
              <a:t>within</a:t>
            </a:r>
            <a:r>
              <a:rPr lang="de-DE" sz="2800" dirty="0"/>
              <a:t> </a:t>
            </a:r>
            <a:r>
              <a:rPr lang="de-DE" sz="2800" dirty="0" err="1"/>
              <a:t>their</a:t>
            </a:r>
            <a:r>
              <a:rPr lang="de-DE" sz="2800" dirty="0"/>
              <a:t> </a:t>
            </a:r>
            <a:r>
              <a:rPr lang="de-DE" sz="2800" dirty="0" err="1"/>
              <a:t>jurisdiction</a:t>
            </a:r>
            <a:r>
              <a:rPr lang="de-DE" sz="2800" dirty="0"/>
              <a:t> ...</a:t>
            </a:r>
          </a:p>
          <a:p>
            <a:pPr marL="0" indent="0">
              <a:buNone/>
            </a:pPr>
            <a:endParaRPr lang="de-DE" sz="2800" dirty="0"/>
          </a:p>
          <a:p>
            <a:pPr marL="0" indent="0" algn="just">
              <a:buNone/>
            </a:pPr>
            <a:r>
              <a:rPr lang="de-DE" sz="2800" b="1" dirty="0" err="1"/>
              <a:t>Found</a:t>
            </a:r>
            <a:r>
              <a:rPr lang="de-DE" sz="2800" b="1" dirty="0"/>
              <a:t>: </a:t>
            </a:r>
            <a:r>
              <a:rPr lang="de-DE" sz="2800" dirty="0" err="1"/>
              <a:t>breach</a:t>
            </a:r>
            <a:r>
              <a:rPr lang="de-DE" sz="2800" dirty="0"/>
              <a:t> </a:t>
            </a:r>
            <a:r>
              <a:rPr lang="de-DE" sz="2800" dirty="0" err="1"/>
              <a:t>of</a:t>
            </a:r>
            <a:r>
              <a:rPr lang="de-DE" sz="2800" dirty="0"/>
              <a:t> Art. 9 ECHR (national </a:t>
            </a:r>
            <a:r>
              <a:rPr lang="de-DE" sz="2800" dirty="0" err="1"/>
              <a:t>courts</a:t>
            </a:r>
            <a:r>
              <a:rPr lang="de-DE" sz="2800" dirty="0"/>
              <a:t> </a:t>
            </a:r>
            <a:r>
              <a:rPr lang="de-DE" sz="2800" dirty="0" err="1"/>
              <a:t>had</a:t>
            </a:r>
            <a:r>
              <a:rPr lang="de-DE" sz="2800" dirty="0"/>
              <a:t> not </a:t>
            </a:r>
            <a:r>
              <a:rPr lang="de-DE" sz="2800" dirty="0" err="1"/>
              <a:t>struck</a:t>
            </a:r>
            <a:r>
              <a:rPr lang="de-DE" sz="2800" dirty="0"/>
              <a:t> fair </a:t>
            </a:r>
            <a:r>
              <a:rPr lang="de-DE" sz="2800" dirty="0" err="1"/>
              <a:t>balance</a:t>
            </a:r>
            <a:r>
              <a:rPr lang="de-DE" sz="2800" dirty="0"/>
              <a:t> </a:t>
            </a:r>
            <a:r>
              <a:rPr lang="de-DE" sz="2800" dirty="0" err="1"/>
              <a:t>between</a:t>
            </a:r>
            <a:r>
              <a:rPr lang="de-DE" sz="2800" dirty="0"/>
              <a:t> </a:t>
            </a:r>
            <a:r>
              <a:rPr lang="de-DE" sz="2800" dirty="0" err="1"/>
              <a:t>applicant‘s</a:t>
            </a:r>
            <a:r>
              <a:rPr lang="de-DE" sz="2800" dirty="0"/>
              <a:t> </a:t>
            </a:r>
            <a:r>
              <a:rPr lang="de-DE" sz="2800" dirty="0" err="1"/>
              <a:t>desire</a:t>
            </a:r>
            <a:r>
              <a:rPr lang="de-DE" sz="2800" dirty="0"/>
              <a:t> </a:t>
            </a:r>
            <a:r>
              <a:rPr lang="de-DE" sz="2800" dirty="0" err="1"/>
              <a:t>to</a:t>
            </a:r>
            <a:r>
              <a:rPr lang="de-DE" sz="2800" dirty="0"/>
              <a:t> manifest </a:t>
            </a:r>
            <a:r>
              <a:rPr lang="de-DE" sz="2800" dirty="0" err="1"/>
              <a:t>religion</a:t>
            </a:r>
            <a:r>
              <a:rPr lang="de-DE" sz="2800" dirty="0"/>
              <a:t> </a:t>
            </a:r>
            <a:r>
              <a:rPr lang="de-DE" sz="2800" dirty="0" err="1"/>
              <a:t>and</a:t>
            </a:r>
            <a:r>
              <a:rPr lang="de-DE" sz="2800" dirty="0"/>
              <a:t> </a:t>
            </a:r>
            <a:r>
              <a:rPr lang="de-DE" sz="2800" dirty="0" err="1"/>
              <a:t>BA‘s</a:t>
            </a:r>
            <a:r>
              <a:rPr lang="de-DE" sz="2800" dirty="0"/>
              <a:t> </a:t>
            </a:r>
            <a:r>
              <a:rPr lang="de-DE" sz="2800" dirty="0" err="1"/>
              <a:t>wish</a:t>
            </a:r>
            <a:r>
              <a:rPr lang="de-DE" sz="2800" dirty="0"/>
              <a:t> </a:t>
            </a:r>
            <a:r>
              <a:rPr lang="de-DE" sz="2800" dirty="0" err="1"/>
              <a:t>to</a:t>
            </a:r>
            <a:r>
              <a:rPr lang="de-DE" sz="2800" dirty="0"/>
              <a:t> </a:t>
            </a:r>
            <a:r>
              <a:rPr lang="de-DE" sz="2800" dirty="0" err="1"/>
              <a:t>project</a:t>
            </a:r>
            <a:r>
              <a:rPr lang="de-DE" sz="2800" dirty="0"/>
              <a:t> </a:t>
            </a:r>
            <a:r>
              <a:rPr lang="de-DE" sz="2800" dirty="0" err="1"/>
              <a:t>certain</a:t>
            </a:r>
            <a:r>
              <a:rPr lang="de-DE" sz="2800" dirty="0"/>
              <a:t> </a:t>
            </a:r>
            <a:r>
              <a:rPr lang="de-DE" sz="2800" dirty="0" err="1"/>
              <a:t>corporate</a:t>
            </a:r>
            <a:r>
              <a:rPr lang="de-DE" sz="2800" dirty="0"/>
              <a:t> </a:t>
            </a:r>
            <a:r>
              <a:rPr lang="de-DE" sz="2800" dirty="0" err="1"/>
              <a:t>image</a:t>
            </a:r>
            <a:r>
              <a:rPr lang="de-DE" sz="2800" dirty="0"/>
              <a:t>); </a:t>
            </a:r>
            <a:r>
              <a:rPr lang="de-DE" sz="2800" dirty="0" err="1"/>
              <a:t>no</a:t>
            </a:r>
            <a:r>
              <a:rPr lang="de-DE" sz="2800" dirty="0"/>
              <a:t> </a:t>
            </a:r>
            <a:r>
              <a:rPr lang="de-DE" sz="2800" dirty="0" err="1"/>
              <a:t>need</a:t>
            </a:r>
            <a:r>
              <a:rPr lang="de-DE" sz="2800" dirty="0"/>
              <a:t> </a:t>
            </a:r>
            <a:r>
              <a:rPr lang="de-DE" sz="2800" dirty="0" err="1"/>
              <a:t>to</a:t>
            </a:r>
            <a:r>
              <a:rPr lang="de-DE" sz="2800" dirty="0"/>
              <a:t> </a:t>
            </a:r>
            <a:r>
              <a:rPr lang="de-DE" sz="2800" dirty="0" err="1"/>
              <a:t>consider</a:t>
            </a:r>
            <a:r>
              <a:rPr lang="de-DE" sz="2800" dirty="0"/>
              <a:t> Art. 14+9 ECHR</a:t>
            </a:r>
          </a:p>
        </p:txBody>
      </p:sp>
      <p:sp>
        <p:nvSpPr>
          <p:cNvPr id="5" name="Foliennummernplatzhalter 4"/>
          <p:cNvSpPr>
            <a:spLocks noGrp="1"/>
          </p:cNvSpPr>
          <p:nvPr>
            <p:ph type="sldNum" sz="quarter" idx="12"/>
          </p:nvPr>
        </p:nvSpPr>
        <p:spPr/>
        <p:txBody>
          <a:bodyPr/>
          <a:lstStyle/>
          <a:p>
            <a:fld id="{74E8C25B-C0C2-4DD4-808A-E33AE5C30C39}" type="slidenum">
              <a:rPr lang="de-DE" smtClean="0"/>
              <a:pPr/>
              <a:t>107</a:t>
            </a:fld>
            <a:endParaRPr lang="de-DE"/>
          </a:p>
        </p:txBody>
      </p:sp>
    </p:spTree>
    <p:extLst>
      <p:ext uri="{BB962C8B-B14F-4D97-AF65-F5344CB8AC3E}">
        <p14:creationId xmlns:p14="http://schemas.microsoft.com/office/powerpoint/2010/main" val="266461670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Definition: „Religion“ / „Belief“ IV</a:t>
            </a:r>
          </a:p>
        </p:txBody>
      </p:sp>
      <p:sp>
        <p:nvSpPr>
          <p:cNvPr id="3" name="Inhaltsplatzhalter 2"/>
          <p:cNvSpPr>
            <a:spLocks noGrp="1"/>
          </p:cNvSpPr>
          <p:nvPr>
            <p:ph idx="1"/>
          </p:nvPr>
        </p:nvSpPr>
        <p:spPr>
          <a:xfrm>
            <a:off x="467544" y="1124744"/>
            <a:ext cx="8229600" cy="5472608"/>
          </a:xfrm>
        </p:spPr>
        <p:txBody>
          <a:bodyPr tIns="108000" rIns="180000">
            <a:normAutofit fontScale="92500" lnSpcReduction="20000"/>
          </a:bodyPr>
          <a:lstStyle/>
          <a:p>
            <a:pPr marL="0" indent="0">
              <a:buNone/>
            </a:pPr>
            <a:r>
              <a:rPr lang="en-GB" sz="2800" b="1" dirty="0"/>
              <a:t>ECtHR, No. 7511/76 etc. -  Campbell and </a:t>
            </a:r>
            <a:r>
              <a:rPr lang="en-GB" sz="2800" b="1" dirty="0" err="1"/>
              <a:t>Cosans</a:t>
            </a:r>
            <a:r>
              <a:rPr lang="en-GB" sz="2800" b="1" dirty="0"/>
              <a:t> v the United Kingdom [1982]</a:t>
            </a:r>
          </a:p>
          <a:p>
            <a:pPr marL="0" indent="0">
              <a:buNone/>
            </a:pPr>
            <a:endParaRPr lang="en-GB" sz="2800" b="1" dirty="0"/>
          </a:p>
          <a:p>
            <a:pPr marL="0" indent="0" algn="just">
              <a:buNone/>
            </a:pPr>
            <a:r>
              <a:rPr lang="en-GB" sz="2800" dirty="0"/>
              <a:t>On Art. 2 of Protocol 1 ECHR (right of parents to ensure that their children’s education is “in conformity with their own </a:t>
            </a:r>
            <a:r>
              <a:rPr lang="en-GB" sz="2800" u="sng" dirty="0"/>
              <a:t>religious and philosophical convictions</a:t>
            </a:r>
            <a:r>
              <a:rPr lang="en-GB" sz="2800" dirty="0"/>
              <a:t>”):</a:t>
            </a:r>
          </a:p>
          <a:p>
            <a:pPr marL="0" indent="0" algn="just">
              <a:buNone/>
            </a:pPr>
            <a:r>
              <a:rPr lang="en-GB" sz="2800" dirty="0"/>
              <a:t>36. …  In its ordinary meaning the word "convictions", taken on its own, is not synonymous with the words "opinions" and "ideas", such as are utilised in Article 10 ... of the Convention, which guarantees freedom of expression; it is more akin to the term "beliefs" (in the French text: "convictions") appearing in Article 9 ... - which guarantees freedom of thought, conscience and religion - and denotes views that attain a certain level of cogency, seriousness, cohesion and importance.</a:t>
            </a:r>
            <a:endParaRPr lang="en-GB" sz="2800" b="1"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108</a:t>
            </a:fld>
            <a:endParaRPr lang="de-DE"/>
          </a:p>
        </p:txBody>
      </p:sp>
    </p:spTree>
    <p:extLst>
      <p:ext uri="{BB962C8B-B14F-4D97-AF65-F5344CB8AC3E}">
        <p14:creationId xmlns:p14="http://schemas.microsoft.com/office/powerpoint/2010/main" val="325801868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based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Religion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Belief (HRC) I</a:t>
            </a:r>
          </a:p>
        </p:txBody>
      </p:sp>
      <p:sp>
        <p:nvSpPr>
          <p:cNvPr id="3" name="Inhaltsplatzhalter 2"/>
          <p:cNvSpPr>
            <a:spLocks noGrp="1"/>
          </p:cNvSpPr>
          <p:nvPr>
            <p:ph idx="1"/>
          </p:nvPr>
        </p:nvSpPr>
        <p:spPr>
          <a:xfrm>
            <a:off x="467544" y="1124744"/>
            <a:ext cx="8229600" cy="5472608"/>
          </a:xfrm>
        </p:spPr>
        <p:txBody>
          <a:bodyPr tIns="108000" rIns="180000">
            <a:normAutofit fontScale="77500" lnSpcReduction="20000"/>
          </a:bodyPr>
          <a:lstStyle/>
          <a:p>
            <a:pPr marL="0" indent="0" algn="just">
              <a:buNone/>
            </a:pPr>
            <a:r>
              <a:rPr lang="en-GB" sz="3100" b="1" dirty="0"/>
              <a:t>Human Rights Committee, Singh </a:t>
            </a:r>
            <a:r>
              <a:rPr lang="en-GB" sz="3100" b="1" dirty="0" err="1"/>
              <a:t>Bhinder</a:t>
            </a:r>
            <a:r>
              <a:rPr lang="en-GB" sz="3100" b="1" dirty="0"/>
              <a:t> v Canada, Communication No. 208/1986, Views of November 1989</a:t>
            </a:r>
          </a:p>
          <a:p>
            <a:pPr marL="0" indent="0" algn="just">
              <a:buNone/>
            </a:pPr>
            <a:r>
              <a:rPr lang="en-GB" sz="3100" b="1" dirty="0"/>
              <a:t>Facts: </a:t>
            </a:r>
            <a:r>
              <a:rPr lang="en-GB" sz="3100" dirty="0"/>
              <a:t>The applicant alleged discrimination on the basis of religion as a result of a rule requiring all employees working for the national railway company to wear a hard-hat. The applicant belonged to the Sikh community and therefore wore a turban and was dismissed due to his refusal to comply with the hard-hat regulation. </a:t>
            </a:r>
          </a:p>
          <a:p>
            <a:pPr marL="0" indent="0" algn="just">
              <a:buNone/>
            </a:pPr>
            <a:endParaRPr lang="en-GB" sz="3100" dirty="0"/>
          </a:p>
          <a:p>
            <a:pPr marL="0" indent="0" algn="just">
              <a:buNone/>
            </a:pPr>
            <a:r>
              <a:rPr lang="en-GB" sz="3100" b="1" dirty="0"/>
              <a:t>Committee held:</a:t>
            </a:r>
          </a:p>
          <a:p>
            <a:pPr marL="0" indent="0" algn="just">
              <a:buNone/>
            </a:pPr>
            <a:r>
              <a:rPr lang="en-US" sz="3100" dirty="0"/>
              <a:t>6.1 The Committee notes that in the case under consideration legislation which, on the face of it, is neutral in that it applies to all persons without distinction, is said to operate in fact in a way which discriminates against persons of the Sikh religion. The author has claimed a violation of article 18 of the Covenant [ICCPR]. The Committee has also examined the issue in relation to article 26 of the Covenant [ICCPR].</a:t>
            </a:r>
            <a:endParaRPr lang="de-DE" sz="3100" dirty="0"/>
          </a:p>
          <a:p>
            <a:pPr marL="0" indent="0">
              <a:buNone/>
            </a:pPr>
            <a:endParaRPr lang="en-GB"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109</a:t>
            </a:fld>
            <a:endParaRPr lang="de-DE"/>
          </a:p>
        </p:txBody>
      </p:sp>
    </p:spTree>
    <p:extLst>
      <p:ext uri="{BB962C8B-B14F-4D97-AF65-F5344CB8AC3E}">
        <p14:creationId xmlns:p14="http://schemas.microsoft.com/office/powerpoint/2010/main" val="3857655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a:solidFill>
            <a:srgbClr val="FFEBF0"/>
          </a:solidFill>
          <a:ln w="12700">
            <a:solidFill>
              <a:schemeClr val="bg1">
                <a:lumMod val="50000"/>
              </a:schemeClr>
            </a:solidFill>
          </a:ln>
          <a:effectLst>
            <a:outerShdw blurRad="76200" dir="18900000" sy="23000" kx="-1200000" algn="bl" rotWithShape="0">
              <a:prstClr val="black">
                <a:alpha val="20000"/>
              </a:prstClr>
            </a:outerShdw>
          </a:effectLst>
        </p:spPr>
        <p:txBody>
          <a:bodyPr>
            <a:normAutofit/>
          </a:bodyPr>
          <a:lstStyle/>
          <a:p>
            <a:pPr algn="l"/>
            <a:r>
              <a:rPr lang="de-DE" sz="2400" b="1" dirty="0">
                <a:ln w="1905"/>
                <a:solidFill>
                  <a:srgbClr val="DC7A88"/>
                </a:solidFill>
                <a:effectLst>
                  <a:innerShdw blurRad="69850" dist="43180" dir="5400000">
                    <a:srgbClr val="000000">
                      <a:alpha val="65000"/>
                    </a:srgbClr>
                  </a:innerShdw>
                </a:effectLst>
              </a:rPr>
              <a:t>General Legal Bases – Regional Level III</a:t>
            </a:r>
            <a:endParaRPr lang="de-DE" sz="2400" dirty="0">
              <a:solidFill>
                <a:srgbClr val="DC7A88"/>
              </a:solidFill>
            </a:endParaRPr>
          </a:p>
        </p:txBody>
      </p:sp>
      <p:sp>
        <p:nvSpPr>
          <p:cNvPr id="3" name="Inhaltsplatzhalter 2"/>
          <p:cNvSpPr>
            <a:spLocks noGrp="1"/>
          </p:cNvSpPr>
          <p:nvPr>
            <p:ph idx="1"/>
          </p:nvPr>
        </p:nvSpPr>
        <p:spPr>
          <a:xfrm>
            <a:off x="457200" y="1196752"/>
            <a:ext cx="8229600" cy="4968552"/>
          </a:xfrm>
        </p:spPr>
        <p:txBody>
          <a:bodyPr>
            <a:normAutofit/>
          </a:bodyPr>
          <a:lstStyle/>
          <a:p>
            <a:pPr algn="just"/>
            <a:r>
              <a:rPr lang="en-US" sz="1800" b="1" dirty="0"/>
              <a:t>Association of Southeast Asian Nations (ASEAN) Human Rights Declaration (2012)</a:t>
            </a:r>
          </a:p>
          <a:p>
            <a:pPr marL="0" indent="0" algn="just">
              <a:buNone/>
            </a:pPr>
            <a:r>
              <a:rPr lang="en-US" sz="1800" dirty="0"/>
              <a:t>Art. 2: Every person is entitled to the rights and freedoms set forth herein, </a:t>
            </a:r>
            <a:r>
              <a:rPr lang="en-US" sz="1800" b="1" u="sng" dirty="0">
                <a:solidFill>
                  <a:srgbClr val="C00000"/>
                </a:solidFill>
              </a:rPr>
              <a:t>without distinction of any kind</a:t>
            </a:r>
            <a:r>
              <a:rPr lang="en-US" sz="1800" dirty="0"/>
              <a:t>, such as </a:t>
            </a:r>
            <a:r>
              <a:rPr lang="en-US" sz="1800" dirty="0">
                <a:solidFill>
                  <a:srgbClr val="C00000"/>
                </a:solidFill>
              </a:rPr>
              <a:t>race, gender, age, language, religion, political or other opinion, national or social origin, economic status, birth, disability or other status</a:t>
            </a:r>
            <a:r>
              <a:rPr lang="en-US" sz="1800" dirty="0"/>
              <a:t>.</a:t>
            </a:r>
          </a:p>
          <a:p>
            <a:pPr marL="0" indent="0" algn="just">
              <a:buNone/>
            </a:pPr>
            <a:r>
              <a:rPr lang="en-US" sz="1800" dirty="0"/>
              <a:t>Art. 3: … Every person is entitled </a:t>
            </a:r>
            <a:r>
              <a:rPr lang="en-US" sz="1800" b="1" u="sng" dirty="0">
                <a:solidFill>
                  <a:srgbClr val="C00000"/>
                </a:solidFill>
              </a:rPr>
              <a:t>without discrimination</a:t>
            </a:r>
            <a:r>
              <a:rPr lang="en-US" sz="1800" dirty="0"/>
              <a:t> to </a:t>
            </a:r>
            <a:r>
              <a:rPr lang="en-US" sz="1800" b="1" u="sng" dirty="0">
                <a:solidFill>
                  <a:srgbClr val="C00000"/>
                </a:solidFill>
              </a:rPr>
              <a:t>equal protection</a:t>
            </a:r>
            <a:r>
              <a:rPr lang="en-US" sz="1800" dirty="0"/>
              <a:t> of the law.</a:t>
            </a:r>
          </a:p>
          <a:p>
            <a:pPr marL="0" indent="0" algn="just">
              <a:buNone/>
            </a:pPr>
            <a:r>
              <a:rPr lang="en-US" sz="1800" dirty="0"/>
              <a:t>Art. 7: … the </a:t>
            </a:r>
            <a:r>
              <a:rPr lang="en-US" sz="1800" u="sng" dirty="0"/>
              <a:t>realization of human rights must be considered in the regional and national context </a:t>
            </a:r>
            <a:r>
              <a:rPr lang="en-US" sz="1800" dirty="0"/>
              <a:t>…</a:t>
            </a:r>
          </a:p>
          <a:p>
            <a:pPr marL="0" indent="0" algn="just">
              <a:buNone/>
            </a:pPr>
            <a:r>
              <a:rPr lang="en-US" sz="1800" dirty="0"/>
              <a:t>Art. 8: … The exercise of human rights and fundamental freedoms shall be subject only to such </a:t>
            </a:r>
            <a:r>
              <a:rPr lang="en-US" sz="1800" u="sng" dirty="0"/>
              <a:t>limitations</a:t>
            </a:r>
            <a:r>
              <a:rPr lang="en-US" sz="1800" dirty="0"/>
              <a:t> as are </a:t>
            </a:r>
            <a:r>
              <a:rPr lang="en-US" sz="1800" u="sng" dirty="0"/>
              <a:t>determined by law</a:t>
            </a:r>
            <a:r>
              <a:rPr lang="en-US" sz="1800" dirty="0"/>
              <a:t> […] and to meet the just requirements of national security, </a:t>
            </a:r>
            <a:r>
              <a:rPr lang="en-US" sz="1800" u="sng" dirty="0"/>
              <a:t>public order</a:t>
            </a:r>
            <a:r>
              <a:rPr lang="en-US" sz="1800" dirty="0"/>
              <a:t>, public health, public safety, </a:t>
            </a:r>
            <a:r>
              <a:rPr lang="en-US" sz="1800" u="sng" dirty="0"/>
              <a:t>public morality</a:t>
            </a:r>
            <a:r>
              <a:rPr lang="en-US" sz="1800" dirty="0"/>
              <a:t> …</a:t>
            </a:r>
          </a:p>
          <a:p>
            <a:pPr marL="0" indent="0" algn="just">
              <a:buNone/>
            </a:pPr>
            <a:endParaRPr lang="en-US" sz="1800" dirty="0"/>
          </a:p>
          <a:p>
            <a:pPr marL="0" indent="0" algn="just">
              <a:buNone/>
            </a:pPr>
            <a:r>
              <a:rPr lang="en-US" sz="1800" dirty="0"/>
              <a:t>Upon adoption, the OHCHR welcomed the renewed commitment by ASEAN States to universal human rights, but expressed concerns that the </a:t>
            </a:r>
            <a:r>
              <a:rPr lang="en-US" sz="1800" b="1" dirty="0">
                <a:solidFill>
                  <a:srgbClr val="0000CC"/>
                </a:solidFill>
              </a:rPr>
              <a:t>language is not consistent with international standards</a:t>
            </a:r>
            <a:r>
              <a:rPr lang="en-US" sz="1800" dirty="0"/>
              <a:t>. The Declaration itself has been criticized by ASEAN civil society and international human rights organizations. </a:t>
            </a:r>
          </a:p>
        </p:txBody>
      </p:sp>
      <p:sp>
        <p:nvSpPr>
          <p:cNvPr id="5" name="Foliennummernplatzhalter 4"/>
          <p:cNvSpPr>
            <a:spLocks noGrp="1"/>
          </p:cNvSpPr>
          <p:nvPr>
            <p:ph type="sldNum" sz="quarter" idx="12"/>
          </p:nvPr>
        </p:nvSpPr>
        <p:spPr/>
        <p:txBody>
          <a:bodyPr/>
          <a:lstStyle/>
          <a:p>
            <a:fld id="{74E8C25B-C0C2-4DD4-808A-E33AE5C30C39}" type="slidenum">
              <a:rPr lang="de-DE" smtClean="0"/>
              <a:pPr/>
              <a:t>11</a:t>
            </a:fld>
            <a:endParaRPr lang="de-DE"/>
          </a:p>
        </p:txBody>
      </p:sp>
    </p:spTree>
    <p:extLst>
      <p:ext uri="{BB962C8B-B14F-4D97-AF65-F5344CB8AC3E}">
        <p14:creationId xmlns:p14="http://schemas.microsoft.com/office/powerpoint/2010/main" val="43731594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based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Religion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Belief (HRC) II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Autofit/>
          </a:bodyPr>
          <a:lstStyle/>
          <a:p>
            <a:pPr marL="0" indent="0" algn="just">
              <a:buNone/>
            </a:pPr>
            <a:r>
              <a:rPr lang="en-US" sz="2200" dirty="0"/>
              <a:t>6.2. Whether one approaches the issue from the perspective of article 18 or article 26, in the view of the Committee the same conclusion must be reached. If the requirement that a hard hat be worn is regarded as raising issues under article 18, then it is a limitation that is justified by reference to the grounds laid down in article 18, paragraph 3. If the requirement that a hard hat be worn is seen as a discrimination de facto against persons of the Sikh religion under article 26, then, applying criteria now well established in the jurisprudence of the Committee, the legislation requiring that workers in federal employment be protected from injury and electric shock by the wearing of hard hats is to be regarded as reasonable and directed towards objective purposes that are compatible with the Covenant.</a:t>
            </a:r>
          </a:p>
          <a:p>
            <a:pPr marL="0" indent="0" algn="just">
              <a:buNone/>
            </a:pPr>
            <a:r>
              <a:rPr lang="en-US" sz="2200" dirty="0"/>
              <a:t>7. The Human Rights Committee … is of the view that the facts which have been placed before it do not disclose a violation of any provision of the International Covenant on Civil and Political Rights.</a:t>
            </a:r>
            <a:endParaRPr lang="de-DE" sz="22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110</a:t>
            </a:fld>
            <a:endParaRPr lang="de-DE"/>
          </a:p>
        </p:txBody>
      </p:sp>
    </p:spTree>
    <p:extLst>
      <p:ext uri="{BB962C8B-B14F-4D97-AF65-F5344CB8AC3E}">
        <p14:creationId xmlns:p14="http://schemas.microsoft.com/office/powerpoint/2010/main" val="272212363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based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Religion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Belief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ECHR I</a:t>
            </a:r>
          </a:p>
        </p:txBody>
      </p:sp>
      <p:sp>
        <p:nvSpPr>
          <p:cNvPr id="3" name="Inhaltsplatzhalter 2"/>
          <p:cNvSpPr>
            <a:spLocks noGrp="1"/>
          </p:cNvSpPr>
          <p:nvPr>
            <p:ph idx="1"/>
          </p:nvPr>
        </p:nvSpPr>
        <p:spPr>
          <a:xfrm>
            <a:off x="467544" y="1124744"/>
            <a:ext cx="8229600" cy="5472608"/>
          </a:xfrm>
        </p:spPr>
        <p:txBody>
          <a:bodyPr tIns="108000" rIns="180000">
            <a:normAutofit fontScale="77500" lnSpcReduction="20000"/>
          </a:bodyPr>
          <a:lstStyle/>
          <a:p>
            <a:pPr marL="0" indent="0" algn="just">
              <a:buNone/>
            </a:pPr>
            <a:r>
              <a:rPr lang="en-GB" sz="2800" b="1" dirty="0"/>
              <a:t>ECtHR, No. 12875/87 – Hoffman v. Austria [1990]</a:t>
            </a:r>
          </a:p>
          <a:p>
            <a:pPr marL="0" indent="0" algn="just">
              <a:buNone/>
            </a:pPr>
            <a:r>
              <a:rPr lang="en-GB" sz="2800" b="1" dirty="0"/>
              <a:t>Facts: </a:t>
            </a:r>
            <a:r>
              <a:rPr lang="en-GB" sz="2800" dirty="0"/>
              <a:t>The applicant, a Jehovah’s Witness, complained that the Austrian Supreme Court awarded parental rights over the children to their father, because of her religion.</a:t>
            </a:r>
          </a:p>
          <a:p>
            <a:pPr marL="0" indent="0" algn="just">
              <a:buNone/>
            </a:pPr>
            <a:endParaRPr lang="en-GB" sz="2800" dirty="0"/>
          </a:p>
          <a:p>
            <a:pPr marL="0" indent="0" algn="just">
              <a:buNone/>
            </a:pPr>
            <a:r>
              <a:rPr lang="en-GB" sz="2900" dirty="0"/>
              <a:t>On Art. 14+Art. 8 ECHR</a:t>
            </a:r>
          </a:p>
          <a:p>
            <a:pPr marL="0" indent="0" algn="just">
              <a:buNone/>
            </a:pPr>
            <a:r>
              <a:rPr lang="en-GB" sz="2900" b="1" dirty="0"/>
              <a:t>Court held:</a:t>
            </a:r>
          </a:p>
          <a:p>
            <a:pPr marL="0" indent="0" algn="just">
              <a:buNone/>
            </a:pPr>
            <a:r>
              <a:rPr lang="de-DE" sz="2900" dirty="0"/>
              <a:t>32.  In </a:t>
            </a:r>
            <a:r>
              <a:rPr lang="de-DE" sz="2900" dirty="0" err="1"/>
              <a:t>awarding</a:t>
            </a:r>
            <a:r>
              <a:rPr lang="de-DE" sz="2900" dirty="0"/>
              <a:t> parental </a:t>
            </a:r>
            <a:r>
              <a:rPr lang="de-DE" sz="2900" dirty="0" err="1"/>
              <a:t>rights</a:t>
            </a:r>
            <a:r>
              <a:rPr lang="de-DE" sz="2900" dirty="0"/>
              <a:t> - </a:t>
            </a:r>
            <a:r>
              <a:rPr lang="de-DE" sz="2900" dirty="0" err="1"/>
              <a:t>claimed</a:t>
            </a:r>
            <a:r>
              <a:rPr lang="de-DE" sz="2900" dirty="0"/>
              <a:t> </a:t>
            </a:r>
            <a:r>
              <a:rPr lang="de-DE" sz="2900" dirty="0" err="1"/>
              <a:t>by</a:t>
            </a:r>
            <a:r>
              <a:rPr lang="de-DE" sz="2900" dirty="0"/>
              <a:t> </a:t>
            </a:r>
            <a:r>
              <a:rPr lang="de-DE" sz="2900" dirty="0" err="1"/>
              <a:t>both</a:t>
            </a:r>
            <a:r>
              <a:rPr lang="de-DE" sz="2900" dirty="0"/>
              <a:t> </a:t>
            </a:r>
            <a:r>
              <a:rPr lang="de-DE" sz="2900" dirty="0" err="1"/>
              <a:t>parties</a:t>
            </a:r>
            <a:r>
              <a:rPr lang="de-DE" sz="2900" dirty="0"/>
              <a:t> - </a:t>
            </a:r>
            <a:r>
              <a:rPr lang="de-DE" sz="2900" dirty="0" err="1"/>
              <a:t>to</a:t>
            </a:r>
            <a:r>
              <a:rPr lang="de-DE" sz="2900" dirty="0"/>
              <a:t> </a:t>
            </a:r>
            <a:r>
              <a:rPr lang="de-DE" sz="2900" dirty="0" err="1"/>
              <a:t>the</a:t>
            </a:r>
            <a:r>
              <a:rPr lang="de-DE" sz="2900" dirty="0"/>
              <a:t> </a:t>
            </a:r>
            <a:r>
              <a:rPr lang="de-DE" sz="2900" dirty="0" err="1"/>
              <a:t>mother</a:t>
            </a:r>
            <a:r>
              <a:rPr lang="de-DE" sz="2900" dirty="0"/>
              <a:t> in </a:t>
            </a:r>
            <a:r>
              <a:rPr lang="de-DE" sz="2900" dirty="0" err="1"/>
              <a:t>preference</a:t>
            </a:r>
            <a:r>
              <a:rPr lang="de-DE" sz="2900" dirty="0"/>
              <a:t> </a:t>
            </a:r>
            <a:r>
              <a:rPr lang="de-DE" sz="2900" dirty="0" err="1"/>
              <a:t>to</a:t>
            </a:r>
            <a:r>
              <a:rPr lang="de-DE" sz="2900" dirty="0"/>
              <a:t> </a:t>
            </a:r>
            <a:r>
              <a:rPr lang="de-DE" sz="2900" dirty="0" err="1"/>
              <a:t>the</a:t>
            </a:r>
            <a:r>
              <a:rPr lang="de-DE" sz="2900" dirty="0"/>
              <a:t> </a:t>
            </a:r>
            <a:r>
              <a:rPr lang="de-DE" sz="2900" dirty="0" err="1"/>
              <a:t>father</a:t>
            </a:r>
            <a:r>
              <a:rPr lang="de-DE" sz="2900" dirty="0"/>
              <a:t>, </a:t>
            </a:r>
            <a:r>
              <a:rPr lang="de-DE" sz="2900" dirty="0" err="1"/>
              <a:t>the</a:t>
            </a:r>
            <a:r>
              <a:rPr lang="de-DE" sz="2900" dirty="0"/>
              <a:t> Innsbruck </a:t>
            </a:r>
            <a:r>
              <a:rPr lang="de-DE" sz="2900" dirty="0" err="1"/>
              <a:t>District</a:t>
            </a:r>
            <a:r>
              <a:rPr lang="de-DE" sz="2900" dirty="0"/>
              <a:t> Court </a:t>
            </a:r>
            <a:r>
              <a:rPr lang="de-DE" sz="2900" dirty="0" err="1"/>
              <a:t>and</a:t>
            </a:r>
            <a:r>
              <a:rPr lang="de-DE" sz="2900" dirty="0"/>
              <a:t> Regional Court </a:t>
            </a:r>
            <a:r>
              <a:rPr lang="de-DE" sz="2900" dirty="0" err="1"/>
              <a:t>had</a:t>
            </a:r>
            <a:r>
              <a:rPr lang="de-DE" sz="2900" dirty="0"/>
              <a:t> </a:t>
            </a:r>
            <a:r>
              <a:rPr lang="de-DE" sz="2900" dirty="0" err="1"/>
              <a:t>to</a:t>
            </a:r>
            <a:r>
              <a:rPr lang="de-DE" sz="2900" dirty="0"/>
              <a:t> deal </a:t>
            </a:r>
            <a:r>
              <a:rPr lang="de-DE" sz="2900" dirty="0" err="1"/>
              <a:t>with</a:t>
            </a:r>
            <a:r>
              <a:rPr lang="de-DE" sz="2900" dirty="0"/>
              <a:t> </a:t>
            </a:r>
            <a:r>
              <a:rPr lang="de-DE" sz="2900" dirty="0" err="1"/>
              <a:t>the</a:t>
            </a:r>
            <a:r>
              <a:rPr lang="de-DE" sz="2900" dirty="0"/>
              <a:t> </a:t>
            </a:r>
            <a:r>
              <a:rPr lang="de-DE" sz="2900" dirty="0" err="1"/>
              <a:t>question</a:t>
            </a:r>
            <a:r>
              <a:rPr lang="de-DE" sz="2900" dirty="0"/>
              <a:t> </a:t>
            </a:r>
            <a:r>
              <a:rPr lang="de-DE" sz="2900" dirty="0" err="1"/>
              <a:t>whether</a:t>
            </a:r>
            <a:r>
              <a:rPr lang="de-DE" sz="2900" dirty="0"/>
              <a:t> </a:t>
            </a:r>
            <a:r>
              <a:rPr lang="de-DE" sz="2900" dirty="0" err="1"/>
              <a:t>the</a:t>
            </a:r>
            <a:r>
              <a:rPr lang="de-DE" sz="2900" dirty="0"/>
              <a:t> </a:t>
            </a:r>
            <a:r>
              <a:rPr lang="de-DE" sz="2900" dirty="0" err="1"/>
              <a:t>applicant</a:t>
            </a:r>
            <a:r>
              <a:rPr lang="de-DE" sz="2900" dirty="0"/>
              <a:t> was fit </a:t>
            </a:r>
            <a:r>
              <a:rPr lang="de-DE" sz="2900" dirty="0" err="1"/>
              <a:t>to</a:t>
            </a:r>
            <a:r>
              <a:rPr lang="de-DE" sz="2900" dirty="0"/>
              <a:t> </a:t>
            </a:r>
            <a:r>
              <a:rPr lang="de-DE" sz="2900" dirty="0" err="1"/>
              <a:t>bear</a:t>
            </a:r>
            <a:r>
              <a:rPr lang="de-DE" sz="2900" dirty="0"/>
              <a:t> </a:t>
            </a:r>
            <a:r>
              <a:rPr lang="de-DE" sz="2900" dirty="0" err="1"/>
              <a:t>responsibility</a:t>
            </a:r>
            <a:r>
              <a:rPr lang="de-DE" sz="2900" dirty="0"/>
              <a:t> </a:t>
            </a:r>
            <a:r>
              <a:rPr lang="de-DE" sz="2900" dirty="0" err="1"/>
              <a:t>for</a:t>
            </a:r>
            <a:r>
              <a:rPr lang="de-DE" sz="2900" dirty="0"/>
              <a:t> </a:t>
            </a:r>
            <a:r>
              <a:rPr lang="de-DE" sz="2900" dirty="0" err="1"/>
              <a:t>the</a:t>
            </a:r>
            <a:r>
              <a:rPr lang="de-DE" sz="2900" dirty="0"/>
              <a:t> </a:t>
            </a:r>
            <a:r>
              <a:rPr lang="de-DE" sz="2900" dirty="0" err="1"/>
              <a:t>children’s</a:t>
            </a:r>
            <a:r>
              <a:rPr lang="de-DE" sz="2900" dirty="0"/>
              <a:t> care </a:t>
            </a:r>
            <a:r>
              <a:rPr lang="de-DE" sz="2900" dirty="0" err="1"/>
              <a:t>and</a:t>
            </a:r>
            <a:r>
              <a:rPr lang="de-DE" sz="2900" dirty="0"/>
              <a:t> </a:t>
            </a:r>
            <a:r>
              <a:rPr lang="de-DE" sz="2900" dirty="0" err="1"/>
              <a:t>upbringing</a:t>
            </a:r>
            <a:r>
              <a:rPr lang="de-DE" sz="2900" dirty="0"/>
              <a:t>. In so </a:t>
            </a:r>
            <a:r>
              <a:rPr lang="de-DE" sz="2900" dirty="0" err="1"/>
              <a:t>doing</a:t>
            </a:r>
            <a:r>
              <a:rPr lang="de-DE" sz="2900" dirty="0"/>
              <a:t> </a:t>
            </a:r>
            <a:r>
              <a:rPr lang="de-DE" sz="2900" dirty="0" err="1"/>
              <a:t>they</a:t>
            </a:r>
            <a:r>
              <a:rPr lang="de-DE" sz="2900" dirty="0"/>
              <a:t> </a:t>
            </a:r>
            <a:r>
              <a:rPr lang="de-DE" sz="2900" dirty="0" err="1"/>
              <a:t>took</a:t>
            </a:r>
            <a:r>
              <a:rPr lang="de-DE" sz="2900" dirty="0"/>
              <a:t> </a:t>
            </a:r>
            <a:r>
              <a:rPr lang="de-DE" sz="2900" dirty="0" err="1"/>
              <a:t>account</a:t>
            </a:r>
            <a:r>
              <a:rPr lang="de-DE" sz="2900" dirty="0"/>
              <a:t> </a:t>
            </a:r>
            <a:r>
              <a:rPr lang="de-DE" sz="2900" dirty="0" err="1"/>
              <a:t>of</a:t>
            </a:r>
            <a:r>
              <a:rPr lang="de-DE" sz="2900" dirty="0"/>
              <a:t> </a:t>
            </a:r>
            <a:r>
              <a:rPr lang="de-DE" sz="2900" dirty="0" err="1"/>
              <a:t>the</a:t>
            </a:r>
            <a:r>
              <a:rPr lang="de-DE" sz="2900" dirty="0"/>
              <a:t> </a:t>
            </a:r>
            <a:r>
              <a:rPr lang="de-DE" sz="2900" dirty="0" err="1"/>
              <a:t>practical</a:t>
            </a:r>
            <a:r>
              <a:rPr lang="de-DE" sz="2900" dirty="0"/>
              <a:t> </a:t>
            </a:r>
            <a:r>
              <a:rPr lang="de-DE" sz="2900" dirty="0" err="1"/>
              <a:t>consequences</a:t>
            </a:r>
            <a:r>
              <a:rPr lang="de-DE" sz="2900" dirty="0"/>
              <a:t> </a:t>
            </a:r>
            <a:r>
              <a:rPr lang="de-DE" sz="2900" dirty="0" err="1"/>
              <a:t>of</a:t>
            </a:r>
            <a:r>
              <a:rPr lang="de-DE" sz="2900" dirty="0"/>
              <a:t> </a:t>
            </a:r>
            <a:r>
              <a:rPr lang="de-DE" sz="2900" dirty="0" err="1"/>
              <a:t>the</a:t>
            </a:r>
            <a:r>
              <a:rPr lang="de-DE" sz="2900" dirty="0"/>
              <a:t> </a:t>
            </a:r>
            <a:r>
              <a:rPr lang="de-DE" sz="2900" dirty="0" err="1"/>
              <a:t>religious</a:t>
            </a:r>
            <a:r>
              <a:rPr lang="de-DE" sz="2900" dirty="0"/>
              <a:t> </a:t>
            </a:r>
            <a:r>
              <a:rPr lang="de-DE" sz="2900" dirty="0" err="1"/>
              <a:t>convictions</a:t>
            </a:r>
            <a:r>
              <a:rPr lang="de-DE" sz="2900" dirty="0"/>
              <a:t> </a:t>
            </a:r>
            <a:r>
              <a:rPr lang="de-DE" sz="2900" dirty="0" err="1"/>
              <a:t>of</a:t>
            </a:r>
            <a:r>
              <a:rPr lang="de-DE" sz="2900" dirty="0"/>
              <a:t> </a:t>
            </a:r>
            <a:r>
              <a:rPr lang="de-DE" sz="2900" dirty="0" err="1"/>
              <a:t>the</a:t>
            </a:r>
            <a:r>
              <a:rPr lang="de-DE" sz="2900" dirty="0"/>
              <a:t> </a:t>
            </a:r>
            <a:r>
              <a:rPr lang="de-DE" sz="2900" dirty="0" err="1"/>
              <a:t>Jehovah’s</a:t>
            </a:r>
            <a:r>
              <a:rPr lang="de-DE" sz="2900" dirty="0"/>
              <a:t> </a:t>
            </a:r>
            <a:r>
              <a:rPr lang="de-DE" sz="2900" dirty="0" err="1"/>
              <a:t>Witnesses</a:t>
            </a:r>
            <a:r>
              <a:rPr lang="de-DE" sz="2900" dirty="0"/>
              <a:t>, </a:t>
            </a:r>
            <a:r>
              <a:rPr lang="de-DE" sz="2900" dirty="0" err="1"/>
              <a:t>including</a:t>
            </a:r>
            <a:r>
              <a:rPr lang="de-DE" sz="2900" dirty="0"/>
              <a:t> </a:t>
            </a:r>
            <a:r>
              <a:rPr lang="de-DE" sz="2900" dirty="0" err="1"/>
              <a:t>their</a:t>
            </a:r>
            <a:r>
              <a:rPr lang="de-DE" sz="2900" dirty="0"/>
              <a:t> </a:t>
            </a:r>
            <a:r>
              <a:rPr lang="de-DE" sz="2900" dirty="0" err="1"/>
              <a:t>rejection</a:t>
            </a:r>
            <a:r>
              <a:rPr lang="de-DE" sz="2900" dirty="0"/>
              <a:t> </a:t>
            </a:r>
            <a:r>
              <a:rPr lang="de-DE" sz="2900" dirty="0" err="1"/>
              <a:t>of</a:t>
            </a:r>
            <a:r>
              <a:rPr lang="de-DE" sz="2900" dirty="0"/>
              <a:t> </a:t>
            </a:r>
            <a:r>
              <a:rPr lang="de-DE" sz="2900" dirty="0" err="1"/>
              <a:t>holidays</a:t>
            </a:r>
            <a:r>
              <a:rPr lang="de-DE" sz="2900" dirty="0"/>
              <a:t> such </a:t>
            </a:r>
            <a:r>
              <a:rPr lang="de-DE" sz="2900" dirty="0" err="1"/>
              <a:t>as</a:t>
            </a:r>
            <a:r>
              <a:rPr lang="de-DE" sz="2900" dirty="0"/>
              <a:t> Christmas </a:t>
            </a:r>
            <a:r>
              <a:rPr lang="de-DE" sz="2900" dirty="0" err="1"/>
              <a:t>and</a:t>
            </a:r>
            <a:r>
              <a:rPr lang="de-DE" sz="2900" dirty="0"/>
              <a:t> </a:t>
            </a:r>
            <a:r>
              <a:rPr lang="de-DE" sz="2900" dirty="0" err="1"/>
              <a:t>Easter</a:t>
            </a:r>
            <a:r>
              <a:rPr lang="de-DE" sz="2900" dirty="0"/>
              <a:t> </a:t>
            </a:r>
            <a:r>
              <a:rPr lang="de-DE" sz="2900" dirty="0" err="1"/>
              <a:t>which</a:t>
            </a:r>
            <a:r>
              <a:rPr lang="de-DE" sz="2900" dirty="0"/>
              <a:t> </a:t>
            </a:r>
            <a:r>
              <a:rPr lang="de-DE" sz="2900" dirty="0" err="1"/>
              <a:t>are</a:t>
            </a:r>
            <a:r>
              <a:rPr lang="de-DE" sz="2900" dirty="0"/>
              <a:t> </a:t>
            </a:r>
            <a:r>
              <a:rPr lang="de-DE" sz="2900" dirty="0" err="1"/>
              <a:t>customarily</a:t>
            </a:r>
            <a:r>
              <a:rPr lang="de-DE" sz="2900" dirty="0"/>
              <a:t> </a:t>
            </a:r>
            <a:r>
              <a:rPr lang="de-DE" sz="2900" dirty="0" err="1"/>
              <a:t>celebrated</a:t>
            </a:r>
            <a:r>
              <a:rPr lang="de-DE" sz="2900" dirty="0"/>
              <a:t> </a:t>
            </a:r>
            <a:r>
              <a:rPr lang="de-DE" sz="2900" dirty="0" err="1"/>
              <a:t>by</a:t>
            </a:r>
            <a:r>
              <a:rPr lang="de-DE" sz="2900" dirty="0"/>
              <a:t> </a:t>
            </a:r>
            <a:r>
              <a:rPr lang="de-DE" sz="2900" dirty="0" err="1"/>
              <a:t>the</a:t>
            </a:r>
            <a:r>
              <a:rPr lang="de-DE" sz="2900" dirty="0"/>
              <a:t> </a:t>
            </a:r>
            <a:r>
              <a:rPr lang="de-DE" sz="2900" dirty="0" err="1"/>
              <a:t>majority</a:t>
            </a:r>
            <a:r>
              <a:rPr lang="de-DE" sz="2900" dirty="0"/>
              <a:t> </a:t>
            </a:r>
            <a:r>
              <a:rPr lang="de-DE" sz="2900" dirty="0" err="1"/>
              <a:t>of</a:t>
            </a:r>
            <a:r>
              <a:rPr lang="de-DE" sz="2900" dirty="0"/>
              <a:t> </a:t>
            </a:r>
            <a:r>
              <a:rPr lang="de-DE" sz="2900" dirty="0" err="1"/>
              <a:t>the</a:t>
            </a:r>
            <a:r>
              <a:rPr lang="de-DE" sz="2900" dirty="0"/>
              <a:t> Austrian </a:t>
            </a:r>
            <a:r>
              <a:rPr lang="de-DE" sz="2900" dirty="0" err="1"/>
              <a:t>population</a:t>
            </a:r>
            <a:r>
              <a:rPr lang="de-DE" sz="2900" dirty="0"/>
              <a:t>, </a:t>
            </a:r>
            <a:r>
              <a:rPr lang="de-DE" sz="2900" dirty="0" err="1"/>
              <a:t>their</a:t>
            </a:r>
            <a:r>
              <a:rPr lang="de-DE" sz="2900" dirty="0"/>
              <a:t> </a:t>
            </a:r>
            <a:r>
              <a:rPr lang="de-DE" sz="2900" dirty="0" err="1"/>
              <a:t>opposition</a:t>
            </a:r>
            <a:r>
              <a:rPr lang="de-DE" sz="2900" dirty="0"/>
              <a:t> </a:t>
            </a:r>
            <a:r>
              <a:rPr lang="de-DE" sz="2900" dirty="0" err="1"/>
              <a:t>to</a:t>
            </a:r>
            <a:r>
              <a:rPr lang="de-DE" sz="2900" dirty="0"/>
              <a:t> </a:t>
            </a:r>
            <a:r>
              <a:rPr lang="de-DE" sz="2900" dirty="0" err="1"/>
              <a:t>the</a:t>
            </a:r>
            <a:r>
              <a:rPr lang="de-DE" sz="2900" dirty="0"/>
              <a:t> </a:t>
            </a:r>
            <a:r>
              <a:rPr lang="de-DE" sz="2900" dirty="0" err="1"/>
              <a:t>administration</a:t>
            </a:r>
            <a:r>
              <a:rPr lang="de-DE" sz="2900" dirty="0"/>
              <a:t> </a:t>
            </a:r>
            <a:r>
              <a:rPr lang="de-DE" sz="2900" dirty="0" err="1"/>
              <a:t>of</a:t>
            </a:r>
            <a:r>
              <a:rPr lang="de-DE" sz="2900" dirty="0"/>
              <a:t> </a:t>
            </a:r>
            <a:r>
              <a:rPr lang="de-DE" sz="2900" dirty="0" err="1"/>
              <a:t>blood</a:t>
            </a:r>
            <a:r>
              <a:rPr lang="de-DE" sz="2900" dirty="0"/>
              <a:t> </a:t>
            </a:r>
            <a:r>
              <a:rPr lang="de-DE" sz="2900" dirty="0" err="1"/>
              <a:t>transfusions</a:t>
            </a:r>
            <a:r>
              <a:rPr lang="de-DE" sz="2900" dirty="0"/>
              <a:t>, </a:t>
            </a:r>
            <a:r>
              <a:rPr lang="de-DE" sz="2900" dirty="0" err="1"/>
              <a:t>and</a:t>
            </a:r>
            <a:r>
              <a:rPr lang="de-DE" sz="2900" dirty="0"/>
              <a:t> in </a:t>
            </a:r>
            <a:r>
              <a:rPr lang="de-DE" sz="2900" dirty="0" err="1"/>
              <a:t>general</a:t>
            </a:r>
            <a:r>
              <a:rPr lang="de-DE" sz="2900" dirty="0"/>
              <a:t> </a:t>
            </a:r>
            <a:r>
              <a:rPr lang="de-DE" sz="2900" dirty="0" err="1"/>
              <a:t>their</a:t>
            </a:r>
            <a:r>
              <a:rPr lang="de-DE" sz="2900" dirty="0"/>
              <a:t> </a:t>
            </a:r>
            <a:r>
              <a:rPr lang="de-DE" sz="2900" dirty="0" err="1"/>
              <a:t>position</a:t>
            </a:r>
            <a:r>
              <a:rPr lang="de-DE" sz="2900" dirty="0"/>
              <a:t> </a:t>
            </a:r>
            <a:r>
              <a:rPr lang="de-DE" sz="2900" dirty="0" err="1"/>
              <a:t>as</a:t>
            </a:r>
            <a:r>
              <a:rPr lang="de-DE" sz="2900" dirty="0"/>
              <a:t> a </a:t>
            </a:r>
            <a:r>
              <a:rPr lang="de-DE" sz="2900" dirty="0" err="1"/>
              <a:t>social</a:t>
            </a:r>
            <a:r>
              <a:rPr lang="de-DE" sz="2900" dirty="0"/>
              <a:t> </a:t>
            </a:r>
            <a:r>
              <a:rPr lang="de-DE" sz="2900" dirty="0" err="1"/>
              <a:t>minority</a:t>
            </a:r>
            <a:r>
              <a:rPr lang="de-DE" sz="2900" dirty="0"/>
              <a:t> </a:t>
            </a:r>
            <a:r>
              <a:rPr lang="de-DE" sz="2900" dirty="0" err="1"/>
              <a:t>living</a:t>
            </a:r>
            <a:r>
              <a:rPr lang="de-DE" sz="2900" dirty="0"/>
              <a:t> </a:t>
            </a:r>
            <a:r>
              <a:rPr lang="de-DE" sz="2900" dirty="0" err="1"/>
              <a:t>by</a:t>
            </a:r>
            <a:r>
              <a:rPr lang="de-DE" sz="2900" dirty="0"/>
              <a:t> </a:t>
            </a:r>
            <a:r>
              <a:rPr lang="de-DE" sz="2900" dirty="0" err="1"/>
              <a:t>its</a:t>
            </a:r>
            <a:r>
              <a:rPr lang="de-DE" sz="2900" dirty="0"/>
              <a:t> </a:t>
            </a:r>
            <a:r>
              <a:rPr lang="de-DE" sz="2900" dirty="0" err="1"/>
              <a:t>own</a:t>
            </a:r>
            <a:r>
              <a:rPr lang="de-DE" sz="2900" dirty="0"/>
              <a:t> </a:t>
            </a:r>
            <a:r>
              <a:rPr lang="de-DE" sz="2900" dirty="0" err="1"/>
              <a:t>distinctive</a:t>
            </a:r>
            <a:r>
              <a:rPr lang="de-DE" sz="2900" dirty="0"/>
              <a:t> </a:t>
            </a:r>
            <a:r>
              <a:rPr lang="de-DE" sz="2900" dirty="0" err="1"/>
              <a:t>rules</a:t>
            </a:r>
            <a:r>
              <a:rPr lang="de-DE" sz="2900" dirty="0"/>
              <a:t>.</a:t>
            </a:r>
            <a:endParaRPr lang="en-GB" sz="29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111</a:t>
            </a:fld>
            <a:endParaRPr lang="de-DE"/>
          </a:p>
        </p:txBody>
      </p:sp>
    </p:spTree>
    <p:extLst>
      <p:ext uri="{BB962C8B-B14F-4D97-AF65-F5344CB8AC3E}">
        <p14:creationId xmlns:p14="http://schemas.microsoft.com/office/powerpoint/2010/main" val="160551033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based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Religion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Belief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ECHR II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fontScale="85000" lnSpcReduction="10000"/>
          </a:bodyPr>
          <a:lstStyle/>
          <a:p>
            <a:pPr marL="0" indent="0" algn="just">
              <a:buNone/>
            </a:pPr>
            <a:r>
              <a:rPr lang="en-GB" sz="3100" dirty="0"/>
              <a:t>33. This Court does not deny that, depending on the circumstances of the case, the factors relied on by the Austrian Supreme Court in support of its decision may in themselves be capable of tipping the scales in favour of one parent rather than the other. However, the Supreme Court also introduced a new element, namely the Federal Act on the Religious Education of Children ... This factor was clearly decisive for the Supreme Court.</a:t>
            </a:r>
          </a:p>
          <a:p>
            <a:pPr marL="0" indent="0" algn="just">
              <a:buNone/>
            </a:pPr>
            <a:r>
              <a:rPr lang="en-GB" sz="3100" dirty="0"/>
              <a:t>The European Court therefore accepts that there has been a difference in treatment and that that difference was on the ground of religion; this conclusion is supported by the tone and phrasing of the Supreme Court’s considerations regarding the practical consequences of the applicant’s religion.</a:t>
            </a:r>
          </a:p>
          <a:p>
            <a:pPr marL="0" indent="0" algn="just">
              <a:buNone/>
            </a:pPr>
            <a:endParaRPr lang="en-GB" dirty="0"/>
          </a:p>
          <a:p>
            <a:pPr marL="0" indent="0" algn="just">
              <a:buNone/>
            </a:pPr>
            <a:endParaRPr lang="de-DE" dirty="0"/>
          </a:p>
          <a:p>
            <a:pPr marL="0" indent="0" algn="just">
              <a:buNone/>
            </a:pPr>
            <a:endParaRPr lang="en-GB"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112</a:t>
            </a:fld>
            <a:endParaRPr lang="de-DE"/>
          </a:p>
        </p:txBody>
      </p:sp>
    </p:spTree>
    <p:extLst>
      <p:ext uri="{BB962C8B-B14F-4D97-AF65-F5344CB8AC3E}">
        <p14:creationId xmlns:p14="http://schemas.microsoft.com/office/powerpoint/2010/main" val="344855285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based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Religion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Belief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ECHR III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fontScale="77500" lnSpcReduction="20000"/>
          </a:bodyPr>
          <a:lstStyle/>
          <a:p>
            <a:pPr marL="0" indent="0" algn="just">
              <a:buNone/>
            </a:pPr>
            <a:r>
              <a:rPr lang="en-GB" dirty="0"/>
              <a:t>34.  The aim pursued by the judgment of the Supreme Court was a legitimate one, namely the protection of the health and rights of the children; it must now be examined whether the second requirement was also satisfied.</a:t>
            </a:r>
          </a:p>
          <a:p>
            <a:pPr marL="0" indent="0" algn="just">
              <a:buNone/>
            </a:pPr>
            <a:r>
              <a:rPr lang="en-GB" dirty="0"/>
              <a:t>36.  In so far as the Austrian Supreme Court did not rely solely on the Federal Act on the Religious Education of Children, it weighed the facts differently from the courts below, whose reasoning was moreover supported by psychological expert opinion. Notwithstanding any possible arguments to the contrary, </a:t>
            </a:r>
            <a:r>
              <a:rPr lang="en-GB" dirty="0">
                <a:solidFill>
                  <a:srgbClr val="C00000"/>
                </a:solidFill>
              </a:rPr>
              <a:t>a distinction based essentially on a difference in religion alone is not acceptable</a:t>
            </a:r>
            <a:r>
              <a:rPr lang="en-GB" dirty="0"/>
              <a:t>.</a:t>
            </a:r>
          </a:p>
          <a:p>
            <a:pPr marL="0" indent="0" algn="just">
              <a:buNone/>
            </a:pPr>
            <a:r>
              <a:rPr lang="en-GB" dirty="0"/>
              <a:t>The Court therefore cannot find that a reasonable relationship of proportionality existed between the means employed and the aim pursued; there has accordingly been a violation of Article 8 taken in conjunction with Article 14.</a:t>
            </a:r>
          </a:p>
          <a:p>
            <a:pPr marL="0" indent="0" algn="just">
              <a:buNone/>
            </a:pPr>
            <a:endParaRPr lang="de-DE" dirty="0"/>
          </a:p>
          <a:p>
            <a:pPr marL="0" indent="0" algn="just">
              <a:buNone/>
            </a:pPr>
            <a:endParaRPr lang="en-GB"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113</a:t>
            </a:fld>
            <a:endParaRPr lang="de-DE"/>
          </a:p>
        </p:txBody>
      </p:sp>
    </p:spTree>
    <p:extLst>
      <p:ext uri="{BB962C8B-B14F-4D97-AF65-F5344CB8AC3E}">
        <p14:creationId xmlns:p14="http://schemas.microsoft.com/office/powerpoint/2010/main" val="22276907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based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Religion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Belief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ECHR IV</a:t>
            </a:r>
          </a:p>
        </p:txBody>
      </p:sp>
      <p:sp>
        <p:nvSpPr>
          <p:cNvPr id="3" name="Inhaltsplatzhalter 2"/>
          <p:cNvSpPr>
            <a:spLocks noGrp="1"/>
          </p:cNvSpPr>
          <p:nvPr>
            <p:ph idx="1"/>
          </p:nvPr>
        </p:nvSpPr>
        <p:spPr>
          <a:xfrm>
            <a:off x="467544" y="1124744"/>
            <a:ext cx="8229600" cy="5472608"/>
          </a:xfrm>
        </p:spPr>
        <p:txBody>
          <a:bodyPr tIns="108000" rIns="180000">
            <a:normAutofit fontScale="55000" lnSpcReduction="20000"/>
          </a:bodyPr>
          <a:lstStyle/>
          <a:p>
            <a:pPr marL="0" indent="0" algn="just">
              <a:buNone/>
            </a:pPr>
            <a:r>
              <a:rPr lang="en-GB" b="1" dirty="0"/>
              <a:t>ECtHR, No. 7710/02 – </a:t>
            </a:r>
            <a:r>
              <a:rPr lang="en-GB" b="1" dirty="0" err="1"/>
              <a:t>Grzelak</a:t>
            </a:r>
            <a:r>
              <a:rPr lang="en-GB" b="1" dirty="0"/>
              <a:t> v Poland [2010]</a:t>
            </a:r>
          </a:p>
          <a:p>
            <a:pPr marL="0" indent="0" algn="just">
              <a:buNone/>
            </a:pPr>
            <a:r>
              <a:rPr lang="en-GB" b="1" dirty="0"/>
              <a:t>Facts: </a:t>
            </a:r>
            <a:r>
              <a:rPr lang="en-GB" dirty="0"/>
              <a:t>The applicants, declared agnostics, alleged that the school authorities had failed to organise a class in ethics for their child and complained about the absence of a mark in his school reports in the space reserved for “religion/ethics” (i.e. the word „ethics“ was crossed out and there was only a straight line instead of a mark).</a:t>
            </a:r>
          </a:p>
          <a:p>
            <a:pPr marL="0" indent="0" algn="just">
              <a:buNone/>
            </a:pPr>
            <a:endParaRPr lang="en-GB" dirty="0"/>
          </a:p>
          <a:p>
            <a:pPr marL="0" indent="0" algn="just">
              <a:buNone/>
            </a:pPr>
            <a:r>
              <a:rPr lang="en-GB" dirty="0"/>
              <a:t>On Art. 14+Art. 9 ECHR:</a:t>
            </a:r>
          </a:p>
          <a:p>
            <a:pPr marL="0" indent="0" algn="just">
              <a:buNone/>
            </a:pPr>
            <a:r>
              <a:rPr lang="en-GB" b="1" dirty="0"/>
              <a:t>Court held:</a:t>
            </a:r>
          </a:p>
          <a:p>
            <a:pPr marL="0" indent="0" algn="just">
              <a:buNone/>
            </a:pPr>
            <a:r>
              <a:rPr lang="en-GB" dirty="0"/>
              <a:t>87. The Court reiterates that freedom to manifest one's religious beliefs comprises also a negative aspect, namely the right of individuals not to be required to reveal their faith or religious beliefs and not to be compelled to assume a stance from which it may be inferred whether or not they have such belief ... The Court has accepted, as noted above, that Article 9 is also a precious asset for non-believers like the third applicant in the present case. </a:t>
            </a:r>
          </a:p>
          <a:p>
            <a:pPr marL="0" indent="0" algn="just">
              <a:buNone/>
            </a:pPr>
            <a:r>
              <a:rPr lang="en-GB" dirty="0"/>
              <a:t>92. The Court takes the view that the provisions of the Ordinance which provide for a mark to be given for “religion/ethics” on school reports cannot, as such, be considered to infringe Article 14 taken in conjunction with Article 9 of the Convention as long as the mark constitutes neutral information on the fact that a pupil followed one of the optional courses offered at a school. However, a regulation of this kind must also respect the right of pupils not to be compelled, even indirectly, to reveal their religious beliefs or lack thereof.</a:t>
            </a:r>
          </a:p>
          <a:p>
            <a:pPr marL="0" indent="0" algn="just">
              <a:buNone/>
            </a:pPr>
            <a:endParaRPr lang="de-DE" dirty="0"/>
          </a:p>
          <a:p>
            <a:pPr marL="0" indent="0" algn="just">
              <a:buNone/>
            </a:pPr>
            <a:endParaRPr lang="en-GB"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114</a:t>
            </a:fld>
            <a:endParaRPr lang="de-DE"/>
          </a:p>
        </p:txBody>
      </p:sp>
    </p:spTree>
    <p:extLst>
      <p:ext uri="{BB962C8B-B14F-4D97-AF65-F5344CB8AC3E}">
        <p14:creationId xmlns:p14="http://schemas.microsoft.com/office/powerpoint/2010/main" val="400232168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based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Religion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Belief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ECHR V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fontScale="70000" lnSpcReduction="20000"/>
          </a:bodyPr>
          <a:lstStyle/>
          <a:p>
            <a:pPr marL="0" indent="0" algn="just">
              <a:buNone/>
            </a:pPr>
            <a:r>
              <a:rPr lang="en-GB" dirty="0"/>
              <a:t>95. ... the Court considers that the absence of a mark for “religion/ethics” would be understood by any reasonable person as an indication that the third applicant did not follow religious education classes, which were widely available, and that he was thus likely to be regarded as a person without religious beliefs.  ... This finding takes on particular significance in respect of a country like Poland where the great majority of the population owe allegiance to one particular religion.</a:t>
            </a:r>
          </a:p>
          <a:p>
            <a:pPr marL="0" indent="0" algn="just">
              <a:buNone/>
            </a:pPr>
            <a:r>
              <a:rPr lang="en-GB" dirty="0"/>
              <a:t>97. ... The message conveyed by such a document is unambiguous and anything but neutral: the ethics class was not available as an optional subject to the third applicant and he chose not to attend religion class.</a:t>
            </a:r>
          </a:p>
          <a:p>
            <a:pPr marL="0" indent="0" algn="just">
              <a:buNone/>
            </a:pPr>
            <a:r>
              <a:rPr lang="en-GB" dirty="0"/>
              <a:t>99. Having regard to the foregoing, the Court finds that the absence of a mark for “religion/ethics” on the third applicant's school certificates throughout the entire period of his schooling amounted to a form of unwarranted stigmatisation of the third applicant.</a:t>
            </a:r>
          </a:p>
          <a:p>
            <a:pPr marL="0" indent="0" algn="just">
              <a:buNone/>
            </a:pPr>
            <a:endParaRPr lang="en-GB" dirty="0"/>
          </a:p>
          <a:p>
            <a:pPr marL="0" indent="0" algn="just">
              <a:buNone/>
            </a:pPr>
            <a:r>
              <a:rPr lang="en-GB" b="1" dirty="0"/>
              <a:t>Finding: </a:t>
            </a:r>
            <a:r>
              <a:rPr lang="en-GB" dirty="0"/>
              <a:t>violation of Art. 14+9 ECHR</a:t>
            </a:r>
          </a:p>
          <a:p>
            <a:pPr marL="0" indent="0" algn="just">
              <a:buNone/>
            </a:pPr>
            <a:endParaRPr lang="de-DE" dirty="0"/>
          </a:p>
          <a:p>
            <a:pPr marL="0" indent="0" algn="just">
              <a:buNone/>
            </a:pPr>
            <a:endParaRPr lang="en-GB"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115</a:t>
            </a:fld>
            <a:endParaRPr lang="de-DE"/>
          </a:p>
        </p:txBody>
      </p:sp>
    </p:spTree>
    <p:extLst>
      <p:ext uri="{BB962C8B-B14F-4D97-AF65-F5344CB8AC3E}">
        <p14:creationId xmlns:p14="http://schemas.microsoft.com/office/powerpoint/2010/main" val="3581333410"/>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based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Religion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Belief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ECHR –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Religious</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Clothing</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I</a:t>
            </a:r>
          </a:p>
        </p:txBody>
      </p:sp>
      <p:sp>
        <p:nvSpPr>
          <p:cNvPr id="3" name="Inhaltsplatzhalter 2"/>
          <p:cNvSpPr>
            <a:spLocks noGrp="1"/>
          </p:cNvSpPr>
          <p:nvPr>
            <p:ph idx="1"/>
          </p:nvPr>
        </p:nvSpPr>
        <p:spPr>
          <a:xfrm>
            <a:off x="467544" y="1124744"/>
            <a:ext cx="8229600" cy="5472608"/>
          </a:xfrm>
        </p:spPr>
        <p:txBody>
          <a:bodyPr tIns="108000" rIns="180000">
            <a:normAutofit fontScale="77500" lnSpcReduction="20000"/>
          </a:bodyPr>
          <a:lstStyle/>
          <a:p>
            <a:pPr marL="0" indent="0" algn="just">
              <a:buNone/>
            </a:pPr>
            <a:r>
              <a:rPr lang="en-GB" sz="2800" b="1" dirty="0"/>
              <a:t>ECtHR, No. 43835/11 - S.A.S. v. France [2014]</a:t>
            </a:r>
          </a:p>
          <a:p>
            <a:pPr marL="0" indent="0" algn="just">
              <a:buNone/>
            </a:pPr>
            <a:r>
              <a:rPr lang="en-GB" sz="2800" b="1" dirty="0"/>
              <a:t>Facts: </a:t>
            </a:r>
            <a:r>
              <a:rPr lang="en-GB" sz="2800" dirty="0"/>
              <a:t>The applicant complained that the French ban on wearing clothing designed to conceal one’s face in public places deprived her of the possibility of wearing the full-face veil in public.</a:t>
            </a:r>
          </a:p>
          <a:p>
            <a:pPr marL="0" indent="0" algn="just">
              <a:buNone/>
            </a:pPr>
            <a:endParaRPr lang="en-GB" sz="2800" dirty="0"/>
          </a:p>
          <a:p>
            <a:pPr marL="0" indent="0" algn="just">
              <a:buNone/>
            </a:pPr>
            <a:r>
              <a:rPr lang="en-GB" sz="2800" b="1" dirty="0"/>
              <a:t>Court held:</a:t>
            </a:r>
          </a:p>
          <a:p>
            <a:pPr marL="0" indent="0" algn="just">
              <a:buNone/>
            </a:pPr>
            <a:r>
              <a:rPr lang="en-GB" sz="2800" dirty="0"/>
              <a:t>113. The Court reiterates that the enumeration of the exceptions to the individual’s freedom to manifest his or her religion or beliefs, as listed in Article 9 § 2, is exhaustive and that their definition is restrictive ...</a:t>
            </a:r>
          </a:p>
          <a:p>
            <a:pPr marL="0" indent="0" algn="just">
              <a:buNone/>
            </a:pPr>
            <a:r>
              <a:rPr lang="en-GB" sz="2800" dirty="0"/>
              <a:t>122. The Court takes into account the respondent State’s point that the face plays an important role in social interaction. It can understand the view that individuals who are present in places open to all may not wish to see practices or attitudes developing there which would fundamentally call into question the possibility of open interpersonal relationships, which, by virtue of an established consensus, forms an indispensable element of community life within the society in question.</a:t>
            </a:r>
            <a:endParaRPr lang="en-GB" sz="2800" b="1"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116</a:t>
            </a:fld>
            <a:endParaRPr lang="de-DE"/>
          </a:p>
        </p:txBody>
      </p:sp>
    </p:spTree>
    <p:extLst>
      <p:ext uri="{BB962C8B-B14F-4D97-AF65-F5344CB8AC3E}">
        <p14:creationId xmlns:p14="http://schemas.microsoft.com/office/powerpoint/2010/main" val="103343349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based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Religion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Belief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ECHR –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Religious</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Clothing</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II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fontScale="92500" lnSpcReduction="20000"/>
          </a:bodyPr>
          <a:lstStyle/>
          <a:p>
            <a:pPr marL="0" indent="0" algn="just">
              <a:buNone/>
            </a:pPr>
            <a:r>
              <a:rPr lang="en-GB" sz="2800" dirty="0"/>
              <a:t>The Court is therefore able to accept that the barrier raised against others by a veil concealing the face is perceived by the respondent State as breaching the right of others to live in a space of socialisation which makes living together easier. That being said, in view of the flexibility of the notion of “living together” and the resulting risk of abuse, the Court must engage in a careful examination of the necessity of the impugned limitation.</a:t>
            </a:r>
          </a:p>
          <a:p>
            <a:pPr marL="0" indent="0" algn="just">
              <a:buNone/>
            </a:pPr>
            <a:r>
              <a:rPr lang="en-GB" sz="2800" dirty="0"/>
              <a:t>157. Consequently, having regard in particular to the breadth of the margin of appreciation afforded to the respondent State in the present case, the Court finds that the ban imposed by the Law of 11 October 2010 can be regarded as proportionate to the aim pursued, namely the preservation of the conditions of “living together” as an element of the “protection of the rights and freedoms of others”. </a:t>
            </a:r>
          </a:p>
        </p:txBody>
      </p:sp>
      <p:sp>
        <p:nvSpPr>
          <p:cNvPr id="5" name="Foliennummernplatzhalter 4"/>
          <p:cNvSpPr>
            <a:spLocks noGrp="1"/>
          </p:cNvSpPr>
          <p:nvPr>
            <p:ph type="sldNum" sz="quarter" idx="12"/>
          </p:nvPr>
        </p:nvSpPr>
        <p:spPr/>
        <p:txBody>
          <a:bodyPr/>
          <a:lstStyle/>
          <a:p>
            <a:fld id="{74E8C25B-C0C2-4DD4-808A-E33AE5C30C39}" type="slidenum">
              <a:rPr lang="de-DE" smtClean="0"/>
              <a:pPr/>
              <a:t>117</a:t>
            </a:fld>
            <a:endParaRPr lang="de-DE" dirty="0"/>
          </a:p>
        </p:txBody>
      </p:sp>
    </p:spTree>
    <p:extLst>
      <p:ext uri="{BB962C8B-B14F-4D97-AF65-F5344CB8AC3E}">
        <p14:creationId xmlns:p14="http://schemas.microsoft.com/office/powerpoint/2010/main" val="4176339813"/>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based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Religion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Belief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ECHR –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Religious</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Clothing</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III</a:t>
            </a:r>
          </a:p>
        </p:txBody>
      </p:sp>
      <p:sp>
        <p:nvSpPr>
          <p:cNvPr id="3" name="Inhaltsplatzhalter 2"/>
          <p:cNvSpPr>
            <a:spLocks noGrp="1"/>
          </p:cNvSpPr>
          <p:nvPr>
            <p:ph idx="1"/>
          </p:nvPr>
        </p:nvSpPr>
        <p:spPr>
          <a:xfrm>
            <a:off x="467544" y="1124744"/>
            <a:ext cx="8229600" cy="5472608"/>
          </a:xfrm>
        </p:spPr>
        <p:txBody>
          <a:bodyPr tIns="108000" rIns="180000">
            <a:normAutofit fontScale="70000" lnSpcReduction="20000"/>
          </a:bodyPr>
          <a:lstStyle/>
          <a:p>
            <a:pPr marL="0" indent="0" algn="just">
              <a:buNone/>
            </a:pPr>
            <a:r>
              <a:rPr lang="en-GB" sz="2800" b="1" dirty="0"/>
              <a:t>ECtHR, No. 57792/15 - </a:t>
            </a:r>
            <a:r>
              <a:rPr lang="en-GB" sz="2800" b="1" dirty="0" err="1"/>
              <a:t>Hamidovi</a:t>
            </a:r>
            <a:r>
              <a:rPr lang="de-DE" sz="2800" b="1" dirty="0" err="1"/>
              <a:t>ć</a:t>
            </a:r>
            <a:r>
              <a:rPr lang="en-GB" sz="2800" b="1" dirty="0"/>
              <a:t> v. Bosnia and Herzegovina [2017]</a:t>
            </a:r>
          </a:p>
          <a:p>
            <a:pPr marL="0" indent="0" algn="just">
              <a:buNone/>
            </a:pPr>
            <a:r>
              <a:rPr lang="en-GB" sz="2800" b="1" dirty="0"/>
              <a:t>Facts: </a:t>
            </a:r>
            <a:r>
              <a:rPr lang="en-GB" sz="2800" dirty="0"/>
              <a:t>The applicant, a member of a local group advocating Wahhabi/Salafi version of Islam, was called as witness in a trial and refused to remove his Islamic skullcap in the courtroom upon order from the presiding judge. Consequently, the applicant was expelled from the court room, convicted of contempt of court and sentenced to a fine.</a:t>
            </a:r>
          </a:p>
          <a:p>
            <a:pPr marL="0" indent="0" algn="just">
              <a:buNone/>
            </a:pPr>
            <a:endParaRPr lang="en-GB" sz="2800" dirty="0"/>
          </a:p>
          <a:p>
            <a:pPr marL="0" indent="0" algn="just">
              <a:buNone/>
            </a:pPr>
            <a:r>
              <a:rPr lang="en-GB" sz="2800" b="1" dirty="0"/>
              <a:t>Court held: </a:t>
            </a:r>
          </a:p>
          <a:p>
            <a:pPr marL="0" indent="0" algn="just">
              <a:buNone/>
            </a:pPr>
            <a:r>
              <a:rPr lang="en-GB" sz="2800" dirty="0"/>
              <a:t>39. The Court is aware that the presiding judge had a difficult task of maintaining order and ensuring the integrity of the trial in a case in which a number of participants belonged to a religious group opposing the concept of a secular State and recognising only God’s law and court  ...</a:t>
            </a:r>
          </a:p>
          <a:p>
            <a:pPr marL="0" indent="0" algn="just">
              <a:buNone/>
            </a:pPr>
            <a:r>
              <a:rPr lang="en-GB" sz="2800" dirty="0"/>
              <a:t>40. ...</a:t>
            </a:r>
            <a:r>
              <a:rPr lang="en-GB" sz="2800" b="1" dirty="0"/>
              <a:t> </a:t>
            </a:r>
            <a:r>
              <a:rPr lang="en-GB" sz="2800" dirty="0"/>
              <a:t>the present case must be distinguished from cases concerning the wearing of religious symbols and clothing at the workplace, notably by public officials who may be put under a duty of discretion, neutrality and impartiality, including a duty not to wear such symbols and clothing while exercising official authority ... In democratic societies, private citizens, such as the applicant, are normally not under such a duty.</a:t>
            </a:r>
          </a:p>
        </p:txBody>
      </p:sp>
      <p:sp>
        <p:nvSpPr>
          <p:cNvPr id="5" name="Foliennummernplatzhalter 4"/>
          <p:cNvSpPr>
            <a:spLocks noGrp="1"/>
          </p:cNvSpPr>
          <p:nvPr>
            <p:ph type="sldNum" sz="quarter" idx="12"/>
          </p:nvPr>
        </p:nvSpPr>
        <p:spPr/>
        <p:txBody>
          <a:bodyPr/>
          <a:lstStyle/>
          <a:p>
            <a:fld id="{74E8C25B-C0C2-4DD4-808A-E33AE5C30C39}" type="slidenum">
              <a:rPr lang="de-DE" smtClean="0"/>
              <a:pPr/>
              <a:t>118</a:t>
            </a:fld>
            <a:endParaRPr lang="de-DE" dirty="0"/>
          </a:p>
        </p:txBody>
      </p:sp>
    </p:spTree>
    <p:extLst>
      <p:ext uri="{BB962C8B-B14F-4D97-AF65-F5344CB8AC3E}">
        <p14:creationId xmlns:p14="http://schemas.microsoft.com/office/powerpoint/2010/main" val="264488878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based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Religion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Belief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ECHR –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Religious</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Clothing</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IV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fontScale="70000" lnSpcReduction="20000"/>
          </a:bodyPr>
          <a:lstStyle/>
          <a:p>
            <a:pPr marL="0" indent="0" algn="just">
              <a:buNone/>
            </a:pPr>
            <a:r>
              <a:rPr lang="en-GB" sz="2800" dirty="0"/>
              <a:t>41. … The Court sees no reason to doubt that the applicant’s act was inspired by his sincere religious belief that he must wear a skullcap at all times, without any hidden agenda to make a mockery of the trial, incite others to reject secular and democratic values or cause a disturbance. ... Pluralism, tolerance and broadmindedness are hallmarks of a “democratic society”. Although individual interests must on occasion be subordinated to those of a group, democracy does not simply mean that the views of a majority must always prevail. The role of the authorities is not to remove the cause of tension by eliminating pluralism, but to ensure that the competing groups tolerate each other ...</a:t>
            </a:r>
          </a:p>
          <a:p>
            <a:pPr marL="0" indent="0" algn="just">
              <a:buNone/>
            </a:pPr>
            <a:r>
              <a:rPr lang="en-GB" sz="2800" dirty="0"/>
              <a:t>42. Unlike some other members of his religious group ..., the applicant appeared before the court as summoned and stood up when requested, thereby clearly submitting to the laws and courts of the country. There is no indication that the applicant was not willing to testify or that he had a disrespectful attitude. In these circumstances, his punishment for contempt of court on the sole ground of his refusal to remove his skullcap was not necessary in a democratic society.</a:t>
            </a:r>
          </a:p>
          <a:p>
            <a:pPr marL="0" indent="0" algn="just">
              <a:buNone/>
            </a:pPr>
            <a:r>
              <a:rPr lang="en-GB" sz="2800" b="1" dirty="0"/>
              <a:t>Found: </a:t>
            </a:r>
            <a:r>
              <a:rPr lang="en-GB" sz="2800" dirty="0"/>
              <a:t>violation of Art. 9 ECHR. An examination of Art. 14+9 ECHR is thus not necessary.</a:t>
            </a:r>
          </a:p>
        </p:txBody>
      </p:sp>
      <p:sp>
        <p:nvSpPr>
          <p:cNvPr id="5" name="Foliennummernplatzhalter 4"/>
          <p:cNvSpPr>
            <a:spLocks noGrp="1"/>
          </p:cNvSpPr>
          <p:nvPr>
            <p:ph type="sldNum" sz="quarter" idx="12"/>
          </p:nvPr>
        </p:nvSpPr>
        <p:spPr/>
        <p:txBody>
          <a:bodyPr/>
          <a:lstStyle/>
          <a:p>
            <a:fld id="{74E8C25B-C0C2-4DD4-808A-E33AE5C30C39}" type="slidenum">
              <a:rPr lang="de-DE" smtClean="0"/>
              <a:pPr/>
              <a:t>119</a:t>
            </a:fld>
            <a:endParaRPr lang="de-DE" dirty="0"/>
          </a:p>
        </p:txBody>
      </p:sp>
    </p:spTree>
    <p:extLst>
      <p:ext uri="{BB962C8B-B14F-4D97-AF65-F5344CB8AC3E}">
        <p14:creationId xmlns:p14="http://schemas.microsoft.com/office/powerpoint/2010/main" val="33909547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a:solidFill>
            <a:srgbClr val="FFEBF0"/>
          </a:solidFill>
          <a:ln w="12700">
            <a:solidFill>
              <a:schemeClr val="bg1">
                <a:lumMod val="50000"/>
              </a:schemeClr>
            </a:solidFill>
          </a:ln>
          <a:effectLst>
            <a:outerShdw blurRad="76200" dir="18900000" sy="23000" kx="-1200000" algn="bl" rotWithShape="0">
              <a:prstClr val="black">
                <a:alpha val="20000"/>
              </a:prstClr>
            </a:outerShdw>
          </a:effectLst>
        </p:spPr>
        <p:txBody>
          <a:bodyPr>
            <a:normAutofit/>
          </a:bodyPr>
          <a:lstStyle/>
          <a:p>
            <a:pPr algn="l"/>
            <a:r>
              <a:rPr lang="de-DE" sz="2400" b="1" dirty="0" err="1">
                <a:ln w="1905"/>
                <a:solidFill>
                  <a:srgbClr val="DC7A88"/>
                </a:solidFill>
                <a:effectLst>
                  <a:innerShdw blurRad="69850" dist="43180" dir="5400000">
                    <a:srgbClr val="000000">
                      <a:alpha val="65000"/>
                    </a:srgbClr>
                  </a:innerShdw>
                </a:effectLst>
              </a:rPr>
              <a:t>Protection</a:t>
            </a:r>
            <a:r>
              <a:rPr lang="de-DE" sz="2400" b="1" dirty="0">
                <a:ln w="1905"/>
                <a:solidFill>
                  <a:srgbClr val="DC7A88"/>
                </a:solidFill>
                <a:effectLst>
                  <a:innerShdw blurRad="69850" dist="43180" dir="5400000">
                    <a:srgbClr val="000000">
                      <a:alpha val="65000"/>
                    </a:srgbClr>
                  </a:innerShdw>
                </a:effectLst>
              </a:rPr>
              <a:t> </a:t>
            </a:r>
            <a:r>
              <a:rPr lang="de-DE" sz="2400" b="1" dirty="0" err="1">
                <a:ln w="1905"/>
                <a:solidFill>
                  <a:srgbClr val="DC7A88"/>
                </a:solidFill>
                <a:effectLst>
                  <a:innerShdw blurRad="69850" dist="43180" dir="5400000">
                    <a:srgbClr val="000000">
                      <a:alpha val="65000"/>
                    </a:srgbClr>
                  </a:innerShdw>
                </a:effectLst>
              </a:rPr>
              <a:t>of</a:t>
            </a:r>
            <a:r>
              <a:rPr lang="de-DE" sz="2400" b="1" dirty="0">
                <a:ln w="1905"/>
                <a:solidFill>
                  <a:srgbClr val="DC7A88"/>
                </a:solidFill>
                <a:effectLst>
                  <a:innerShdw blurRad="69850" dist="43180" dir="5400000">
                    <a:srgbClr val="000000">
                      <a:alpha val="65000"/>
                    </a:srgbClr>
                  </a:innerShdw>
                </a:effectLst>
              </a:rPr>
              <a:t> </a:t>
            </a:r>
            <a:r>
              <a:rPr lang="de-DE" sz="2400" b="1" dirty="0" err="1">
                <a:ln w="1905"/>
                <a:solidFill>
                  <a:srgbClr val="DC7A88"/>
                </a:solidFill>
                <a:effectLst>
                  <a:innerShdw blurRad="69850" dist="43180" dir="5400000">
                    <a:srgbClr val="000000">
                      <a:alpha val="65000"/>
                    </a:srgbClr>
                  </a:innerShdw>
                </a:effectLst>
              </a:rPr>
              <a:t>Equal</a:t>
            </a:r>
            <a:r>
              <a:rPr lang="de-DE" sz="2400" b="1" dirty="0">
                <a:ln w="1905"/>
                <a:solidFill>
                  <a:srgbClr val="DC7A88"/>
                </a:solidFill>
                <a:effectLst>
                  <a:innerShdw blurRad="69850" dist="43180" dir="5400000">
                    <a:srgbClr val="000000">
                      <a:alpha val="65000"/>
                    </a:srgbClr>
                  </a:innerShdw>
                </a:effectLst>
              </a:rPr>
              <a:t> Treatment (Global </a:t>
            </a:r>
            <a:r>
              <a:rPr lang="de-DE" sz="2400" b="1" dirty="0" err="1">
                <a:ln w="1905"/>
                <a:solidFill>
                  <a:srgbClr val="DC7A88"/>
                </a:solidFill>
                <a:effectLst>
                  <a:innerShdw blurRad="69850" dist="43180" dir="5400000">
                    <a:srgbClr val="000000">
                      <a:alpha val="65000"/>
                    </a:srgbClr>
                  </a:innerShdw>
                </a:effectLst>
              </a:rPr>
              <a:t>level</a:t>
            </a:r>
            <a:r>
              <a:rPr lang="de-DE" sz="2400" b="1" dirty="0">
                <a:ln w="1905"/>
                <a:solidFill>
                  <a:srgbClr val="DC7A88"/>
                </a:solidFill>
                <a:effectLst>
                  <a:innerShdw blurRad="69850" dist="43180" dir="5400000">
                    <a:srgbClr val="000000">
                      <a:alpha val="65000"/>
                    </a:srgbClr>
                  </a:innerShdw>
                </a:effectLst>
              </a:rPr>
              <a:t>)</a:t>
            </a:r>
            <a:endParaRPr lang="de-DE" sz="2400" dirty="0">
              <a:solidFill>
                <a:srgbClr val="DC7A88"/>
              </a:solidFill>
            </a:endParaRPr>
          </a:p>
        </p:txBody>
      </p:sp>
      <p:sp>
        <p:nvSpPr>
          <p:cNvPr id="3" name="Inhaltsplatzhalter 2"/>
          <p:cNvSpPr>
            <a:spLocks noGrp="1"/>
          </p:cNvSpPr>
          <p:nvPr>
            <p:ph idx="1"/>
          </p:nvPr>
        </p:nvSpPr>
        <p:spPr>
          <a:xfrm>
            <a:off x="457200" y="1196752"/>
            <a:ext cx="8229600" cy="4968552"/>
          </a:xfrm>
        </p:spPr>
        <p:txBody>
          <a:bodyPr>
            <a:normAutofit/>
          </a:bodyPr>
          <a:lstStyle/>
          <a:p>
            <a:pPr marL="0" indent="0" algn="just">
              <a:buNone/>
            </a:pPr>
            <a:r>
              <a:rPr lang="en-US" sz="2800" dirty="0"/>
              <a:t>International human rights instruments typically contain two types of provisions protecting equality:</a:t>
            </a:r>
            <a:endParaRPr lang="de-DE" sz="2800" dirty="0"/>
          </a:p>
          <a:p>
            <a:pPr lvl="0" algn="just"/>
            <a:r>
              <a:rPr lang="en-US" sz="2800" dirty="0"/>
              <a:t>provisions on prohibition of discrimination in the enjoyment of rights provided by the respective instrument  (e.g. Art. 2 ICCPR, Art. 1(1) ACHR, Art. 2(2) ICESR) – </a:t>
            </a:r>
            <a:r>
              <a:rPr lang="en-US" sz="2800" i="1" dirty="0"/>
              <a:t>accessory character</a:t>
            </a:r>
            <a:r>
              <a:rPr lang="en-US" sz="2800" dirty="0"/>
              <a:t> of prohibition; and</a:t>
            </a:r>
            <a:endParaRPr lang="de-DE" sz="2800" dirty="0"/>
          </a:p>
          <a:p>
            <a:pPr lvl="0" algn="just"/>
            <a:r>
              <a:rPr lang="en-US" sz="2800" dirty="0"/>
              <a:t>provisions on a general requirement of equality before the law and equal treatment (Art. 26 ICCPR, Art. 24 ACHR, Art. 5(1) CRPD) – </a:t>
            </a:r>
            <a:r>
              <a:rPr lang="en-US" sz="2800" i="1" dirty="0"/>
              <a:t>independent character</a:t>
            </a:r>
            <a:r>
              <a:rPr lang="en-US" sz="2800" dirty="0"/>
              <a:t> of prohibition.</a:t>
            </a:r>
          </a:p>
        </p:txBody>
      </p:sp>
      <p:sp>
        <p:nvSpPr>
          <p:cNvPr id="5" name="Foliennummernplatzhalter 4"/>
          <p:cNvSpPr>
            <a:spLocks noGrp="1"/>
          </p:cNvSpPr>
          <p:nvPr>
            <p:ph type="sldNum" sz="quarter" idx="12"/>
          </p:nvPr>
        </p:nvSpPr>
        <p:spPr/>
        <p:txBody>
          <a:bodyPr/>
          <a:lstStyle/>
          <a:p>
            <a:fld id="{74E8C25B-C0C2-4DD4-808A-E33AE5C30C39}" type="slidenum">
              <a:rPr lang="de-DE" smtClean="0"/>
              <a:pPr/>
              <a:t>12</a:t>
            </a:fld>
            <a:endParaRPr lang="de-DE"/>
          </a:p>
        </p:txBody>
      </p:sp>
    </p:spTree>
    <p:extLst>
      <p:ext uri="{BB962C8B-B14F-4D97-AF65-F5344CB8AC3E}">
        <p14:creationId xmlns:p14="http://schemas.microsoft.com/office/powerpoint/2010/main" val="2402765216"/>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based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Religion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Belief – EU Law I</a:t>
            </a:r>
          </a:p>
        </p:txBody>
      </p:sp>
      <p:sp>
        <p:nvSpPr>
          <p:cNvPr id="3" name="Inhaltsplatzhalter 2"/>
          <p:cNvSpPr>
            <a:spLocks noGrp="1"/>
          </p:cNvSpPr>
          <p:nvPr>
            <p:ph idx="1"/>
          </p:nvPr>
        </p:nvSpPr>
        <p:spPr>
          <a:xfrm>
            <a:off x="467544" y="1124744"/>
            <a:ext cx="8229600" cy="5472608"/>
          </a:xfrm>
        </p:spPr>
        <p:txBody>
          <a:bodyPr tIns="108000" rIns="180000">
            <a:normAutofit fontScale="77500" lnSpcReduction="20000"/>
          </a:bodyPr>
          <a:lstStyle/>
          <a:p>
            <a:pPr marL="0" indent="0" algn="just">
              <a:buNone/>
            </a:pPr>
            <a:r>
              <a:rPr lang="en-GB" sz="2800" b="1" dirty="0"/>
              <a:t>CJEU, C-157/15 – </a:t>
            </a:r>
            <a:r>
              <a:rPr lang="en-GB" sz="2800" b="1" dirty="0" err="1"/>
              <a:t>Achbita</a:t>
            </a:r>
            <a:r>
              <a:rPr lang="en-GB" sz="2800" b="1" dirty="0"/>
              <a:t> et al v G4S Secure Solutions NV [2017]</a:t>
            </a:r>
          </a:p>
          <a:p>
            <a:pPr marL="0" indent="0" algn="just">
              <a:buNone/>
            </a:pPr>
            <a:r>
              <a:rPr lang="en-GB" sz="2800" b="1" dirty="0"/>
              <a:t>Facts: </a:t>
            </a:r>
            <a:r>
              <a:rPr lang="en-GB" sz="2800" dirty="0"/>
              <a:t>The applicant was dismissed for non-compliance with the internal company rules on neutrality, which prohibited employees from wearing any visible signs of their political, philosophical, religious beliefs and/or from engaging in any observance of such beliefs. The applicant is a Muslim woman and wants to wear the Islamic headscarf to work.</a:t>
            </a:r>
          </a:p>
          <a:p>
            <a:pPr marL="0" indent="0" algn="just">
              <a:buNone/>
            </a:pPr>
            <a:endParaRPr lang="en-GB" sz="2800" dirty="0"/>
          </a:p>
          <a:p>
            <a:pPr marL="0" indent="0" algn="just">
              <a:buNone/>
            </a:pPr>
            <a:r>
              <a:rPr lang="en-GB" sz="2800" b="1" dirty="0"/>
              <a:t>Court held:</a:t>
            </a:r>
          </a:p>
          <a:p>
            <a:pPr marL="0" indent="0" algn="just">
              <a:buNone/>
            </a:pPr>
            <a:r>
              <a:rPr lang="en-GB" sz="2800" dirty="0"/>
              <a:t>30. </a:t>
            </a:r>
            <a:r>
              <a:rPr lang="de-DE" sz="2800" dirty="0"/>
              <a:t>In </a:t>
            </a:r>
            <a:r>
              <a:rPr lang="de-DE" sz="2800" dirty="0" err="1"/>
              <a:t>the</a:t>
            </a:r>
            <a:r>
              <a:rPr lang="de-DE" sz="2800" dirty="0"/>
              <a:t> </a:t>
            </a:r>
            <a:r>
              <a:rPr lang="de-DE" sz="2800" dirty="0" err="1"/>
              <a:t>present</a:t>
            </a:r>
            <a:r>
              <a:rPr lang="de-DE" sz="2800" dirty="0"/>
              <a:t> </a:t>
            </a:r>
            <a:r>
              <a:rPr lang="de-DE" sz="2800" dirty="0" err="1"/>
              <a:t>case</a:t>
            </a:r>
            <a:r>
              <a:rPr lang="de-DE" sz="2800" dirty="0"/>
              <a:t>, </a:t>
            </a:r>
            <a:r>
              <a:rPr lang="de-DE" sz="2800" dirty="0" err="1"/>
              <a:t>the</a:t>
            </a:r>
            <a:r>
              <a:rPr lang="de-DE" sz="2800" dirty="0"/>
              <a:t> internal </a:t>
            </a:r>
            <a:r>
              <a:rPr lang="de-DE" sz="2800" dirty="0" err="1"/>
              <a:t>rule</a:t>
            </a:r>
            <a:r>
              <a:rPr lang="de-DE" sz="2800" dirty="0"/>
              <a:t> at </a:t>
            </a:r>
            <a:r>
              <a:rPr lang="de-DE" sz="2800" dirty="0" err="1"/>
              <a:t>issue</a:t>
            </a:r>
            <a:r>
              <a:rPr lang="de-DE" sz="2800" dirty="0"/>
              <a:t> in </a:t>
            </a:r>
            <a:r>
              <a:rPr lang="de-DE" sz="2800" dirty="0" err="1"/>
              <a:t>the</a:t>
            </a:r>
            <a:r>
              <a:rPr lang="de-DE" sz="2800" dirty="0"/>
              <a:t> </a:t>
            </a:r>
            <a:r>
              <a:rPr lang="de-DE" sz="2800" dirty="0" err="1"/>
              <a:t>main</a:t>
            </a:r>
            <a:r>
              <a:rPr lang="de-DE" sz="2800" dirty="0"/>
              <a:t> pro-</a:t>
            </a:r>
            <a:r>
              <a:rPr lang="de-DE" sz="2800" dirty="0" err="1"/>
              <a:t>ceedings</a:t>
            </a:r>
            <a:r>
              <a:rPr lang="de-DE" sz="2800" dirty="0"/>
              <a:t> </a:t>
            </a:r>
            <a:r>
              <a:rPr lang="de-DE" sz="2800" dirty="0" err="1"/>
              <a:t>refers</a:t>
            </a:r>
            <a:r>
              <a:rPr lang="de-DE" sz="2800" dirty="0"/>
              <a:t> </a:t>
            </a:r>
            <a:r>
              <a:rPr lang="de-DE" sz="2800" dirty="0" err="1"/>
              <a:t>to</a:t>
            </a:r>
            <a:r>
              <a:rPr lang="de-DE" sz="2800" dirty="0"/>
              <a:t> </a:t>
            </a:r>
            <a:r>
              <a:rPr lang="de-DE" sz="2800" dirty="0" err="1"/>
              <a:t>the</a:t>
            </a:r>
            <a:r>
              <a:rPr lang="de-DE" sz="2800" dirty="0"/>
              <a:t> </a:t>
            </a:r>
            <a:r>
              <a:rPr lang="de-DE" sz="2800" dirty="0" err="1"/>
              <a:t>wearing</a:t>
            </a:r>
            <a:r>
              <a:rPr lang="de-DE" sz="2800" dirty="0"/>
              <a:t> </a:t>
            </a:r>
            <a:r>
              <a:rPr lang="de-DE" sz="2800" dirty="0" err="1"/>
              <a:t>of</a:t>
            </a:r>
            <a:r>
              <a:rPr lang="de-DE" sz="2800" dirty="0"/>
              <a:t> </a:t>
            </a:r>
            <a:r>
              <a:rPr lang="de-DE" sz="2800" dirty="0" err="1"/>
              <a:t>visible</a:t>
            </a:r>
            <a:r>
              <a:rPr lang="de-DE" sz="2800" dirty="0"/>
              <a:t> </a:t>
            </a:r>
            <a:r>
              <a:rPr lang="de-DE" sz="2800" dirty="0" err="1"/>
              <a:t>signs</a:t>
            </a:r>
            <a:r>
              <a:rPr lang="de-DE" sz="2800" dirty="0"/>
              <a:t> </a:t>
            </a:r>
            <a:r>
              <a:rPr lang="de-DE" sz="2800" dirty="0" err="1"/>
              <a:t>of</a:t>
            </a:r>
            <a:r>
              <a:rPr lang="de-DE" sz="2800" dirty="0"/>
              <a:t> </a:t>
            </a:r>
            <a:r>
              <a:rPr lang="de-DE" sz="2800" dirty="0" err="1"/>
              <a:t>political</a:t>
            </a:r>
            <a:r>
              <a:rPr lang="de-DE" sz="2800" dirty="0"/>
              <a:t>, </a:t>
            </a:r>
            <a:r>
              <a:rPr lang="de-DE" sz="2800" dirty="0" err="1"/>
              <a:t>philo-sophical</a:t>
            </a:r>
            <a:r>
              <a:rPr lang="de-DE" sz="2800" dirty="0"/>
              <a:t> </a:t>
            </a:r>
            <a:r>
              <a:rPr lang="de-DE" sz="2800" dirty="0" err="1"/>
              <a:t>or</a:t>
            </a:r>
            <a:r>
              <a:rPr lang="de-DE" sz="2800" dirty="0"/>
              <a:t> </a:t>
            </a:r>
            <a:r>
              <a:rPr lang="de-DE" sz="2800" dirty="0" err="1"/>
              <a:t>religious</a:t>
            </a:r>
            <a:r>
              <a:rPr lang="de-DE" sz="2800" dirty="0"/>
              <a:t> </a:t>
            </a:r>
            <a:r>
              <a:rPr lang="de-DE" sz="2800" dirty="0" err="1"/>
              <a:t>beliefs</a:t>
            </a:r>
            <a:r>
              <a:rPr lang="de-DE" sz="2800" dirty="0"/>
              <a:t> and </a:t>
            </a:r>
            <a:r>
              <a:rPr lang="de-DE" sz="2800" dirty="0" err="1"/>
              <a:t>therefore</a:t>
            </a:r>
            <a:r>
              <a:rPr lang="de-DE" sz="2800" dirty="0"/>
              <a:t> </a:t>
            </a:r>
            <a:r>
              <a:rPr lang="de-DE" sz="2800" dirty="0" err="1"/>
              <a:t>covers</a:t>
            </a:r>
            <a:r>
              <a:rPr lang="de-DE" sz="2800" dirty="0"/>
              <a:t> </a:t>
            </a:r>
            <a:r>
              <a:rPr lang="de-DE" sz="2800" dirty="0" err="1"/>
              <a:t>any</a:t>
            </a:r>
            <a:r>
              <a:rPr lang="de-DE" sz="2800" dirty="0"/>
              <a:t> </a:t>
            </a:r>
            <a:r>
              <a:rPr lang="de-DE" sz="2800" dirty="0" err="1"/>
              <a:t>manifestation</a:t>
            </a:r>
            <a:r>
              <a:rPr lang="de-DE" sz="2800" dirty="0"/>
              <a:t> </a:t>
            </a:r>
            <a:r>
              <a:rPr lang="de-DE" sz="2800" dirty="0" err="1"/>
              <a:t>of</a:t>
            </a:r>
            <a:r>
              <a:rPr lang="de-DE" sz="2800" dirty="0"/>
              <a:t> such </a:t>
            </a:r>
            <a:r>
              <a:rPr lang="de-DE" sz="2800" dirty="0" err="1"/>
              <a:t>beliefs</a:t>
            </a:r>
            <a:r>
              <a:rPr lang="de-DE" sz="2800" dirty="0"/>
              <a:t> </a:t>
            </a:r>
            <a:r>
              <a:rPr lang="de-DE" sz="2800" dirty="0" err="1"/>
              <a:t>without</a:t>
            </a:r>
            <a:r>
              <a:rPr lang="de-DE" sz="2800" dirty="0"/>
              <a:t> </a:t>
            </a:r>
            <a:r>
              <a:rPr lang="de-DE" sz="2800" dirty="0" err="1"/>
              <a:t>distinction</a:t>
            </a:r>
            <a:r>
              <a:rPr lang="de-DE" sz="2800" dirty="0"/>
              <a:t>. The </a:t>
            </a:r>
            <a:r>
              <a:rPr lang="de-DE" sz="2800" dirty="0" err="1"/>
              <a:t>rule</a:t>
            </a:r>
            <a:r>
              <a:rPr lang="de-DE" sz="2800" dirty="0"/>
              <a:t> must, </a:t>
            </a:r>
            <a:r>
              <a:rPr lang="de-DE" sz="2800" dirty="0" err="1"/>
              <a:t>therefore</a:t>
            </a:r>
            <a:r>
              <a:rPr lang="de-DE" sz="2800" dirty="0"/>
              <a:t>, </a:t>
            </a:r>
            <a:r>
              <a:rPr lang="de-DE" sz="2800" dirty="0" err="1"/>
              <a:t>be</a:t>
            </a:r>
            <a:r>
              <a:rPr lang="de-DE" sz="2800" dirty="0"/>
              <a:t> </a:t>
            </a:r>
            <a:r>
              <a:rPr lang="de-DE" sz="2800" dirty="0" err="1"/>
              <a:t>regarded</a:t>
            </a:r>
            <a:r>
              <a:rPr lang="de-DE" sz="2800" dirty="0"/>
              <a:t> </a:t>
            </a:r>
            <a:r>
              <a:rPr lang="de-DE" sz="2800" dirty="0" err="1"/>
              <a:t>as</a:t>
            </a:r>
            <a:r>
              <a:rPr lang="de-DE" sz="2800" dirty="0"/>
              <a:t> </a:t>
            </a:r>
            <a:r>
              <a:rPr lang="de-DE" sz="2800" dirty="0" err="1"/>
              <a:t>treating</a:t>
            </a:r>
            <a:r>
              <a:rPr lang="de-DE" sz="2800" dirty="0"/>
              <a:t> all </a:t>
            </a:r>
            <a:r>
              <a:rPr lang="de-DE" sz="2800" dirty="0" err="1"/>
              <a:t>workers</a:t>
            </a:r>
            <a:r>
              <a:rPr lang="de-DE" sz="2800" dirty="0"/>
              <a:t> </a:t>
            </a:r>
            <a:r>
              <a:rPr lang="de-DE" sz="2800" dirty="0" err="1"/>
              <a:t>of</a:t>
            </a:r>
            <a:r>
              <a:rPr lang="de-DE" sz="2800" dirty="0"/>
              <a:t> </a:t>
            </a:r>
            <a:r>
              <a:rPr lang="de-DE" sz="2800" dirty="0" err="1"/>
              <a:t>the</a:t>
            </a:r>
            <a:r>
              <a:rPr lang="de-DE" sz="2800" dirty="0"/>
              <a:t> </a:t>
            </a:r>
            <a:r>
              <a:rPr lang="de-DE" sz="2800" dirty="0" err="1"/>
              <a:t>undertaking</a:t>
            </a:r>
            <a:r>
              <a:rPr lang="de-DE" sz="2800" dirty="0"/>
              <a:t> in </a:t>
            </a:r>
            <a:r>
              <a:rPr lang="de-DE" sz="2800" dirty="0" err="1"/>
              <a:t>the</a:t>
            </a:r>
            <a:r>
              <a:rPr lang="de-DE" sz="2800" dirty="0"/>
              <a:t> same </a:t>
            </a:r>
            <a:r>
              <a:rPr lang="de-DE" sz="2800" dirty="0" err="1"/>
              <a:t>way</a:t>
            </a:r>
            <a:r>
              <a:rPr lang="de-DE" sz="2800" dirty="0"/>
              <a:t> </a:t>
            </a:r>
            <a:r>
              <a:rPr lang="de-DE" sz="2800" dirty="0" err="1"/>
              <a:t>by</a:t>
            </a:r>
            <a:r>
              <a:rPr lang="de-DE" sz="2800" dirty="0"/>
              <a:t> </a:t>
            </a:r>
            <a:r>
              <a:rPr lang="de-DE" sz="2800" dirty="0" err="1"/>
              <a:t>requiring</a:t>
            </a:r>
            <a:r>
              <a:rPr lang="de-DE" sz="2800" dirty="0"/>
              <a:t> </a:t>
            </a:r>
            <a:r>
              <a:rPr lang="de-DE" sz="2800" dirty="0" err="1"/>
              <a:t>them</a:t>
            </a:r>
            <a:r>
              <a:rPr lang="de-DE" sz="2800" dirty="0"/>
              <a:t>, in a </a:t>
            </a:r>
            <a:r>
              <a:rPr lang="de-DE" sz="2800" dirty="0" err="1"/>
              <a:t>general</a:t>
            </a:r>
            <a:r>
              <a:rPr lang="de-DE" sz="2800" dirty="0"/>
              <a:t> </a:t>
            </a:r>
            <a:r>
              <a:rPr lang="de-DE" sz="2800" dirty="0" err="1"/>
              <a:t>and</a:t>
            </a:r>
            <a:r>
              <a:rPr lang="de-DE" sz="2800" dirty="0"/>
              <a:t> </a:t>
            </a:r>
            <a:r>
              <a:rPr lang="de-DE" sz="2800" dirty="0" err="1"/>
              <a:t>undifferentiated</a:t>
            </a:r>
            <a:r>
              <a:rPr lang="de-DE" sz="2800" dirty="0"/>
              <a:t> </a:t>
            </a:r>
            <a:r>
              <a:rPr lang="de-DE" sz="2800" dirty="0" err="1"/>
              <a:t>way</a:t>
            </a:r>
            <a:r>
              <a:rPr lang="de-DE" sz="2800" dirty="0"/>
              <a:t>, </a:t>
            </a:r>
            <a:r>
              <a:rPr lang="de-DE" sz="2800" dirty="0" err="1"/>
              <a:t>inter</a:t>
            </a:r>
            <a:r>
              <a:rPr lang="de-DE" sz="2800" dirty="0"/>
              <a:t> </a:t>
            </a:r>
            <a:r>
              <a:rPr lang="de-DE" sz="2800" dirty="0" err="1"/>
              <a:t>alia</a:t>
            </a:r>
            <a:r>
              <a:rPr lang="de-DE" sz="2800" dirty="0"/>
              <a:t>, </a:t>
            </a:r>
            <a:r>
              <a:rPr lang="de-DE" sz="2800" dirty="0" err="1"/>
              <a:t>to</a:t>
            </a:r>
            <a:r>
              <a:rPr lang="de-DE" sz="2800" dirty="0"/>
              <a:t> </a:t>
            </a:r>
            <a:r>
              <a:rPr lang="de-DE" sz="2800" dirty="0" err="1"/>
              <a:t>dress</a:t>
            </a:r>
            <a:r>
              <a:rPr lang="de-DE" sz="2800" dirty="0"/>
              <a:t> </a:t>
            </a:r>
            <a:r>
              <a:rPr lang="de-DE" sz="2800" dirty="0" err="1"/>
              <a:t>neutrally</a:t>
            </a:r>
            <a:r>
              <a:rPr lang="de-DE" sz="2800" dirty="0"/>
              <a:t>, </a:t>
            </a:r>
            <a:r>
              <a:rPr lang="de-DE" sz="2800" dirty="0" err="1"/>
              <a:t>which</a:t>
            </a:r>
            <a:r>
              <a:rPr lang="de-DE" sz="2800" dirty="0"/>
              <a:t> </a:t>
            </a:r>
            <a:r>
              <a:rPr lang="de-DE" sz="2800" dirty="0" err="1"/>
              <a:t>precludes</a:t>
            </a:r>
            <a:r>
              <a:rPr lang="de-DE" sz="2800" dirty="0"/>
              <a:t> </a:t>
            </a:r>
            <a:r>
              <a:rPr lang="de-DE" sz="2800" dirty="0" err="1"/>
              <a:t>the</a:t>
            </a:r>
            <a:r>
              <a:rPr lang="de-DE" sz="2800" dirty="0"/>
              <a:t> </a:t>
            </a:r>
            <a:r>
              <a:rPr lang="de-DE" sz="2800" dirty="0" err="1"/>
              <a:t>wearing</a:t>
            </a:r>
            <a:r>
              <a:rPr lang="de-DE" sz="2800" dirty="0"/>
              <a:t> </a:t>
            </a:r>
            <a:r>
              <a:rPr lang="de-DE" sz="2800" dirty="0" err="1"/>
              <a:t>of</a:t>
            </a:r>
            <a:r>
              <a:rPr lang="de-DE" sz="2800" dirty="0"/>
              <a:t> such </a:t>
            </a:r>
            <a:r>
              <a:rPr lang="de-DE" sz="2800" dirty="0" err="1"/>
              <a:t>signs</a:t>
            </a:r>
            <a:r>
              <a:rPr lang="de-DE" sz="2800" dirty="0"/>
              <a:t>.</a:t>
            </a:r>
          </a:p>
          <a:p>
            <a:pPr marL="0" indent="0">
              <a:buNone/>
            </a:pPr>
            <a:endParaRPr lang="de-DE"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120</a:t>
            </a:fld>
            <a:endParaRPr lang="de-DE" dirty="0"/>
          </a:p>
        </p:txBody>
      </p:sp>
    </p:spTree>
    <p:extLst>
      <p:ext uri="{BB962C8B-B14F-4D97-AF65-F5344CB8AC3E}">
        <p14:creationId xmlns:p14="http://schemas.microsoft.com/office/powerpoint/2010/main" val="629075183"/>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based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Religion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Belief – EU Law II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fontScale="85000" lnSpcReduction="20000"/>
          </a:bodyPr>
          <a:lstStyle/>
          <a:p>
            <a:pPr marL="0" indent="0" algn="just">
              <a:buNone/>
            </a:pPr>
            <a:r>
              <a:rPr lang="en-GB" sz="2600" dirty="0"/>
              <a:t>34. In the present case, it is not inconceivable that the referring court might conclude that the internal rule at issue in the main proceedings introduces a difference of treatment that is indirectly based on religion or belief, for the purposes of Article 2(2)(b) of Directive 2000/78, if it is established — which it is for the referring court to ascertain — that the apparently neutral obligation it encompasses results, in fact, in persons adhering to a particular religion or belief being put at a particular disadvantage.</a:t>
            </a:r>
          </a:p>
          <a:p>
            <a:pPr marL="0" indent="0" algn="just">
              <a:buNone/>
            </a:pPr>
            <a:r>
              <a:rPr lang="en-GB" sz="2600" dirty="0"/>
              <a:t>35. Under Article 2(2)(b)(</a:t>
            </a:r>
            <a:r>
              <a:rPr lang="en-GB" sz="2600" dirty="0" err="1"/>
              <a:t>i</a:t>
            </a:r>
            <a:r>
              <a:rPr lang="en-GB" sz="2600" dirty="0"/>
              <a:t>) of Directive 2000/78, such a difference of treatment does not, however, amount to indirect discrimination within the meaning of Article 2(2)(b) of the directive if it is objectively justified by a legitimate aim and if the means of achieving that aim are appropriate and necessary.</a:t>
            </a:r>
          </a:p>
          <a:p>
            <a:pPr marL="0" indent="0" algn="just">
              <a:buNone/>
            </a:pPr>
            <a:r>
              <a:rPr lang="en-GB" sz="2600" dirty="0"/>
              <a:t>37. As regards, in the first place, the condition relating to the existence of a legitimate aim, it should be stated that the desire to display, in relations with both public and private sector customers, a policy of political, philosophical or religious neutrality must be considered legitimate.</a:t>
            </a:r>
          </a:p>
          <a:p>
            <a:pPr marL="0" indent="0">
              <a:buNone/>
            </a:pPr>
            <a:endParaRPr lang="de-DE" sz="2800" dirty="0"/>
          </a:p>
          <a:p>
            <a:pPr marL="0" indent="0">
              <a:buNone/>
            </a:pPr>
            <a:endParaRPr lang="de-DE" sz="2800" dirty="0"/>
          </a:p>
          <a:p>
            <a:pPr marL="0" indent="0">
              <a:buNone/>
            </a:pPr>
            <a:endParaRPr lang="de-DE"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121</a:t>
            </a:fld>
            <a:endParaRPr lang="de-DE" dirty="0"/>
          </a:p>
        </p:txBody>
      </p:sp>
    </p:spTree>
    <p:extLst>
      <p:ext uri="{BB962C8B-B14F-4D97-AF65-F5344CB8AC3E}">
        <p14:creationId xmlns:p14="http://schemas.microsoft.com/office/powerpoint/2010/main" val="4239557152"/>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based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Religion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Belief – EU Law III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fontScale="70000" lnSpcReduction="20000"/>
          </a:bodyPr>
          <a:lstStyle/>
          <a:p>
            <a:pPr marL="0" indent="0" algn="just">
              <a:buNone/>
            </a:pPr>
            <a:r>
              <a:rPr lang="en-GB" dirty="0"/>
              <a:t>38. An employer’s wish to project an image of neutrality towards customers relates to the freedom to conduct a business that is recognised in Article 16 of the Charter and is, in principle, legitimate, notably where the employer involves in its pursuit of that aim only those workers who are required to come into contact with the employer’s customers.</a:t>
            </a:r>
            <a:endParaRPr lang="en-GB" sz="2800" dirty="0"/>
          </a:p>
          <a:p>
            <a:pPr marL="0" indent="0" algn="just">
              <a:buNone/>
            </a:pPr>
            <a:r>
              <a:rPr lang="en-GB" dirty="0"/>
              <a:t>40. As regards, in the second place, the appropriateness of an internal rule such as that at issue in the main proceedings, it must be held that the fact that workers are prohibited from visibly wearing signs of political, philosophical or religious beliefs is appropriate for the purpose of ensuring that a policy of neutrality is properly applied, provided that that policy is genuinely pursued in a consistent and systematic manner ...</a:t>
            </a:r>
          </a:p>
          <a:p>
            <a:pPr marL="0" indent="0" algn="just">
              <a:buNone/>
            </a:pPr>
            <a:r>
              <a:rPr lang="en-GB" sz="2800" dirty="0"/>
              <a:t>43. ... i</a:t>
            </a:r>
            <a:r>
              <a:rPr lang="en-GB" dirty="0"/>
              <a:t>t is for the referring court to ascertain whether, taking into account the inherent constraints to which the undertaking is subject, and without G4S being required to take on an additional burden, it would have been possible for G4S, faced with such a refusal, to offer her a post not involving any visual contact with those customers, instead of dismissing her. </a:t>
            </a:r>
            <a:endParaRPr lang="en-GB"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122</a:t>
            </a:fld>
            <a:endParaRPr lang="de-DE" dirty="0"/>
          </a:p>
        </p:txBody>
      </p:sp>
    </p:spTree>
    <p:extLst>
      <p:ext uri="{BB962C8B-B14F-4D97-AF65-F5344CB8AC3E}">
        <p14:creationId xmlns:p14="http://schemas.microsoft.com/office/powerpoint/2010/main" val="2524450826"/>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based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Religion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Belief – EU Law IV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fontScale="92500"/>
          </a:bodyPr>
          <a:lstStyle/>
          <a:p>
            <a:pPr marL="0" indent="0" algn="just">
              <a:buNone/>
            </a:pPr>
            <a:r>
              <a:rPr lang="en-GB" sz="2800" b="1" dirty="0"/>
              <a:t>Joseph </a:t>
            </a:r>
            <a:r>
              <a:rPr lang="en-GB" sz="2800" b="1" dirty="0" err="1"/>
              <a:t>Weiler</a:t>
            </a:r>
            <a:r>
              <a:rPr lang="en-GB" sz="2800" b="1" dirty="0"/>
              <a:t>, Je </a:t>
            </a:r>
            <a:r>
              <a:rPr lang="en-GB" sz="2800" b="1" dirty="0" err="1"/>
              <a:t>Suis</a:t>
            </a:r>
            <a:r>
              <a:rPr lang="en-GB" sz="2800" b="1" dirty="0"/>
              <a:t> </a:t>
            </a:r>
            <a:r>
              <a:rPr lang="en-GB" sz="2800" b="1" dirty="0" err="1"/>
              <a:t>Achbita</a:t>
            </a:r>
            <a:r>
              <a:rPr lang="en-GB" sz="2800" b="1" dirty="0"/>
              <a:t>!, EJIL Talk! (19 Feb. 2018)</a:t>
            </a:r>
          </a:p>
          <a:p>
            <a:pPr marL="0" indent="0" algn="just">
              <a:buNone/>
            </a:pPr>
            <a:r>
              <a:rPr lang="en-US" sz="2800" dirty="0"/>
              <a:t>How do we stack up the protected right of the company to project a policy of neutrality (Article 16 of the Charter) as against the protected right of employees to manifest (or </a:t>
            </a:r>
            <a:r>
              <a:rPr lang="en-US" sz="2800" dirty="0" err="1"/>
              <a:t>practise</a:t>
            </a:r>
            <a:r>
              <a:rPr lang="en-US" sz="2800" dirty="0"/>
              <a:t>) their religion (Article 10 of the Charter)? … There simply is practically nothing. Third stage proportionality was left out. … the comparison between </a:t>
            </a:r>
            <a:r>
              <a:rPr lang="en-US" sz="2800" i="1" dirty="0" err="1"/>
              <a:t>Eweida</a:t>
            </a:r>
            <a:r>
              <a:rPr lang="en-US" sz="2800" dirty="0"/>
              <a:t> and </a:t>
            </a:r>
            <a:r>
              <a:rPr lang="en-US" sz="2800" i="1" dirty="0" err="1"/>
              <a:t>Achbita</a:t>
            </a:r>
            <a:r>
              <a:rPr lang="en-US" sz="2800" dirty="0"/>
              <a:t> is nothing less than embarrassing. First, in </a:t>
            </a:r>
            <a:r>
              <a:rPr lang="en-US" sz="2800" i="1" dirty="0" err="1"/>
              <a:t>Eweida</a:t>
            </a:r>
            <a:r>
              <a:rPr lang="en-US" sz="2800" dirty="0"/>
              <a:t> there is an acknowledgment of the competing rights. There is a brief but pithy articulation of their respective underlying values. And there is, above all, a weighing and balancing …</a:t>
            </a:r>
          </a:p>
          <a:p>
            <a:pPr marL="0" indent="0" algn="just">
              <a:buNone/>
            </a:pPr>
            <a:endParaRPr lang="en-US" sz="2800" dirty="0"/>
          </a:p>
          <a:p>
            <a:pPr marL="0" indent="0" algn="just">
              <a:buNone/>
            </a:pPr>
            <a:endParaRPr lang="en-US" sz="2800" dirty="0"/>
          </a:p>
          <a:p>
            <a:pPr marL="0" indent="0" algn="just">
              <a:buNone/>
            </a:pPr>
            <a:endParaRPr lang="en-GB"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123</a:t>
            </a:fld>
            <a:endParaRPr lang="de-DE" dirty="0"/>
          </a:p>
        </p:txBody>
      </p:sp>
    </p:spTree>
    <p:extLst>
      <p:ext uri="{BB962C8B-B14F-4D97-AF65-F5344CB8AC3E}">
        <p14:creationId xmlns:p14="http://schemas.microsoft.com/office/powerpoint/2010/main" val="827568369"/>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based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Religion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Belief – EU Law V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a:bodyPr>
          <a:lstStyle/>
          <a:p>
            <a:pPr marL="0" indent="0" algn="just">
              <a:buNone/>
            </a:pPr>
            <a:r>
              <a:rPr lang="en-US" sz="2800" dirty="0"/>
              <a:t>[W]hat message is sent by acknowledging the com-</a:t>
            </a:r>
            <a:r>
              <a:rPr lang="en-US" sz="2800" dirty="0" err="1"/>
              <a:t>mercial</a:t>
            </a:r>
            <a:r>
              <a:rPr lang="en-US" sz="2800" dirty="0"/>
              <a:t> interest but not articulating … the values of pluralism and tolerance which underlie the freedom of religion rights compromised by the vindication of the rights to conduct a business? …</a:t>
            </a:r>
          </a:p>
          <a:p>
            <a:pPr marL="0" indent="0" algn="just">
              <a:buNone/>
            </a:pPr>
            <a:r>
              <a:rPr lang="en-US" sz="2800" dirty="0"/>
              <a:t>[I]t is about the </a:t>
            </a:r>
            <a:r>
              <a:rPr lang="en-US" sz="2800" dirty="0" err="1"/>
              <a:t>Achbitas</a:t>
            </a:r>
            <a:r>
              <a:rPr lang="en-US" sz="2800" dirty="0"/>
              <a:t> of our European world. You are, we tell them, ok, provided you keep out of sight, conceal your identity and your religion and do not come into contact with us. In my view, this decision, apart from serious legal errors and impoverished reasoning, does not reflect what Europe stands for. Samira </a:t>
            </a:r>
            <a:r>
              <a:rPr lang="en-US" sz="2800" dirty="0" err="1"/>
              <a:t>Achbita</a:t>
            </a:r>
            <a:r>
              <a:rPr lang="en-US" sz="2800" dirty="0"/>
              <a:t>, you are my sister.</a:t>
            </a:r>
          </a:p>
          <a:p>
            <a:pPr marL="0" indent="0" algn="just">
              <a:buNone/>
            </a:pPr>
            <a:endParaRPr lang="en-US" sz="2800" dirty="0"/>
          </a:p>
          <a:p>
            <a:pPr marL="0" indent="0" algn="just">
              <a:buNone/>
            </a:pPr>
            <a:endParaRPr lang="en-US" sz="2800" dirty="0"/>
          </a:p>
          <a:p>
            <a:pPr marL="0" indent="0" algn="just">
              <a:buNone/>
            </a:pPr>
            <a:endParaRPr lang="en-US" sz="2800" dirty="0"/>
          </a:p>
          <a:p>
            <a:pPr marL="0" indent="0" algn="just">
              <a:buNone/>
            </a:pPr>
            <a:endParaRPr lang="en-GB"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124</a:t>
            </a:fld>
            <a:endParaRPr lang="de-DE" dirty="0"/>
          </a:p>
        </p:txBody>
      </p:sp>
    </p:spTree>
    <p:extLst>
      <p:ext uri="{BB962C8B-B14F-4D97-AF65-F5344CB8AC3E}">
        <p14:creationId xmlns:p14="http://schemas.microsoft.com/office/powerpoint/2010/main" val="327143832"/>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based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Religion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Belief – EU Law VI</a:t>
            </a:r>
          </a:p>
        </p:txBody>
      </p:sp>
      <p:sp>
        <p:nvSpPr>
          <p:cNvPr id="3" name="Inhaltsplatzhalter 2"/>
          <p:cNvSpPr>
            <a:spLocks noGrp="1"/>
          </p:cNvSpPr>
          <p:nvPr>
            <p:ph idx="1"/>
          </p:nvPr>
        </p:nvSpPr>
        <p:spPr>
          <a:xfrm>
            <a:off x="467544" y="1124744"/>
            <a:ext cx="8229600" cy="5472608"/>
          </a:xfrm>
        </p:spPr>
        <p:txBody>
          <a:bodyPr tIns="108000" rIns="180000">
            <a:normAutofit fontScale="55000" lnSpcReduction="20000"/>
          </a:bodyPr>
          <a:lstStyle/>
          <a:p>
            <a:pPr marL="0" indent="0" algn="just">
              <a:buNone/>
            </a:pPr>
            <a:r>
              <a:rPr lang="en-GB" sz="3500" b="1" dirty="0"/>
              <a:t>CJEU, C-188/15 – </a:t>
            </a:r>
            <a:r>
              <a:rPr lang="en-GB" sz="3500" b="1" dirty="0" err="1"/>
              <a:t>Bougnaoui</a:t>
            </a:r>
            <a:r>
              <a:rPr lang="en-GB" sz="3500" b="1" dirty="0"/>
              <a:t> et al v </a:t>
            </a:r>
            <a:r>
              <a:rPr lang="en-GB" sz="3500" b="1" dirty="0" err="1"/>
              <a:t>Micropole</a:t>
            </a:r>
            <a:r>
              <a:rPr lang="en-GB" sz="3500" b="1" dirty="0"/>
              <a:t> SA [2017]</a:t>
            </a:r>
          </a:p>
          <a:p>
            <a:pPr marL="0" indent="0" algn="just">
              <a:buNone/>
            </a:pPr>
            <a:r>
              <a:rPr lang="en-GB" sz="3500" b="1" dirty="0"/>
              <a:t>Facts: </a:t>
            </a:r>
            <a:r>
              <a:rPr lang="en-GB" sz="3500" dirty="0"/>
              <a:t>The applicant was employed as a design engineer and had to visit customers on their premises. Upon complaints from a customer, the employer asked the applicant to stop wearing the Islamic veil on assignments and upon her refusal, dismissed her.</a:t>
            </a:r>
          </a:p>
          <a:p>
            <a:pPr marL="0" indent="0" algn="just">
              <a:buNone/>
            </a:pPr>
            <a:endParaRPr lang="en-GB" sz="3500" dirty="0"/>
          </a:p>
          <a:p>
            <a:pPr marL="0" indent="0" algn="just">
              <a:buNone/>
            </a:pPr>
            <a:r>
              <a:rPr lang="en-GB" sz="3500" b="1" dirty="0"/>
              <a:t>Court held:</a:t>
            </a:r>
          </a:p>
          <a:p>
            <a:pPr marL="0" indent="0" algn="just">
              <a:buNone/>
            </a:pPr>
            <a:r>
              <a:rPr lang="en-GB" sz="3500" dirty="0"/>
              <a:t>32. If, which it is for the referring court to ascertain, Ms </a:t>
            </a:r>
            <a:r>
              <a:rPr lang="en-GB" sz="3500" dirty="0" err="1"/>
              <a:t>Bougnaoui’s</a:t>
            </a:r>
            <a:r>
              <a:rPr lang="en-GB" sz="3500" dirty="0"/>
              <a:t> dismissal was based on non-compliance with a rule in force within that undertaking, prohibiting the wearing of any visible sign of political, philosophical or religious beliefs, and if it were to transpire that that apparently neutral rule resulted, in fact, in persons adhering to a particular religion or belief, such as Ms </a:t>
            </a:r>
            <a:r>
              <a:rPr lang="en-GB" sz="3500" dirty="0" err="1"/>
              <a:t>Bougnaoui</a:t>
            </a:r>
            <a:r>
              <a:rPr lang="en-GB" sz="3500" dirty="0"/>
              <a:t>, being put at a particular disadvantage, it would have to be concluded that there was a difference of treatment indirectly based on religion or belief, as referred to in Article 2(2)(b) of Directive 2000/78 ...</a:t>
            </a:r>
          </a:p>
          <a:p>
            <a:pPr marL="0" indent="0" algn="just">
              <a:buNone/>
            </a:pPr>
            <a:r>
              <a:rPr lang="en-GB" sz="3500" dirty="0"/>
              <a:t>33. However, under Article 2(2)(b)(</a:t>
            </a:r>
            <a:r>
              <a:rPr lang="en-GB" sz="3500" dirty="0" err="1"/>
              <a:t>i</a:t>
            </a:r>
            <a:r>
              <a:rPr lang="en-GB" sz="3500" dirty="0"/>
              <a:t>) of the directive, such a difference of treatment does not amount to indirect discrimination if it is objectively justified by a legitimate aim, such as the implementation, by </a:t>
            </a:r>
            <a:r>
              <a:rPr lang="en-GB" sz="3500" dirty="0" err="1"/>
              <a:t>Micropole</a:t>
            </a:r>
            <a:r>
              <a:rPr lang="en-GB" sz="3500" dirty="0"/>
              <a:t>, of a policy of neutrality vis-à-vis its customers, and if the means of achieving that aim are appropriate and necessary ...</a:t>
            </a:r>
          </a:p>
          <a:p>
            <a:pPr marL="0" indent="0" algn="just">
              <a:buNone/>
            </a:pPr>
            <a:endParaRPr lang="de-DE"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125</a:t>
            </a:fld>
            <a:endParaRPr lang="de-DE" dirty="0"/>
          </a:p>
        </p:txBody>
      </p:sp>
    </p:spTree>
    <p:extLst>
      <p:ext uri="{BB962C8B-B14F-4D97-AF65-F5344CB8AC3E}">
        <p14:creationId xmlns:p14="http://schemas.microsoft.com/office/powerpoint/2010/main" val="1158848390"/>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based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Religion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Belief – EU Law VII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fontScale="70000" lnSpcReduction="20000"/>
          </a:bodyPr>
          <a:lstStyle/>
          <a:p>
            <a:pPr marL="0" indent="0" algn="just">
              <a:buNone/>
            </a:pPr>
            <a:r>
              <a:rPr lang="en-GB" sz="2800" dirty="0"/>
              <a:t>34. </a:t>
            </a:r>
            <a:r>
              <a:rPr lang="en-GB" dirty="0"/>
              <a:t> By contrast, if the dismissal of Ms </a:t>
            </a:r>
            <a:r>
              <a:rPr lang="en-GB" dirty="0" err="1"/>
              <a:t>Bougnaoui</a:t>
            </a:r>
            <a:r>
              <a:rPr lang="en-GB" dirty="0"/>
              <a:t> was not based on the existence of an internal rule such as that referred to in paragraph 32 of the present judgment, it is necessary to consider, as this Court is invited to do by the question from the referring court, whether the willingness of an employer to take account of a customer’s wish no longer to have services provided by a worker who, like Ms </a:t>
            </a:r>
            <a:r>
              <a:rPr lang="en-GB" dirty="0" err="1"/>
              <a:t>Bougnaoui</a:t>
            </a:r>
            <a:r>
              <a:rPr lang="en-GB" dirty="0"/>
              <a:t>, has been assigned to that customer by the employer and who wears an Islamic headscarf constitutes a genuine and determining occupational requirement within the meaning of Article 4(1) of Directive 2000/78.</a:t>
            </a:r>
          </a:p>
          <a:p>
            <a:pPr marL="0" indent="0" algn="just">
              <a:buNone/>
            </a:pPr>
            <a:r>
              <a:rPr lang="en-GB" sz="2800" dirty="0"/>
              <a:t>40. </a:t>
            </a:r>
            <a:r>
              <a:rPr lang="en-GB" dirty="0"/>
              <a:t> It follows ... that the concept of a ‘genuine and determining occupational requirement’, within the meaning of that provision, refers to a requirement that is objectively dictated by the nature of the occupational activities concerned or of the context in which they are carried out. It </a:t>
            </a:r>
            <a:r>
              <a:rPr lang="en-GB" b="1" u="sng" dirty="0">
                <a:solidFill>
                  <a:srgbClr val="C00000"/>
                </a:solidFill>
              </a:rPr>
              <a:t>cannot</a:t>
            </a:r>
            <a:r>
              <a:rPr lang="en-GB" dirty="0"/>
              <a:t>, however, </a:t>
            </a:r>
            <a:r>
              <a:rPr lang="en-GB" b="1" u="sng" dirty="0">
                <a:solidFill>
                  <a:srgbClr val="C00000"/>
                </a:solidFill>
              </a:rPr>
              <a:t>cover subjective considerations</a:t>
            </a:r>
            <a:r>
              <a:rPr lang="en-GB" dirty="0"/>
              <a:t>, such as the willingness of the employer to take account of the particular wishes of the customer.</a:t>
            </a:r>
            <a:endParaRPr lang="en-GB"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126</a:t>
            </a:fld>
            <a:endParaRPr lang="de-DE" dirty="0"/>
          </a:p>
        </p:txBody>
      </p:sp>
    </p:spTree>
    <p:extLst>
      <p:ext uri="{BB962C8B-B14F-4D97-AF65-F5344CB8AC3E}">
        <p14:creationId xmlns:p14="http://schemas.microsoft.com/office/powerpoint/2010/main" val="91122890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ECHR-Limits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to</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Autonomy</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Religious</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Organisations</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I</a:t>
            </a:r>
          </a:p>
        </p:txBody>
      </p:sp>
      <p:sp>
        <p:nvSpPr>
          <p:cNvPr id="3" name="Inhaltsplatzhalter 2"/>
          <p:cNvSpPr>
            <a:spLocks noGrp="1"/>
          </p:cNvSpPr>
          <p:nvPr>
            <p:ph idx="1"/>
          </p:nvPr>
        </p:nvSpPr>
        <p:spPr>
          <a:xfrm>
            <a:off x="467544" y="1124744"/>
            <a:ext cx="8229600" cy="5472608"/>
          </a:xfrm>
        </p:spPr>
        <p:txBody>
          <a:bodyPr tIns="108000" rIns="180000">
            <a:normAutofit fontScale="77500" lnSpcReduction="20000"/>
          </a:bodyPr>
          <a:lstStyle/>
          <a:p>
            <a:pPr marL="0" indent="0" algn="just">
              <a:buNone/>
            </a:pPr>
            <a:r>
              <a:rPr lang="en-GB" sz="2800" b="1" dirty="0"/>
              <a:t>ECtHR, No. 1620/03 – </a:t>
            </a:r>
            <a:r>
              <a:rPr lang="de-DE" sz="2800" b="1" dirty="0" err="1"/>
              <a:t>Schüth</a:t>
            </a:r>
            <a:r>
              <a:rPr lang="de-DE" sz="2800" b="1" dirty="0"/>
              <a:t> </a:t>
            </a:r>
            <a:r>
              <a:rPr lang="en-GB" sz="2800" b="1" dirty="0"/>
              <a:t>v. Germany [2010]</a:t>
            </a:r>
          </a:p>
          <a:p>
            <a:pPr marL="0" indent="0" algn="just">
              <a:buNone/>
            </a:pPr>
            <a:r>
              <a:rPr lang="en-GB" sz="2800" b="1" dirty="0"/>
              <a:t>Facts: </a:t>
            </a:r>
            <a:r>
              <a:rPr lang="en-GB" sz="2800" dirty="0"/>
              <a:t>The applicant was employed as an organist and choirmaster at a Catholic parish church. Having left his wife, he lived with a new partner who became pregnant. I</a:t>
            </a:r>
            <a:r>
              <a:rPr lang="en-US" sz="2800" dirty="0"/>
              <a:t>n the light of the Catholic Church’s fundamental principles enshrining the sanctity of marriage, the applicant, by having an extramarital relationship with another woman, who was expecting his child, was accused not only of committing adultery but also of bigamy and dismissed.</a:t>
            </a:r>
            <a:endParaRPr lang="en-GB" sz="2800" dirty="0"/>
          </a:p>
          <a:p>
            <a:pPr marL="0" indent="0" algn="just">
              <a:buNone/>
            </a:pPr>
            <a:endParaRPr lang="en-GB" sz="2800" b="1" dirty="0"/>
          </a:p>
          <a:p>
            <a:pPr marL="0" indent="0" algn="just">
              <a:buNone/>
            </a:pPr>
            <a:r>
              <a:rPr lang="en-GB" sz="2800" b="1" dirty="0"/>
              <a:t>Court held: </a:t>
            </a:r>
          </a:p>
          <a:p>
            <a:pPr marL="0" indent="0" algn="just">
              <a:buNone/>
            </a:pPr>
            <a:r>
              <a:rPr lang="en-US" sz="2800" dirty="0"/>
              <a:t>57. The main question which arises in the present case is … whether the State was required, in the context of its positive obligations under Article 8, to uphold the applicant’s right to respect for his private life against his dismissal by the Catholic Church. Accordingly, the Court, by examining how the German employment tribunals balanced the applicant’s right with the Catholic Church’s right under Articles 9 and 11, will have to ascertain whether or not a sufficient degree of protection was afforded to the applicant.</a:t>
            </a:r>
            <a:endParaRPr lang="en-GB" sz="2800" b="1" dirty="0"/>
          </a:p>
          <a:p>
            <a:pPr marL="0" indent="0" algn="just">
              <a:buNone/>
            </a:pPr>
            <a:endParaRPr lang="en-GB"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127</a:t>
            </a:fld>
            <a:endParaRPr lang="de-DE" dirty="0"/>
          </a:p>
        </p:txBody>
      </p:sp>
    </p:spTree>
    <p:extLst>
      <p:ext uri="{BB962C8B-B14F-4D97-AF65-F5344CB8AC3E}">
        <p14:creationId xmlns:p14="http://schemas.microsoft.com/office/powerpoint/2010/main" val="3561232681"/>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ECHR-Limits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to</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Autonomy</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Religious</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Organisations</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II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fontScale="85000" lnSpcReduction="10000"/>
          </a:bodyPr>
          <a:lstStyle/>
          <a:p>
            <a:pPr marL="0" indent="0" algn="just">
              <a:buNone/>
            </a:pPr>
            <a:r>
              <a:rPr lang="en-US" sz="2400" dirty="0"/>
              <a:t>71. The Court acknowledges that, in signing his employment contract, the applicant accepted a duty of loyalty towards the Catholic Church, which limited his right to respect for his private life to a certain degree. Such contractual limitations are permissible under the Convention where they are freely accepted ... The Court considers, however, that the applicant’s signature on the contract cannot be interpreted as a personal unequivocal undertaking to live a life of abstinence in the event of separation or divorce. An interpretation of that kind would affect the very heart of the right to respect for the private life of the person concerned, particularly since, as the employment tribunals found, the applicant was not bound by heightened duties of loyalty ... In this connection the applicant submitted that he had been unable to avoid his separation from his wife, for strictly personal reasons, and that he was unable to live a life of abstinence for the rest of his days as required by the Catholic Church’s Code of Canon Law.</a:t>
            </a:r>
            <a:endParaRPr lang="en-GB" sz="2800" dirty="0"/>
          </a:p>
          <a:p>
            <a:pPr marL="0" indent="0" algn="just">
              <a:buNone/>
            </a:pPr>
            <a:r>
              <a:rPr lang="en-US" sz="2400" dirty="0"/>
              <a:t>75. Consequently, having regard to the particular circumstances of the case, the Court finds that the German authorities did not provide the applicant with the necessary protection and that there has, accordingly, been a violation of Article 8 of the Convention.</a:t>
            </a:r>
          </a:p>
        </p:txBody>
      </p:sp>
      <p:sp>
        <p:nvSpPr>
          <p:cNvPr id="5" name="Foliennummernplatzhalter 4"/>
          <p:cNvSpPr>
            <a:spLocks noGrp="1"/>
          </p:cNvSpPr>
          <p:nvPr>
            <p:ph type="sldNum" sz="quarter" idx="12"/>
          </p:nvPr>
        </p:nvSpPr>
        <p:spPr/>
        <p:txBody>
          <a:bodyPr/>
          <a:lstStyle/>
          <a:p>
            <a:fld id="{74E8C25B-C0C2-4DD4-808A-E33AE5C30C39}" type="slidenum">
              <a:rPr lang="de-DE" smtClean="0"/>
              <a:pPr/>
              <a:t>128</a:t>
            </a:fld>
            <a:endParaRPr lang="de-DE" dirty="0"/>
          </a:p>
        </p:txBody>
      </p:sp>
    </p:spTree>
    <p:extLst>
      <p:ext uri="{BB962C8B-B14F-4D97-AF65-F5344CB8AC3E}">
        <p14:creationId xmlns:p14="http://schemas.microsoft.com/office/powerpoint/2010/main" val="1469864063"/>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based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Religion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Belief –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Specific</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Exceptions</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EU Law </a:t>
            </a:r>
          </a:p>
        </p:txBody>
      </p:sp>
      <p:sp>
        <p:nvSpPr>
          <p:cNvPr id="3" name="Inhaltsplatzhalter 2"/>
          <p:cNvSpPr>
            <a:spLocks noGrp="1"/>
          </p:cNvSpPr>
          <p:nvPr>
            <p:ph idx="1"/>
          </p:nvPr>
        </p:nvSpPr>
        <p:spPr>
          <a:xfrm>
            <a:off x="467544" y="1124744"/>
            <a:ext cx="8229600" cy="5472608"/>
          </a:xfrm>
        </p:spPr>
        <p:txBody>
          <a:bodyPr tIns="108000" rIns="180000">
            <a:normAutofit fontScale="85000" lnSpcReduction="10000"/>
          </a:bodyPr>
          <a:lstStyle/>
          <a:p>
            <a:pPr marL="0" indent="0" algn="just">
              <a:buNone/>
            </a:pPr>
            <a:r>
              <a:rPr lang="en-GB" sz="2800" dirty="0"/>
              <a:t>The Framework Directive specifically permits organisations that are based around a ‘religion’ or ‘belief’ to impose certain conditions on employees. Art. 4(2) of the Directive states that it does not interfere with ‘the right of  churches and other public or private organisations, the ethos of which is based on religion or belief … to require individuals working for them to act in good faith and with loyalty to the organisation’s ethos’. Furthermore, employers connected to religious organisations may fall within the scope of the ‘genuine occupational requirement’ defence allowing for differential treatment based on religious tenets of the organisation in question. </a:t>
            </a:r>
          </a:p>
          <a:p>
            <a:pPr marL="0" indent="0" algn="just">
              <a:buNone/>
            </a:pPr>
            <a:r>
              <a:rPr lang="en-GB" sz="2800" dirty="0"/>
              <a:t>Art. 4(2) thus allow organisations such as churches to refuse, for instance, to employ women as priests, pastors or ministers, where this conflicts with the ethos of that religion. The CJEU recently ruled on the scope of that provision in Case C-414/16.</a:t>
            </a:r>
          </a:p>
        </p:txBody>
      </p:sp>
      <p:sp>
        <p:nvSpPr>
          <p:cNvPr id="5" name="Foliennummernplatzhalter 4"/>
          <p:cNvSpPr>
            <a:spLocks noGrp="1"/>
          </p:cNvSpPr>
          <p:nvPr>
            <p:ph type="sldNum" sz="quarter" idx="12"/>
          </p:nvPr>
        </p:nvSpPr>
        <p:spPr/>
        <p:txBody>
          <a:bodyPr/>
          <a:lstStyle/>
          <a:p>
            <a:fld id="{74E8C25B-C0C2-4DD4-808A-E33AE5C30C39}" type="slidenum">
              <a:rPr lang="de-DE" smtClean="0"/>
              <a:pPr/>
              <a:t>129</a:t>
            </a:fld>
            <a:endParaRPr lang="de-DE" dirty="0"/>
          </a:p>
        </p:txBody>
      </p:sp>
    </p:spTree>
    <p:extLst>
      <p:ext uri="{BB962C8B-B14F-4D97-AF65-F5344CB8AC3E}">
        <p14:creationId xmlns:p14="http://schemas.microsoft.com/office/powerpoint/2010/main" val="11408153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a:solidFill>
            <a:srgbClr val="FFEBF0"/>
          </a:solidFill>
          <a:ln w="12700">
            <a:solidFill>
              <a:schemeClr val="bg1">
                <a:lumMod val="50000"/>
              </a:schemeClr>
            </a:solidFill>
          </a:ln>
          <a:effectLst>
            <a:outerShdw blurRad="76200" dir="18900000" sy="23000" kx="-1200000" algn="bl" rotWithShape="0">
              <a:prstClr val="black">
                <a:alpha val="20000"/>
              </a:prstClr>
            </a:outerShdw>
          </a:effectLst>
        </p:spPr>
        <p:txBody>
          <a:bodyPr>
            <a:normAutofit/>
          </a:bodyPr>
          <a:lstStyle/>
          <a:p>
            <a:pPr algn="l"/>
            <a:r>
              <a:rPr lang="de-DE" sz="2400" b="1" dirty="0">
                <a:ln w="1905"/>
                <a:solidFill>
                  <a:srgbClr val="DC7A88"/>
                </a:solidFill>
                <a:effectLst>
                  <a:innerShdw blurRad="69850" dist="43180" dir="5400000">
                    <a:srgbClr val="000000">
                      <a:alpha val="65000"/>
                    </a:srgbClr>
                  </a:innerShdw>
                </a:effectLst>
              </a:rPr>
              <a:t>Definition: </a:t>
            </a:r>
            <a:r>
              <a:rPr lang="de-DE" sz="2400" b="1" dirty="0" err="1">
                <a:ln w="1905"/>
                <a:solidFill>
                  <a:srgbClr val="DC7A88"/>
                </a:solidFill>
                <a:effectLst>
                  <a:innerShdw blurRad="69850" dist="43180" dir="5400000">
                    <a:srgbClr val="000000">
                      <a:alpha val="65000"/>
                    </a:srgbClr>
                  </a:innerShdw>
                </a:effectLst>
              </a:rPr>
              <a:t>Discrimination</a:t>
            </a:r>
            <a:r>
              <a:rPr lang="de-DE" sz="2400" b="1" dirty="0">
                <a:ln w="1905"/>
                <a:solidFill>
                  <a:srgbClr val="DC7A88"/>
                </a:solidFill>
                <a:effectLst>
                  <a:innerShdw blurRad="69850" dist="43180" dir="5400000">
                    <a:srgbClr val="000000">
                      <a:alpha val="65000"/>
                    </a:srgbClr>
                  </a:innerShdw>
                </a:effectLst>
              </a:rPr>
              <a:t> I (Global </a:t>
            </a:r>
            <a:r>
              <a:rPr lang="de-DE" sz="2400" b="1" dirty="0" err="1">
                <a:ln w="1905"/>
                <a:solidFill>
                  <a:srgbClr val="DC7A88"/>
                </a:solidFill>
                <a:effectLst>
                  <a:innerShdw blurRad="69850" dist="43180" dir="5400000">
                    <a:srgbClr val="000000">
                      <a:alpha val="65000"/>
                    </a:srgbClr>
                  </a:innerShdw>
                </a:effectLst>
              </a:rPr>
              <a:t>level</a:t>
            </a:r>
            <a:r>
              <a:rPr lang="de-DE" sz="2400" b="1" dirty="0">
                <a:ln w="1905"/>
                <a:solidFill>
                  <a:srgbClr val="DC7A88"/>
                </a:solidFill>
                <a:effectLst>
                  <a:innerShdw blurRad="69850" dist="43180" dir="5400000">
                    <a:srgbClr val="000000">
                      <a:alpha val="65000"/>
                    </a:srgbClr>
                  </a:innerShdw>
                </a:effectLst>
              </a:rPr>
              <a:t>)</a:t>
            </a:r>
            <a:endParaRPr lang="de-DE" sz="2400" dirty="0">
              <a:solidFill>
                <a:srgbClr val="DC7A88"/>
              </a:solidFill>
            </a:endParaRPr>
          </a:p>
        </p:txBody>
      </p:sp>
      <p:sp>
        <p:nvSpPr>
          <p:cNvPr id="3" name="Inhaltsplatzhalter 2"/>
          <p:cNvSpPr>
            <a:spLocks noGrp="1"/>
          </p:cNvSpPr>
          <p:nvPr>
            <p:ph idx="1"/>
          </p:nvPr>
        </p:nvSpPr>
        <p:spPr>
          <a:xfrm>
            <a:off x="457200" y="1196752"/>
            <a:ext cx="8229600" cy="4968552"/>
          </a:xfrm>
        </p:spPr>
        <p:txBody>
          <a:bodyPr>
            <a:normAutofit fontScale="70000" lnSpcReduction="20000"/>
          </a:bodyPr>
          <a:lstStyle/>
          <a:p>
            <a:pPr marL="0" indent="0" algn="just">
              <a:buNone/>
            </a:pPr>
            <a:r>
              <a:rPr lang="en-GB" b="1" dirty="0"/>
              <a:t>CCPR, General Comment No. 13: Non-discrimination (1989):</a:t>
            </a:r>
          </a:p>
          <a:p>
            <a:pPr marL="0" indent="0" algn="just">
              <a:buNone/>
            </a:pPr>
            <a:r>
              <a:rPr lang="en-GB" dirty="0"/>
              <a:t>6. The Committee notes that the Covenant [CCPR] </a:t>
            </a:r>
            <a:r>
              <a:rPr lang="en-GB" b="1" u="sng" dirty="0">
                <a:solidFill>
                  <a:schemeClr val="accent2"/>
                </a:solidFill>
              </a:rPr>
              <a:t>neither defines the term “discrimination” nor indicates what constitutes discrimination</a:t>
            </a:r>
            <a:r>
              <a:rPr lang="en-GB" dirty="0"/>
              <a:t>. However, article 1 of the ICERD provides that the term “</a:t>
            </a:r>
            <a:r>
              <a:rPr lang="en-GB" b="1" dirty="0">
                <a:solidFill>
                  <a:schemeClr val="accent2"/>
                </a:solidFill>
              </a:rPr>
              <a:t>racial discrimination</a:t>
            </a:r>
            <a:r>
              <a:rPr lang="en-GB" dirty="0"/>
              <a:t>” shall mean any distinction, exclusion, restriction or preference based on race, colour, descent, or national or ethnic origin which has the purpose or effect of nullifying or impairing the recognition, enjoyment or exercise, on an equal footing, of human rights and fundamental freedoms in the political, economic, social, cultural or any other field of public life. Similarly, article 1 of the CEDAW provides that “</a:t>
            </a:r>
            <a:r>
              <a:rPr lang="en-GB" b="1" dirty="0">
                <a:solidFill>
                  <a:schemeClr val="accent2"/>
                </a:solidFill>
              </a:rPr>
              <a:t>discrimination against women</a:t>
            </a:r>
            <a:r>
              <a:rPr lang="en-GB" dirty="0"/>
              <a:t>” shall mean any distinction, exclusion or restriction made on the basis of sex which has the effect or purpose of impairing or nullifying the recognition, enjoyment or exercise by women, irrespective of their marital status, on a basis of equality of men and women, of human rights and fundamental freedoms in the political, economic, social, cultural, civil or any other field. </a:t>
            </a:r>
          </a:p>
          <a:p>
            <a:pPr marL="0" indent="0" algn="just">
              <a:buNone/>
            </a:pPr>
            <a:endParaRPr lang="en-US" sz="12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13</a:t>
            </a:fld>
            <a:endParaRPr lang="de-DE"/>
          </a:p>
        </p:txBody>
      </p:sp>
    </p:spTree>
    <p:extLst>
      <p:ext uri="{BB962C8B-B14F-4D97-AF65-F5344CB8AC3E}">
        <p14:creationId xmlns:p14="http://schemas.microsoft.com/office/powerpoint/2010/main" val="331107737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Limits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to</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Autonomy</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Religious</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Organisations</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to</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Set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Occupational</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Requirements</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I</a:t>
            </a:r>
          </a:p>
        </p:txBody>
      </p:sp>
      <p:sp>
        <p:nvSpPr>
          <p:cNvPr id="3" name="Inhaltsplatzhalter 2"/>
          <p:cNvSpPr>
            <a:spLocks noGrp="1"/>
          </p:cNvSpPr>
          <p:nvPr>
            <p:ph idx="1"/>
          </p:nvPr>
        </p:nvSpPr>
        <p:spPr>
          <a:xfrm>
            <a:off x="467544" y="1124744"/>
            <a:ext cx="8229600" cy="5472608"/>
          </a:xfrm>
        </p:spPr>
        <p:txBody>
          <a:bodyPr tIns="108000" rIns="180000">
            <a:normAutofit fontScale="92500" lnSpcReduction="10000"/>
          </a:bodyPr>
          <a:lstStyle/>
          <a:p>
            <a:pPr marL="0" indent="0" algn="just">
              <a:buNone/>
            </a:pPr>
            <a:r>
              <a:rPr lang="en-US" sz="2400" b="1" dirty="0"/>
              <a:t>CJEU, Case C-414/16 – </a:t>
            </a:r>
            <a:r>
              <a:rPr lang="en-US" sz="2400" b="1" dirty="0" err="1"/>
              <a:t>Egenberger</a:t>
            </a:r>
            <a:r>
              <a:rPr lang="en-US" sz="2400" b="1" dirty="0"/>
              <a:t> v. </a:t>
            </a:r>
            <a:r>
              <a:rPr lang="en-US" sz="2400" b="1" dirty="0" err="1"/>
              <a:t>Evangelisches</a:t>
            </a:r>
            <a:r>
              <a:rPr lang="en-US" sz="2400" b="1" dirty="0"/>
              <a:t> </a:t>
            </a:r>
            <a:r>
              <a:rPr lang="en-US" sz="2400" b="1" dirty="0" err="1"/>
              <a:t>Werk</a:t>
            </a:r>
            <a:r>
              <a:rPr lang="en-US" sz="2400" b="1" dirty="0"/>
              <a:t> </a:t>
            </a:r>
            <a:r>
              <a:rPr lang="en-US" sz="2400" b="1" dirty="0" err="1"/>
              <a:t>für</a:t>
            </a:r>
            <a:r>
              <a:rPr lang="en-US" sz="2400" b="1" dirty="0"/>
              <a:t> </a:t>
            </a:r>
            <a:r>
              <a:rPr lang="en-US" sz="2400" b="1" dirty="0" err="1"/>
              <a:t>Diakonie</a:t>
            </a:r>
            <a:r>
              <a:rPr lang="en-US" sz="2400" b="1" dirty="0"/>
              <a:t> und </a:t>
            </a:r>
            <a:r>
              <a:rPr lang="en-US" sz="2400" b="1" dirty="0" err="1"/>
              <a:t>Entwicklung</a:t>
            </a:r>
            <a:r>
              <a:rPr lang="en-US" sz="2400" b="1" dirty="0"/>
              <a:t> </a:t>
            </a:r>
            <a:r>
              <a:rPr lang="en-US" sz="2400" b="1" dirty="0" err="1"/>
              <a:t>e.V</a:t>
            </a:r>
            <a:r>
              <a:rPr lang="en-US" sz="2400" b="1" dirty="0"/>
              <a:t>. (see also pending case C-68/17)</a:t>
            </a:r>
          </a:p>
          <a:p>
            <a:pPr marL="0" indent="0" algn="just">
              <a:buNone/>
            </a:pPr>
            <a:r>
              <a:rPr lang="en-US" sz="2400" b="1" dirty="0"/>
              <a:t>Facts: </a:t>
            </a:r>
            <a:r>
              <a:rPr lang="en-US" sz="2400" dirty="0"/>
              <a:t>Ms. </a:t>
            </a:r>
            <a:r>
              <a:rPr lang="en-US" sz="2400" dirty="0" err="1"/>
              <a:t>Egenberger</a:t>
            </a:r>
            <a:r>
              <a:rPr lang="en-US" sz="2400" dirty="0"/>
              <a:t> applied for a fixed-term (18 months) job ad-</a:t>
            </a:r>
            <a:r>
              <a:rPr lang="en-US" sz="2400" dirty="0" err="1"/>
              <a:t>vertised</a:t>
            </a:r>
            <a:r>
              <a:rPr lang="en-US" sz="2400" dirty="0"/>
              <a:t> by an auxiliary </a:t>
            </a:r>
            <a:r>
              <a:rPr lang="en-US" sz="2400" dirty="0" err="1"/>
              <a:t>organisation</a:t>
            </a:r>
            <a:r>
              <a:rPr lang="en-US" sz="2400" dirty="0"/>
              <a:t> of the Protestant Church of Germany (</a:t>
            </a:r>
            <a:r>
              <a:rPr lang="en-US" sz="2400" dirty="0" err="1"/>
              <a:t>organised</a:t>
            </a:r>
            <a:r>
              <a:rPr lang="en-US" sz="2400" dirty="0"/>
              <a:t> in the form of an association under private law) which exclusively pursues charitable, benevolent and religious </a:t>
            </a:r>
            <a:r>
              <a:rPr lang="en-US" sz="2400" dirty="0" err="1"/>
              <a:t>pur</a:t>
            </a:r>
            <a:r>
              <a:rPr lang="en-US" sz="2400" dirty="0"/>
              <a:t>-poses. The job entailed preparing a report on Germany’s compliance with the International Convention on the Elimination of All Forms of Racial Discrimination and included public and professional </a:t>
            </a:r>
            <a:r>
              <a:rPr lang="en-US" sz="2400" dirty="0" err="1"/>
              <a:t>repre-sentation</a:t>
            </a:r>
            <a:r>
              <a:rPr lang="en-US" sz="2400" dirty="0"/>
              <a:t> of the association. The advertisement required membership of a Protestant church or of a church which is a member of the Cooperative of Christian Churches in Germany. Ms. </a:t>
            </a:r>
            <a:r>
              <a:rPr lang="en-US" sz="2400" dirty="0" err="1"/>
              <a:t>Egenberger</a:t>
            </a:r>
            <a:r>
              <a:rPr lang="en-US" sz="2400" dirty="0"/>
              <a:t> was not appointed to the post, allegedly because she did not belong to any church. She lodged a damage claim with the German </a:t>
            </a:r>
            <a:r>
              <a:rPr lang="en-US" sz="2400" dirty="0" err="1"/>
              <a:t>labour</a:t>
            </a:r>
            <a:r>
              <a:rPr lang="en-US" sz="2400" dirty="0"/>
              <a:t> courts, arguing that she had been discriminated against on the basis of belief. The association invoked Art. 4 (2) of the Framework Directive.</a:t>
            </a:r>
          </a:p>
        </p:txBody>
      </p:sp>
      <p:sp>
        <p:nvSpPr>
          <p:cNvPr id="5" name="Foliennummernplatzhalter 4"/>
          <p:cNvSpPr>
            <a:spLocks noGrp="1"/>
          </p:cNvSpPr>
          <p:nvPr>
            <p:ph type="sldNum" sz="quarter" idx="12"/>
          </p:nvPr>
        </p:nvSpPr>
        <p:spPr/>
        <p:txBody>
          <a:bodyPr/>
          <a:lstStyle/>
          <a:p>
            <a:fld id="{74E8C25B-C0C2-4DD4-808A-E33AE5C30C39}" type="slidenum">
              <a:rPr lang="de-DE" smtClean="0"/>
              <a:pPr/>
              <a:t>130</a:t>
            </a:fld>
            <a:endParaRPr lang="de-DE" dirty="0"/>
          </a:p>
        </p:txBody>
      </p:sp>
    </p:spTree>
    <p:extLst>
      <p:ext uri="{BB962C8B-B14F-4D97-AF65-F5344CB8AC3E}">
        <p14:creationId xmlns:p14="http://schemas.microsoft.com/office/powerpoint/2010/main" val="122249711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Limits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to</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Autonomy</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Religious</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Organisations</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to</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Set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Occupational</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Requirements</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II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a:bodyPr>
          <a:lstStyle/>
          <a:p>
            <a:pPr marL="0" indent="0" algn="just">
              <a:buNone/>
            </a:pPr>
            <a:r>
              <a:rPr lang="en-US" sz="2800" b="1" dirty="0"/>
              <a:t>CJEU held [press release; judgment not yet available in English]:</a:t>
            </a:r>
          </a:p>
          <a:p>
            <a:pPr marL="0" indent="0" algn="just">
              <a:buNone/>
            </a:pPr>
            <a:r>
              <a:rPr lang="en-US" sz="2800" dirty="0"/>
              <a:t>… under the directive, the right of autonomy of churches (and other </a:t>
            </a:r>
            <a:r>
              <a:rPr lang="en-US" sz="2800" dirty="0" err="1"/>
              <a:t>organisations</a:t>
            </a:r>
            <a:r>
              <a:rPr lang="en-US" sz="2800" dirty="0"/>
              <a:t> whose ethos is based on religion or belief) … and … the right of workers … not to be discriminated against on grounds of religion or belief must be the subject of a balancing exercise, in order to ensure a fair balance between them. … [I]n the event of a dispute, it must be possible for such a balancing exercise to be the subject of review … by a national court. </a:t>
            </a:r>
          </a:p>
          <a:p>
            <a:pPr marL="0" indent="0" algn="just">
              <a:buNone/>
            </a:pPr>
            <a:endParaRPr lang="en-US" sz="2400" b="1" dirty="0"/>
          </a:p>
          <a:p>
            <a:pPr marL="0" indent="0" algn="just">
              <a:buNone/>
            </a:pPr>
            <a:endParaRPr lang="en-US" sz="24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131</a:t>
            </a:fld>
            <a:endParaRPr lang="de-DE" dirty="0"/>
          </a:p>
        </p:txBody>
      </p:sp>
    </p:spTree>
    <p:extLst>
      <p:ext uri="{BB962C8B-B14F-4D97-AF65-F5344CB8AC3E}">
        <p14:creationId xmlns:p14="http://schemas.microsoft.com/office/powerpoint/2010/main" val="376880528"/>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Limits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to</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Autonomy</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Religious</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Organisations</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to</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Set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Occupational</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Requirements</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III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a:bodyPr>
          <a:lstStyle/>
          <a:p>
            <a:pPr marL="0" indent="0" algn="just">
              <a:buNone/>
            </a:pPr>
            <a:r>
              <a:rPr lang="en-US" sz="2600" dirty="0"/>
              <a:t>Thus, where a church (or other </a:t>
            </a:r>
            <a:r>
              <a:rPr lang="en-US" sz="2600" dirty="0" err="1"/>
              <a:t>organisation</a:t>
            </a:r>
            <a:r>
              <a:rPr lang="en-US" sz="2600" dirty="0"/>
              <a:t> whose ethos is based on religion or belief) asserts, in support of an act or decision such as the rejection of an application for </a:t>
            </a:r>
            <a:r>
              <a:rPr lang="en-US" sz="2600" dirty="0" err="1"/>
              <a:t>em-ployment</a:t>
            </a:r>
            <a:r>
              <a:rPr lang="en-US" sz="2600" dirty="0"/>
              <a:t> with it, that by reason of the nature of the activities concerned or the context in which they are to be carried out, religion constitutes a genuine, legitimate and justified occupational requirement, having regard to the ethos of the church (or </a:t>
            </a:r>
            <a:r>
              <a:rPr lang="en-US" sz="2600" dirty="0" err="1"/>
              <a:t>organisation</a:t>
            </a:r>
            <a:r>
              <a:rPr lang="en-US" sz="2600" dirty="0"/>
              <a:t>), it must be possible for such an assertion to be the subject of effective judicial review. The court hearing the case must ensure that … the criteria laid down by the directive for striking a balance between the possibly competing rights are satisfied. </a:t>
            </a:r>
          </a:p>
        </p:txBody>
      </p:sp>
      <p:sp>
        <p:nvSpPr>
          <p:cNvPr id="5" name="Foliennummernplatzhalter 4"/>
          <p:cNvSpPr>
            <a:spLocks noGrp="1"/>
          </p:cNvSpPr>
          <p:nvPr>
            <p:ph type="sldNum" sz="quarter" idx="12"/>
          </p:nvPr>
        </p:nvSpPr>
        <p:spPr/>
        <p:txBody>
          <a:bodyPr/>
          <a:lstStyle/>
          <a:p>
            <a:fld id="{74E8C25B-C0C2-4DD4-808A-E33AE5C30C39}" type="slidenum">
              <a:rPr lang="de-DE" smtClean="0"/>
              <a:pPr/>
              <a:t>132</a:t>
            </a:fld>
            <a:endParaRPr lang="de-DE" dirty="0"/>
          </a:p>
        </p:txBody>
      </p:sp>
    </p:spTree>
    <p:extLst>
      <p:ext uri="{BB962C8B-B14F-4D97-AF65-F5344CB8AC3E}">
        <p14:creationId xmlns:p14="http://schemas.microsoft.com/office/powerpoint/2010/main" val="1108264046"/>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Limits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to</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Autonomy</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Religious</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Organisations</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to</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Set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Occupational</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Requirements</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IV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lnSpcReduction="10000"/>
          </a:bodyPr>
          <a:lstStyle/>
          <a:p>
            <a:pPr marL="0" indent="0" algn="just">
              <a:buNone/>
            </a:pPr>
            <a:r>
              <a:rPr lang="en-US" sz="2500" dirty="0"/>
              <a:t>… in principle, it is not for the national courts to rule on the ethos as such on which the purported occupational re-</a:t>
            </a:r>
            <a:r>
              <a:rPr lang="en-US" sz="2500" dirty="0" err="1"/>
              <a:t>quirement</a:t>
            </a:r>
            <a:r>
              <a:rPr lang="en-US" sz="2500" dirty="0"/>
              <a:t> is founded. They must nevertheless decide … whether the three criteria concerning a ‘genuine, legitimate and justified’ requirement are satisfied from the point of view of that ethos. Consequently, the national courts must ascertain whether the requirement put forward is necessary and objectively dictated, having regard to the ethos of the church (or </a:t>
            </a:r>
            <a:r>
              <a:rPr lang="en-US" sz="2500" dirty="0" err="1"/>
              <a:t>organisation</a:t>
            </a:r>
            <a:r>
              <a:rPr lang="en-US" sz="2500" dirty="0"/>
              <a:t>) concerned, by the nature of the </a:t>
            </a:r>
            <a:r>
              <a:rPr lang="en-US" sz="2500" dirty="0" err="1"/>
              <a:t>oc-cupational</a:t>
            </a:r>
            <a:r>
              <a:rPr lang="en-US" sz="2500" dirty="0"/>
              <a:t> activity in question or the circumstances in which it is carried out. In addition, the requirement must comply with the principle of proportionality, that is to say, it must be appropriate and not go beyond what is necessary for attaining the objective pursued.</a:t>
            </a:r>
          </a:p>
          <a:p>
            <a:pPr marL="0" indent="0" algn="just">
              <a:buNone/>
            </a:pPr>
            <a:endParaRPr lang="en-US" sz="2400" b="1" dirty="0"/>
          </a:p>
          <a:p>
            <a:pPr marL="0" indent="0" algn="just">
              <a:buNone/>
            </a:pPr>
            <a:endParaRPr lang="en-US" sz="24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133</a:t>
            </a:fld>
            <a:endParaRPr lang="de-DE" dirty="0"/>
          </a:p>
        </p:txBody>
      </p:sp>
    </p:spTree>
    <p:extLst>
      <p:ext uri="{BB962C8B-B14F-4D97-AF65-F5344CB8AC3E}">
        <p14:creationId xmlns:p14="http://schemas.microsoft.com/office/powerpoint/2010/main" val="122268210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Limits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to</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Autonomy</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Religious</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Organisations</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to</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Set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Occupational</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Requirements</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V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a:bodyPr>
          <a:lstStyle/>
          <a:p>
            <a:pPr marL="0" indent="0" algn="just">
              <a:buNone/>
            </a:pPr>
            <a:r>
              <a:rPr lang="en-US" sz="2800" dirty="0"/>
              <a:t>… as regards the point that an EU directive does not, in principle, have direct effect between individuals but has to be transposed into national law, the Court recalls that it is for the national courts to interpret the national law transposing the directive, as far as possible, in conformity with that directive. Should it prove impossible to interpret the applicable national law … in conformity with the Anti-Discrimination Directive, as interpreted by the Court in today’s judgment, … a national court hearing a dispute between two individuals will have to </a:t>
            </a:r>
            <a:r>
              <a:rPr lang="en-US" sz="2800" dirty="0" err="1"/>
              <a:t>disapply</a:t>
            </a:r>
            <a:r>
              <a:rPr lang="en-US" sz="2800" dirty="0"/>
              <a:t> the national law.</a:t>
            </a:r>
            <a:endParaRPr lang="en-US" sz="2800" b="1" dirty="0"/>
          </a:p>
          <a:p>
            <a:pPr marL="0" indent="0" algn="just">
              <a:buNone/>
            </a:pPr>
            <a:endParaRPr lang="en-US" sz="24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134</a:t>
            </a:fld>
            <a:endParaRPr lang="de-DE" dirty="0"/>
          </a:p>
        </p:txBody>
      </p:sp>
    </p:spTree>
    <p:extLst>
      <p:ext uri="{BB962C8B-B14F-4D97-AF65-F5344CB8AC3E}">
        <p14:creationId xmlns:p14="http://schemas.microsoft.com/office/powerpoint/2010/main" val="1900415394"/>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Limits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to</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Autonomy</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Religious</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Organisations</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to</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Set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Occupational</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Requirements</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VI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a:bodyPr>
          <a:lstStyle/>
          <a:p>
            <a:pPr marL="0" indent="0" algn="just">
              <a:buNone/>
            </a:pPr>
            <a:r>
              <a:rPr lang="en-US" sz="2800" dirty="0"/>
              <a:t>Since the Charter is applicable, the national court must ensure the judicial protection deriving for individuals from the prohibition of all discrimination on grounds of religion or belief (laid down in Article 21 of the Charter, that prohibition is mandatory as a general principle of EU law) and the right to effective judicial protection (laid down in Article 47 of the Charter). Both that prohibition of discrimination and the right to effective judicial protection are sufficient in themselves to confer on individuals a right which they may rely on as such in disputes between them and other individuals in a field covered by EU law.”</a:t>
            </a:r>
          </a:p>
          <a:p>
            <a:pPr marL="0" indent="0" algn="just">
              <a:buNone/>
            </a:pPr>
            <a:endParaRPr lang="en-US" sz="2400" b="1" dirty="0"/>
          </a:p>
          <a:p>
            <a:pPr marL="0" indent="0" algn="just">
              <a:buNone/>
            </a:pPr>
            <a:endParaRPr lang="en-US" sz="24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135</a:t>
            </a:fld>
            <a:endParaRPr lang="de-DE" dirty="0"/>
          </a:p>
        </p:txBody>
      </p:sp>
    </p:spTree>
    <p:extLst>
      <p:ext uri="{BB962C8B-B14F-4D97-AF65-F5344CB8AC3E}">
        <p14:creationId xmlns:p14="http://schemas.microsoft.com/office/powerpoint/2010/main" val="427065342"/>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08920"/>
            <a:ext cx="8229600" cy="634082"/>
          </a:xfrm>
          <a:solidFill>
            <a:srgbClr val="FFEBF0"/>
          </a:solidFill>
          <a:ln w="12700">
            <a:solidFill>
              <a:schemeClr val="bg1">
                <a:lumMod val="50000"/>
              </a:schemeClr>
            </a:solidFill>
          </a:ln>
          <a:effectLst>
            <a:outerShdw blurRad="76200" dir="18900000" sy="23000" kx="-1200000" algn="bl" rotWithShape="0">
              <a:prstClr val="black">
                <a:alpha val="20000"/>
              </a:prstClr>
            </a:outerShdw>
          </a:effectLst>
        </p:spPr>
        <p:txBody>
          <a:bodyPr>
            <a:normAutofit/>
          </a:bodyPr>
          <a:lstStyle/>
          <a:p>
            <a:r>
              <a:rPr lang="en-GB" sz="3200" b="1" dirty="0"/>
              <a:t>Discrimination Definition</a:t>
            </a:r>
          </a:p>
        </p:txBody>
      </p:sp>
      <p:sp>
        <p:nvSpPr>
          <p:cNvPr id="5" name="Foliennummernplatzhalter 4"/>
          <p:cNvSpPr>
            <a:spLocks noGrp="1"/>
          </p:cNvSpPr>
          <p:nvPr>
            <p:ph type="sldNum" sz="quarter" idx="12"/>
          </p:nvPr>
        </p:nvSpPr>
        <p:spPr/>
        <p:txBody>
          <a:bodyPr/>
          <a:lstStyle/>
          <a:p>
            <a:fld id="{74E8C25B-C0C2-4DD4-808A-E33AE5C30C39}" type="slidenum">
              <a:rPr lang="de-DE" smtClean="0"/>
              <a:pPr/>
              <a:t>136</a:t>
            </a:fld>
            <a:endParaRPr lang="de-DE"/>
          </a:p>
        </p:txBody>
      </p:sp>
      <p:sp>
        <p:nvSpPr>
          <p:cNvPr id="4" name="Titel 1">
            <a:extLst>
              <a:ext uri="{FF2B5EF4-FFF2-40B4-BE49-F238E27FC236}">
                <a16:creationId xmlns:a16="http://schemas.microsoft.com/office/drawing/2014/main" id="{2A5BDB65-5646-694F-8353-CC7E835E2E31}"/>
              </a:ext>
            </a:extLst>
          </p:cNvPr>
          <p:cNvSpPr txBox="1">
            <a:spLocks/>
          </p:cNvSpPr>
          <p:nvPr/>
        </p:nvSpPr>
        <p:spPr>
          <a:xfrm>
            <a:off x="457200" y="2441229"/>
            <a:ext cx="8229600" cy="936103"/>
          </a:xfrm>
          <a:prstGeom prst="rect">
            <a:avLst/>
          </a:prstGeo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vert="horz" lIns="91440" tIns="108000" rIns="91440" bIns="18000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V. Prohibition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Disability</a:t>
            </a:r>
            <a:endPar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a:p>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selected</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issues</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endParaRPr lang="de-DE" sz="2400" b="1" i="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Tree>
    <p:extLst>
      <p:ext uri="{BB962C8B-B14F-4D97-AF65-F5344CB8AC3E}">
        <p14:creationId xmlns:p14="http://schemas.microsoft.com/office/powerpoint/2010/main" val="3855672627"/>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Specific</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Legal Basis - UN</a:t>
            </a:r>
          </a:p>
        </p:txBody>
      </p:sp>
      <p:sp>
        <p:nvSpPr>
          <p:cNvPr id="3" name="Inhaltsplatzhalter 2"/>
          <p:cNvSpPr>
            <a:spLocks noGrp="1"/>
          </p:cNvSpPr>
          <p:nvPr>
            <p:ph idx="1"/>
          </p:nvPr>
        </p:nvSpPr>
        <p:spPr>
          <a:xfrm>
            <a:off x="467544" y="1124744"/>
            <a:ext cx="8229600" cy="5472608"/>
          </a:xfrm>
        </p:spPr>
        <p:txBody>
          <a:bodyPr tIns="108000" rIns="180000">
            <a:normAutofit fontScale="70000" lnSpcReduction="20000"/>
          </a:bodyPr>
          <a:lstStyle/>
          <a:p>
            <a:pPr marL="0" indent="0" algn="just">
              <a:buNone/>
            </a:pPr>
            <a:r>
              <a:rPr lang="en-US" sz="2800" b="1" dirty="0"/>
              <a:t>CRPD</a:t>
            </a:r>
          </a:p>
          <a:p>
            <a:pPr marL="0" indent="0" algn="just">
              <a:buNone/>
            </a:pPr>
            <a:r>
              <a:rPr lang="en-US" sz="2800" dirty="0"/>
              <a:t>Art. 1: “</a:t>
            </a:r>
            <a:r>
              <a:rPr lang="en-US" sz="2800" b="1" u="sng" dirty="0">
                <a:solidFill>
                  <a:srgbClr val="C00000"/>
                </a:solidFill>
              </a:rPr>
              <a:t>Persons with disabilities</a:t>
            </a:r>
            <a:r>
              <a:rPr lang="en-US" sz="2800" dirty="0"/>
              <a:t> include those who have long-term physical, mental, intellectual or sensory impairments which in interaction with various barriers may hinder their full and effective participation in society on an equal basis with others.”</a:t>
            </a:r>
          </a:p>
          <a:p>
            <a:pPr marL="0" indent="0" algn="just">
              <a:buNone/>
            </a:pPr>
            <a:endParaRPr lang="en-US" sz="2800" dirty="0"/>
          </a:p>
          <a:p>
            <a:pPr marL="0" indent="0" algn="just">
              <a:buNone/>
            </a:pPr>
            <a:r>
              <a:rPr lang="en-US" sz="2800" dirty="0"/>
              <a:t>Art. 2(3): “</a:t>
            </a:r>
            <a:r>
              <a:rPr lang="en-US" sz="2800" b="1" u="sng" dirty="0">
                <a:solidFill>
                  <a:srgbClr val="C00000"/>
                </a:solidFill>
              </a:rPr>
              <a:t>Discrimination on the basis of disability</a:t>
            </a:r>
            <a:r>
              <a:rPr lang="en-US" sz="2800" dirty="0"/>
              <a:t>”</a:t>
            </a:r>
            <a:r>
              <a:rPr lang="en-US" sz="2800" dirty="0">
                <a:solidFill>
                  <a:srgbClr val="C00000"/>
                </a:solidFill>
              </a:rPr>
              <a:t> </a:t>
            </a:r>
            <a:r>
              <a:rPr lang="en-US" sz="2800" dirty="0"/>
              <a:t>means any distinction, exclusion or restriction on the basis of disability which has the purpose or effect of impairing or nullifying the recognition, enjoyment or exercise, on an equal basis with others, of all human rights and fundamental freedoms in the political, economic, social, cultural, civil or any other field. It includes all forms of discrimination, including denial of reasonable accommodation.”</a:t>
            </a:r>
          </a:p>
          <a:p>
            <a:pPr marL="0" indent="0" algn="just">
              <a:buNone/>
            </a:pPr>
            <a:endParaRPr lang="en-US" sz="2800" dirty="0"/>
          </a:p>
          <a:p>
            <a:pPr marL="0" indent="0" algn="just">
              <a:buNone/>
            </a:pPr>
            <a:r>
              <a:rPr lang="en-US" sz="2800" dirty="0"/>
              <a:t>Art. 2(4): “</a:t>
            </a:r>
            <a:r>
              <a:rPr lang="en-US" sz="2800" b="1" u="sng" dirty="0">
                <a:solidFill>
                  <a:srgbClr val="C00000"/>
                </a:solidFill>
              </a:rPr>
              <a:t>Reasonable accommodation</a:t>
            </a:r>
            <a:r>
              <a:rPr lang="en-US" sz="2800" dirty="0"/>
              <a:t>” means necessary and appropriate modification and adjustment not imposing a disproportionate or undue burden, where needed in a particular case, to ensure to persons with disabilities the enjoyment or exercise on an equal basis with others of all human rights and fundamental freedoms.</a:t>
            </a:r>
          </a:p>
          <a:p>
            <a:pPr marL="0" indent="0" algn="just">
              <a:buNone/>
            </a:pPr>
            <a:endParaRPr lang="en-US" sz="2800" dirty="0"/>
          </a:p>
          <a:p>
            <a:pPr marL="0" indent="0" algn="just">
              <a:buNone/>
            </a:pPr>
            <a:endParaRPr lang="en-US" sz="2800" dirty="0"/>
          </a:p>
          <a:p>
            <a:pPr algn="just"/>
            <a:endParaRPr lang="de-DE"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137</a:t>
            </a:fld>
            <a:endParaRPr lang="de-DE" dirty="0"/>
          </a:p>
        </p:txBody>
      </p:sp>
    </p:spTree>
    <p:extLst>
      <p:ext uri="{BB962C8B-B14F-4D97-AF65-F5344CB8AC3E}">
        <p14:creationId xmlns:p14="http://schemas.microsoft.com/office/powerpoint/2010/main" val="1982542423"/>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Specific</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Legal Basis - EU</a:t>
            </a:r>
          </a:p>
        </p:txBody>
      </p:sp>
      <p:sp>
        <p:nvSpPr>
          <p:cNvPr id="3" name="Inhaltsplatzhalter 2"/>
          <p:cNvSpPr>
            <a:spLocks noGrp="1"/>
          </p:cNvSpPr>
          <p:nvPr>
            <p:ph idx="1"/>
          </p:nvPr>
        </p:nvSpPr>
        <p:spPr>
          <a:xfrm>
            <a:off x="467544" y="1124744"/>
            <a:ext cx="8229600" cy="5472608"/>
          </a:xfrm>
        </p:spPr>
        <p:txBody>
          <a:bodyPr tIns="108000" rIns="180000">
            <a:normAutofit fontScale="92500" lnSpcReduction="10000"/>
          </a:bodyPr>
          <a:lstStyle/>
          <a:p>
            <a:pPr algn="just"/>
            <a:r>
              <a:rPr lang="de-DE" sz="2600" dirty="0" err="1"/>
              <a:t>Neither</a:t>
            </a:r>
            <a:r>
              <a:rPr lang="de-DE" sz="2600" dirty="0"/>
              <a:t> </a:t>
            </a:r>
            <a:r>
              <a:rPr lang="de-DE" sz="2600" dirty="0" err="1"/>
              <a:t>the</a:t>
            </a:r>
            <a:r>
              <a:rPr lang="de-DE" sz="2600" dirty="0"/>
              <a:t> ECHR </a:t>
            </a:r>
            <a:r>
              <a:rPr lang="de-DE" sz="2600" dirty="0" err="1"/>
              <a:t>nor</a:t>
            </a:r>
            <a:r>
              <a:rPr lang="de-DE" sz="2600" dirty="0"/>
              <a:t> </a:t>
            </a:r>
            <a:r>
              <a:rPr lang="de-DE" sz="2600" dirty="0" err="1"/>
              <a:t>the</a:t>
            </a:r>
            <a:r>
              <a:rPr lang="de-DE" sz="2600" dirty="0"/>
              <a:t> </a:t>
            </a:r>
            <a:r>
              <a:rPr lang="de-DE" sz="2600" dirty="0" err="1"/>
              <a:t>Antidiscrimination</a:t>
            </a:r>
            <a:r>
              <a:rPr lang="de-DE" sz="2600" dirty="0"/>
              <a:t> </a:t>
            </a:r>
            <a:r>
              <a:rPr lang="de-DE" sz="2600" dirty="0" err="1"/>
              <a:t>Directives</a:t>
            </a:r>
            <a:r>
              <a:rPr lang="de-DE" sz="2600" dirty="0"/>
              <a:t> </a:t>
            </a:r>
            <a:r>
              <a:rPr lang="de-DE" sz="2600" dirty="0" err="1"/>
              <a:t>provide</a:t>
            </a:r>
            <a:r>
              <a:rPr lang="de-DE" sz="2600" dirty="0"/>
              <a:t> a </a:t>
            </a:r>
            <a:r>
              <a:rPr lang="de-DE" sz="2600" dirty="0" err="1"/>
              <a:t>definition</a:t>
            </a:r>
            <a:r>
              <a:rPr lang="de-DE" sz="2600" dirty="0"/>
              <a:t> </a:t>
            </a:r>
            <a:r>
              <a:rPr lang="de-DE" sz="2600" dirty="0" err="1"/>
              <a:t>for</a:t>
            </a:r>
            <a:r>
              <a:rPr lang="de-DE" sz="2600" dirty="0"/>
              <a:t> </a:t>
            </a:r>
            <a:r>
              <a:rPr lang="de-DE" sz="2600" dirty="0" err="1"/>
              <a:t>disability</a:t>
            </a:r>
            <a:r>
              <a:rPr lang="de-DE" sz="2600" dirty="0"/>
              <a:t>. </a:t>
            </a:r>
          </a:p>
          <a:p>
            <a:pPr algn="just"/>
            <a:r>
              <a:rPr lang="en-GB" sz="2600" dirty="0"/>
              <a:t>The EU ratified the Convention on the Rights of Persons with Disabilities (CRPD) (2001)</a:t>
            </a:r>
            <a:r>
              <a:rPr lang="de-DE" sz="2600" dirty="0"/>
              <a:t> </a:t>
            </a:r>
            <a:r>
              <a:rPr lang="de-DE" sz="2600" dirty="0" err="1"/>
              <a:t>and</a:t>
            </a:r>
            <a:r>
              <a:rPr lang="de-DE" sz="2600" dirty="0"/>
              <a:t> </a:t>
            </a:r>
            <a:r>
              <a:rPr lang="de-DE" sz="2600" dirty="0" err="1"/>
              <a:t>thus</a:t>
            </a:r>
            <a:r>
              <a:rPr lang="de-DE" sz="2600" dirty="0"/>
              <a:t>, </a:t>
            </a:r>
            <a:r>
              <a:rPr lang="de-DE" sz="2600" dirty="0" err="1"/>
              <a:t>the</a:t>
            </a:r>
            <a:r>
              <a:rPr lang="de-DE" sz="2600" dirty="0"/>
              <a:t> </a:t>
            </a:r>
            <a:r>
              <a:rPr lang="de-DE" sz="2600" dirty="0" err="1"/>
              <a:t>Convention</a:t>
            </a:r>
            <a:r>
              <a:rPr lang="de-DE" sz="2600" dirty="0"/>
              <a:t> </a:t>
            </a:r>
            <a:r>
              <a:rPr lang="de-DE" sz="2600" dirty="0" err="1"/>
              <a:t>is</a:t>
            </a:r>
            <a:r>
              <a:rPr lang="de-DE" sz="2600" dirty="0"/>
              <a:t> a </a:t>
            </a:r>
            <a:r>
              <a:rPr lang="de-DE" sz="2600" dirty="0" err="1"/>
              <a:t>part</a:t>
            </a:r>
            <a:r>
              <a:rPr lang="de-DE" sz="2600" dirty="0"/>
              <a:t> </a:t>
            </a:r>
            <a:r>
              <a:rPr lang="de-DE" sz="2600" dirty="0" err="1"/>
              <a:t>of</a:t>
            </a:r>
            <a:r>
              <a:rPr lang="de-DE" sz="2600" dirty="0"/>
              <a:t> EU </a:t>
            </a:r>
            <a:r>
              <a:rPr lang="de-DE" sz="2600" dirty="0" err="1"/>
              <a:t>law</a:t>
            </a:r>
            <a:r>
              <a:rPr lang="de-DE" sz="2600" dirty="0"/>
              <a:t> </a:t>
            </a:r>
            <a:r>
              <a:rPr lang="de-DE" sz="2600" dirty="0" err="1"/>
              <a:t>and</a:t>
            </a:r>
            <a:r>
              <a:rPr lang="de-DE" sz="2600" dirty="0"/>
              <a:t> a </a:t>
            </a:r>
            <a:r>
              <a:rPr lang="de-DE" sz="2600" dirty="0" err="1"/>
              <a:t>reference</a:t>
            </a:r>
            <a:r>
              <a:rPr lang="de-DE" sz="2600" dirty="0"/>
              <a:t> </a:t>
            </a:r>
            <a:r>
              <a:rPr lang="de-DE" sz="2600" dirty="0" err="1"/>
              <a:t>point</a:t>
            </a:r>
            <a:r>
              <a:rPr lang="de-DE" sz="2600" dirty="0"/>
              <a:t> </a:t>
            </a:r>
            <a:r>
              <a:rPr lang="de-DE" sz="2600" dirty="0" err="1"/>
              <a:t>for</a:t>
            </a:r>
            <a:r>
              <a:rPr lang="de-DE" sz="2600" dirty="0"/>
              <a:t> </a:t>
            </a:r>
            <a:r>
              <a:rPr lang="de-DE" sz="2600" dirty="0" err="1"/>
              <a:t>interpreting</a:t>
            </a:r>
            <a:r>
              <a:rPr lang="de-DE" sz="2600" dirty="0"/>
              <a:t> </a:t>
            </a:r>
            <a:r>
              <a:rPr lang="de-DE" sz="2600" dirty="0" err="1"/>
              <a:t>other</a:t>
            </a:r>
            <a:r>
              <a:rPr lang="de-DE" sz="2600" dirty="0"/>
              <a:t> EU </a:t>
            </a:r>
            <a:r>
              <a:rPr lang="de-DE" sz="2600" dirty="0" err="1"/>
              <a:t>law</a:t>
            </a:r>
            <a:r>
              <a:rPr lang="de-DE" sz="2600" dirty="0"/>
              <a:t> </a:t>
            </a:r>
            <a:r>
              <a:rPr lang="de-DE" sz="2600" dirty="0" err="1"/>
              <a:t>provisions</a:t>
            </a:r>
            <a:r>
              <a:rPr lang="de-DE" sz="2600" dirty="0"/>
              <a:t> </a:t>
            </a:r>
            <a:r>
              <a:rPr lang="de-DE" sz="2600" dirty="0" err="1"/>
              <a:t>relating</a:t>
            </a:r>
            <a:r>
              <a:rPr lang="de-DE" sz="2600" dirty="0"/>
              <a:t> </a:t>
            </a:r>
            <a:r>
              <a:rPr lang="de-DE" sz="2600" dirty="0" err="1"/>
              <a:t>to</a:t>
            </a:r>
            <a:r>
              <a:rPr lang="de-DE" sz="2600" dirty="0"/>
              <a:t> </a:t>
            </a:r>
            <a:r>
              <a:rPr lang="de-DE" sz="2600" dirty="0" err="1"/>
              <a:t>discrimination</a:t>
            </a:r>
            <a:r>
              <a:rPr lang="de-DE" sz="2600" dirty="0"/>
              <a:t> on </a:t>
            </a:r>
            <a:r>
              <a:rPr lang="de-DE" sz="2600" dirty="0" err="1"/>
              <a:t>grounds</a:t>
            </a:r>
            <a:r>
              <a:rPr lang="de-DE" sz="2600" dirty="0"/>
              <a:t> </a:t>
            </a:r>
            <a:r>
              <a:rPr lang="de-DE" sz="2600" dirty="0" err="1"/>
              <a:t>of</a:t>
            </a:r>
            <a:r>
              <a:rPr lang="de-DE" sz="2600" dirty="0"/>
              <a:t> </a:t>
            </a:r>
            <a:r>
              <a:rPr lang="de-DE" sz="2600" dirty="0" err="1"/>
              <a:t>disability</a:t>
            </a:r>
            <a:r>
              <a:rPr lang="de-DE" sz="2600" dirty="0"/>
              <a:t>:</a:t>
            </a:r>
          </a:p>
          <a:p>
            <a:pPr algn="just"/>
            <a:endParaRPr lang="de-DE" sz="2600" dirty="0"/>
          </a:p>
          <a:p>
            <a:pPr marL="0" indent="0" algn="just">
              <a:buNone/>
            </a:pPr>
            <a:r>
              <a:rPr lang="de-DE" sz="2600" b="1" dirty="0"/>
              <a:t>CJEU, C-335/11 - HK Danmark [2013]</a:t>
            </a:r>
          </a:p>
          <a:p>
            <a:pPr marL="0" indent="0" algn="just">
              <a:buNone/>
            </a:pPr>
            <a:r>
              <a:rPr lang="de-DE" sz="2600" dirty="0"/>
              <a:t>29. </a:t>
            </a:r>
            <a:r>
              <a:rPr lang="de-DE" sz="2600" dirty="0" err="1"/>
              <a:t>It</a:t>
            </a:r>
            <a:r>
              <a:rPr lang="de-DE" sz="2600" dirty="0"/>
              <a:t> </a:t>
            </a:r>
            <a:r>
              <a:rPr lang="de-DE" sz="2600" dirty="0" err="1"/>
              <a:t>should</a:t>
            </a:r>
            <a:r>
              <a:rPr lang="de-DE" sz="2600" dirty="0"/>
              <a:t> also </a:t>
            </a:r>
            <a:r>
              <a:rPr lang="de-DE" sz="2600" dirty="0" err="1"/>
              <a:t>be</a:t>
            </a:r>
            <a:r>
              <a:rPr lang="de-DE" sz="2600" dirty="0"/>
              <a:t> </a:t>
            </a:r>
            <a:r>
              <a:rPr lang="de-DE" sz="2600" dirty="0" err="1"/>
              <a:t>recalled</a:t>
            </a:r>
            <a:r>
              <a:rPr lang="de-DE" sz="2600" dirty="0"/>
              <a:t> </a:t>
            </a:r>
            <a:r>
              <a:rPr lang="de-DE" sz="2600" dirty="0" err="1"/>
              <a:t>that</a:t>
            </a:r>
            <a:r>
              <a:rPr lang="de-DE" sz="2600" dirty="0"/>
              <a:t> </a:t>
            </a:r>
            <a:r>
              <a:rPr lang="de-DE" sz="2600" dirty="0" err="1"/>
              <a:t>the</a:t>
            </a:r>
            <a:r>
              <a:rPr lang="de-DE" sz="2600" dirty="0"/>
              <a:t> </a:t>
            </a:r>
            <a:r>
              <a:rPr lang="de-DE" sz="2600" dirty="0" err="1"/>
              <a:t>primacy</a:t>
            </a:r>
            <a:r>
              <a:rPr lang="de-DE" sz="2600" dirty="0"/>
              <a:t> </a:t>
            </a:r>
            <a:r>
              <a:rPr lang="de-DE" sz="2600" dirty="0" err="1"/>
              <a:t>of</a:t>
            </a:r>
            <a:r>
              <a:rPr lang="de-DE" sz="2600" dirty="0"/>
              <a:t> international </a:t>
            </a:r>
            <a:r>
              <a:rPr lang="de-DE" sz="2600" dirty="0" err="1"/>
              <a:t>agreements</a:t>
            </a:r>
            <a:r>
              <a:rPr lang="de-DE" sz="2600" dirty="0"/>
              <a:t> </a:t>
            </a:r>
            <a:r>
              <a:rPr lang="de-DE" sz="2600" dirty="0" err="1"/>
              <a:t>concluded</a:t>
            </a:r>
            <a:r>
              <a:rPr lang="de-DE" sz="2600" dirty="0"/>
              <a:t> </a:t>
            </a:r>
            <a:r>
              <a:rPr lang="de-DE" sz="2600" dirty="0" err="1"/>
              <a:t>by</a:t>
            </a:r>
            <a:r>
              <a:rPr lang="de-DE" sz="2600" dirty="0"/>
              <a:t> </a:t>
            </a:r>
            <a:r>
              <a:rPr lang="de-DE" sz="2600" dirty="0" err="1"/>
              <a:t>the</a:t>
            </a:r>
            <a:r>
              <a:rPr lang="de-DE" sz="2600" dirty="0"/>
              <a:t> European Union </a:t>
            </a:r>
            <a:r>
              <a:rPr lang="de-DE" sz="2600" dirty="0" err="1"/>
              <a:t>over</a:t>
            </a:r>
            <a:r>
              <a:rPr lang="de-DE" sz="2600" dirty="0"/>
              <a:t> </a:t>
            </a:r>
            <a:r>
              <a:rPr lang="de-DE" sz="2600" dirty="0" err="1"/>
              <a:t>instruments</a:t>
            </a:r>
            <a:r>
              <a:rPr lang="de-DE" sz="2600" dirty="0"/>
              <a:t> </a:t>
            </a:r>
            <a:r>
              <a:rPr lang="de-DE" sz="2600" dirty="0" err="1"/>
              <a:t>of</a:t>
            </a:r>
            <a:r>
              <a:rPr lang="de-DE" sz="2600" dirty="0"/>
              <a:t> </a:t>
            </a:r>
            <a:r>
              <a:rPr lang="de-DE" sz="2600" dirty="0" err="1"/>
              <a:t>secondary</a:t>
            </a:r>
            <a:r>
              <a:rPr lang="de-DE" sz="2600" dirty="0"/>
              <a:t> </a:t>
            </a:r>
            <a:r>
              <a:rPr lang="de-DE" sz="2600" dirty="0" err="1"/>
              <a:t>law</a:t>
            </a:r>
            <a:r>
              <a:rPr lang="de-DE" sz="2600" dirty="0"/>
              <a:t> </a:t>
            </a:r>
            <a:r>
              <a:rPr lang="de-DE" sz="2600" dirty="0" err="1"/>
              <a:t>means</a:t>
            </a:r>
            <a:r>
              <a:rPr lang="de-DE" sz="2600" dirty="0"/>
              <a:t> </a:t>
            </a:r>
            <a:r>
              <a:rPr lang="de-DE" sz="2600" dirty="0" err="1"/>
              <a:t>that</a:t>
            </a:r>
            <a:r>
              <a:rPr lang="de-DE" sz="2600" dirty="0"/>
              <a:t> </a:t>
            </a:r>
            <a:r>
              <a:rPr lang="de-DE" sz="2600" dirty="0" err="1"/>
              <a:t>those</a:t>
            </a:r>
            <a:r>
              <a:rPr lang="de-DE" sz="2600" dirty="0"/>
              <a:t> </a:t>
            </a:r>
            <a:r>
              <a:rPr lang="de-DE" sz="2600" dirty="0" err="1"/>
              <a:t>instruments</a:t>
            </a:r>
            <a:r>
              <a:rPr lang="de-DE" sz="2600" dirty="0"/>
              <a:t> must </a:t>
            </a:r>
            <a:r>
              <a:rPr lang="de-DE" sz="2600" dirty="0" err="1"/>
              <a:t>as</a:t>
            </a:r>
            <a:r>
              <a:rPr lang="de-DE" sz="2600" dirty="0"/>
              <a:t> </a:t>
            </a:r>
            <a:r>
              <a:rPr lang="de-DE" sz="2600" dirty="0" err="1"/>
              <a:t>far</a:t>
            </a:r>
            <a:r>
              <a:rPr lang="de-DE" sz="2600" dirty="0"/>
              <a:t> </a:t>
            </a:r>
            <a:r>
              <a:rPr lang="de-DE" sz="2600" dirty="0" err="1"/>
              <a:t>as</a:t>
            </a:r>
            <a:r>
              <a:rPr lang="de-DE" sz="2600" dirty="0"/>
              <a:t> </a:t>
            </a:r>
            <a:r>
              <a:rPr lang="de-DE" sz="2600" dirty="0" err="1"/>
              <a:t>possible</a:t>
            </a:r>
            <a:r>
              <a:rPr lang="de-DE" sz="2600" dirty="0"/>
              <a:t> </a:t>
            </a:r>
            <a:r>
              <a:rPr lang="de-DE" sz="2600" dirty="0" err="1"/>
              <a:t>be</a:t>
            </a:r>
            <a:r>
              <a:rPr lang="de-DE" sz="2600" dirty="0"/>
              <a:t> </a:t>
            </a:r>
            <a:r>
              <a:rPr lang="de-DE" sz="2600" dirty="0" err="1"/>
              <a:t>interpreted</a:t>
            </a:r>
            <a:r>
              <a:rPr lang="de-DE" sz="2600" dirty="0"/>
              <a:t> in a </a:t>
            </a:r>
            <a:r>
              <a:rPr lang="de-DE" sz="2600" dirty="0" err="1"/>
              <a:t>manner</a:t>
            </a:r>
            <a:r>
              <a:rPr lang="de-DE" sz="2600" dirty="0"/>
              <a:t> </a:t>
            </a:r>
            <a:r>
              <a:rPr lang="de-DE" sz="2600" dirty="0" err="1"/>
              <a:t>that</a:t>
            </a:r>
            <a:r>
              <a:rPr lang="de-DE" sz="2600" dirty="0"/>
              <a:t> </a:t>
            </a:r>
            <a:r>
              <a:rPr lang="de-DE" sz="2600" dirty="0" err="1"/>
              <a:t>is</a:t>
            </a:r>
            <a:r>
              <a:rPr lang="de-DE" sz="2600" dirty="0"/>
              <a:t> </a:t>
            </a:r>
            <a:r>
              <a:rPr lang="de-DE" sz="2600" dirty="0" err="1"/>
              <a:t>consistent</a:t>
            </a:r>
            <a:r>
              <a:rPr lang="de-DE" sz="2600" dirty="0"/>
              <a:t> </a:t>
            </a:r>
            <a:r>
              <a:rPr lang="de-DE" sz="2600" dirty="0" err="1"/>
              <a:t>with</a:t>
            </a:r>
            <a:r>
              <a:rPr lang="de-DE" sz="2600" dirty="0"/>
              <a:t> </a:t>
            </a:r>
            <a:r>
              <a:rPr lang="de-DE" sz="2600" dirty="0" err="1"/>
              <a:t>those</a:t>
            </a:r>
            <a:r>
              <a:rPr lang="de-DE" sz="2600" dirty="0"/>
              <a:t> </a:t>
            </a:r>
            <a:r>
              <a:rPr lang="de-DE" sz="2600" dirty="0" err="1"/>
              <a:t>agreements</a:t>
            </a:r>
            <a:r>
              <a:rPr lang="de-DE" sz="2600" dirty="0"/>
              <a:t> ...</a:t>
            </a:r>
          </a:p>
          <a:p>
            <a:pPr marL="0" indent="0" algn="just">
              <a:buNone/>
            </a:pPr>
            <a:r>
              <a:rPr lang="de-DE" sz="2600" dirty="0"/>
              <a:t>32. </a:t>
            </a:r>
            <a:r>
              <a:rPr lang="de-DE" sz="2600" dirty="0" err="1"/>
              <a:t>It</a:t>
            </a:r>
            <a:r>
              <a:rPr lang="de-DE" sz="2600" dirty="0"/>
              <a:t> </a:t>
            </a:r>
            <a:r>
              <a:rPr lang="de-DE" sz="2600" dirty="0" err="1"/>
              <a:t>follows</a:t>
            </a:r>
            <a:r>
              <a:rPr lang="de-DE" sz="2600" dirty="0"/>
              <a:t> </a:t>
            </a:r>
            <a:r>
              <a:rPr lang="de-DE" sz="2600" dirty="0" err="1"/>
              <a:t>that</a:t>
            </a:r>
            <a:r>
              <a:rPr lang="de-DE" sz="2600" dirty="0"/>
              <a:t> </a:t>
            </a:r>
            <a:r>
              <a:rPr lang="de-DE" sz="2600" dirty="0" err="1"/>
              <a:t>Directive</a:t>
            </a:r>
            <a:r>
              <a:rPr lang="de-DE" sz="2600" dirty="0"/>
              <a:t> 2000/78 must, </a:t>
            </a:r>
            <a:r>
              <a:rPr lang="de-DE" sz="2600" dirty="0" err="1"/>
              <a:t>as</a:t>
            </a:r>
            <a:r>
              <a:rPr lang="de-DE" sz="2600" dirty="0"/>
              <a:t> </a:t>
            </a:r>
            <a:r>
              <a:rPr lang="de-DE" sz="2600" dirty="0" err="1"/>
              <a:t>far</a:t>
            </a:r>
            <a:r>
              <a:rPr lang="de-DE" sz="2600" dirty="0"/>
              <a:t> </a:t>
            </a:r>
            <a:r>
              <a:rPr lang="de-DE" sz="2600" dirty="0" err="1"/>
              <a:t>as</a:t>
            </a:r>
            <a:r>
              <a:rPr lang="de-DE" sz="2600" dirty="0"/>
              <a:t> </a:t>
            </a:r>
            <a:r>
              <a:rPr lang="de-DE" sz="2600" dirty="0" err="1"/>
              <a:t>possible</a:t>
            </a:r>
            <a:r>
              <a:rPr lang="de-DE" sz="2600" dirty="0"/>
              <a:t>, </a:t>
            </a:r>
            <a:r>
              <a:rPr lang="de-DE" sz="2600" dirty="0" err="1"/>
              <a:t>be</a:t>
            </a:r>
            <a:r>
              <a:rPr lang="de-DE" sz="2600" dirty="0"/>
              <a:t> </a:t>
            </a:r>
            <a:r>
              <a:rPr lang="de-DE" sz="2600" dirty="0" err="1"/>
              <a:t>interpreted</a:t>
            </a:r>
            <a:r>
              <a:rPr lang="de-DE" sz="2600" dirty="0"/>
              <a:t> in a </a:t>
            </a:r>
            <a:r>
              <a:rPr lang="de-DE" sz="2600" dirty="0" err="1"/>
              <a:t>manner</a:t>
            </a:r>
            <a:r>
              <a:rPr lang="de-DE" sz="2600" dirty="0"/>
              <a:t> </a:t>
            </a:r>
            <a:r>
              <a:rPr lang="de-DE" sz="2600" dirty="0" err="1"/>
              <a:t>consistent</a:t>
            </a:r>
            <a:r>
              <a:rPr lang="de-DE" sz="2600" dirty="0"/>
              <a:t> </a:t>
            </a:r>
            <a:r>
              <a:rPr lang="de-DE" sz="2600" dirty="0" err="1"/>
              <a:t>with</a:t>
            </a:r>
            <a:r>
              <a:rPr lang="de-DE" sz="2600" dirty="0"/>
              <a:t> </a:t>
            </a:r>
            <a:r>
              <a:rPr lang="de-DE" sz="2600" dirty="0" err="1"/>
              <a:t>that</a:t>
            </a:r>
            <a:r>
              <a:rPr lang="de-DE" sz="2600" dirty="0"/>
              <a:t> </a:t>
            </a:r>
            <a:r>
              <a:rPr lang="de-DE" sz="2600" dirty="0" err="1"/>
              <a:t>convention</a:t>
            </a:r>
            <a:r>
              <a:rPr lang="de-DE" sz="2600" dirty="0"/>
              <a:t> [CRPD].</a:t>
            </a:r>
          </a:p>
          <a:p>
            <a:pPr marL="0" indent="0" algn="just">
              <a:buNone/>
            </a:pPr>
            <a:endParaRPr lang="de-DE" sz="2800" dirty="0"/>
          </a:p>
          <a:p>
            <a:pPr marL="0" indent="0" algn="just">
              <a:buNone/>
            </a:pPr>
            <a:endParaRPr lang="de-DE"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138</a:t>
            </a:fld>
            <a:endParaRPr lang="de-DE" dirty="0"/>
          </a:p>
        </p:txBody>
      </p:sp>
    </p:spTree>
    <p:extLst>
      <p:ext uri="{BB962C8B-B14F-4D97-AF65-F5344CB8AC3E}">
        <p14:creationId xmlns:p14="http://schemas.microsoft.com/office/powerpoint/2010/main" val="1724852116"/>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Disability</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ACHR I</a:t>
            </a:r>
          </a:p>
        </p:txBody>
      </p:sp>
      <p:sp>
        <p:nvSpPr>
          <p:cNvPr id="3" name="Inhaltsplatzhalter 2"/>
          <p:cNvSpPr>
            <a:spLocks noGrp="1"/>
          </p:cNvSpPr>
          <p:nvPr>
            <p:ph idx="1"/>
          </p:nvPr>
        </p:nvSpPr>
        <p:spPr>
          <a:xfrm>
            <a:off x="467544" y="1124744"/>
            <a:ext cx="8229600" cy="5472608"/>
          </a:xfrm>
        </p:spPr>
        <p:txBody>
          <a:bodyPr tIns="108000" rIns="180000">
            <a:normAutofit fontScale="62500" lnSpcReduction="20000"/>
          </a:bodyPr>
          <a:lstStyle/>
          <a:p>
            <a:pPr marL="0" indent="0" algn="just">
              <a:buNone/>
            </a:pPr>
            <a:r>
              <a:rPr lang="en-GB" sz="2800" b="1" dirty="0"/>
              <a:t>African Commission on Human and Peoples‘ Rights</a:t>
            </a:r>
          </a:p>
          <a:p>
            <a:pPr marL="0" indent="0" algn="just">
              <a:buNone/>
            </a:pPr>
            <a:r>
              <a:rPr lang="en-GB" sz="2800" b="1" dirty="0"/>
              <a:t>Communication No. 241/2001 – </a:t>
            </a:r>
            <a:r>
              <a:rPr lang="en-GB" sz="2800" b="1" dirty="0" err="1"/>
              <a:t>Purohit</a:t>
            </a:r>
            <a:r>
              <a:rPr lang="en-GB" sz="2800" b="1" dirty="0"/>
              <a:t> and Moore v. The Gambia [2003]</a:t>
            </a:r>
          </a:p>
          <a:p>
            <a:pPr marL="0" indent="0" algn="just">
              <a:buNone/>
            </a:pPr>
            <a:endParaRPr lang="en-GB" sz="2800" b="1" dirty="0"/>
          </a:p>
          <a:p>
            <a:pPr marL="0" indent="0" algn="just">
              <a:buNone/>
            </a:pPr>
            <a:r>
              <a:rPr lang="en-GB" b="1" dirty="0"/>
              <a:t>Facts: </a:t>
            </a:r>
            <a:r>
              <a:rPr lang="en-GB" dirty="0"/>
              <a:t>The complainants are mental health advocates alleging that the mental health legislation in The Gambia is outdated, particularly the Lunatics Detention Act (LDA). They also allege to the extent that mental illness is a disability, the detention of mentally ill persons of indefinite duration and without due process law constitutes discrimination on the analogous ground of disability. </a:t>
            </a:r>
          </a:p>
          <a:p>
            <a:pPr marL="0" indent="0" algn="just">
              <a:buNone/>
            </a:pPr>
            <a:endParaRPr lang="en-GB" sz="2800" dirty="0"/>
          </a:p>
          <a:p>
            <a:pPr marL="0" indent="0" algn="just">
              <a:buNone/>
            </a:pPr>
            <a:r>
              <a:rPr lang="en-GB" b="1" dirty="0"/>
              <a:t>Commission held:</a:t>
            </a:r>
          </a:p>
          <a:p>
            <a:pPr marL="0" indent="0" algn="just">
              <a:buNone/>
            </a:pPr>
            <a:r>
              <a:rPr lang="en-GB" dirty="0"/>
              <a:t>49. Articles 2 and 3 of the African Charter basically form the anti-discrimination and equal protection provisions of the African Charter. Article 2 lays down a principle that is essential to the spirit of the African Charter and is therefore necessary in eradicating discrimination in all its guises, while Article 3 is important because it guarantees fair and just treatment of individuals within a legal system of a given country. These provisions are non-</a:t>
            </a:r>
            <a:r>
              <a:rPr lang="en-GB" dirty="0" err="1"/>
              <a:t>derogable</a:t>
            </a:r>
            <a:r>
              <a:rPr lang="en-GB" dirty="0"/>
              <a:t> and therefore must be respected in all circumstances in order for anyone to enjoy all the other rights provided for under the African Charter.</a:t>
            </a:r>
          </a:p>
          <a:p>
            <a:pPr marL="0" indent="0" algn="just">
              <a:buNone/>
            </a:pPr>
            <a:endParaRPr lang="de-DE" sz="2800" b="1" dirty="0"/>
          </a:p>
          <a:p>
            <a:pPr marL="0" indent="0" algn="just">
              <a:buNone/>
            </a:pPr>
            <a:endParaRPr lang="de-DE" sz="2800" b="1" dirty="0"/>
          </a:p>
          <a:p>
            <a:pPr marL="0" indent="0" algn="just">
              <a:buNone/>
            </a:pPr>
            <a:endParaRPr lang="de-DE"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139</a:t>
            </a:fld>
            <a:endParaRPr lang="de-DE" dirty="0"/>
          </a:p>
        </p:txBody>
      </p:sp>
    </p:spTree>
    <p:extLst>
      <p:ext uri="{BB962C8B-B14F-4D97-AF65-F5344CB8AC3E}">
        <p14:creationId xmlns:p14="http://schemas.microsoft.com/office/powerpoint/2010/main" val="32716040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a:solidFill>
            <a:srgbClr val="FFEBF0"/>
          </a:solidFill>
          <a:ln w="12700">
            <a:solidFill>
              <a:schemeClr val="bg1">
                <a:lumMod val="50000"/>
              </a:schemeClr>
            </a:solidFill>
          </a:ln>
          <a:effectLst>
            <a:outerShdw blurRad="76200" dir="18900000" sy="23000" kx="-1200000" algn="bl" rotWithShape="0">
              <a:prstClr val="black">
                <a:alpha val="20000"/>
              </a:prstClr>
            </a:outerShdw>
          </a:effectLst>
        </p:spPr>
        <p:txBody>
          <a:bodyPr>
            <a:normAutofit/>
          </a:bodyPr>
          <a:lstStyle/>
          <a:p>
            <a:pPr algn="l"/>
            <a:r>
              <a:rPr lang="de-DE" sz="2400" b="1" dirty="0">
                <a:ln w="1905"/>
                <a:solidFill>
                  <a:srgbClr val="DC7A88"/>
                </a:solidFill>
                <a:effectLst>
                  <a:innerShdw blurRad="69850" dist="43180" dir="5400000">
                    <a:srgbClr val="000000">
                      <a:alpha val="65000"/>
                    </a:srgbClr>
                  </a:innerShdw>
                </a:effectLst>
              </a:rPr>
              <a:t>Definition: </a:t>
            </a:r>
            <a:r>
              <a:rPr lang="de-DE" sz="2400" b="1" dirty="0" err="1">
                <a:ln w="1905"/>
                <a:solidFill>
                  <a:srgbClr val="DC7A88"/>
                </a:solidFill>
                <a:effectLst>
                  <a:innerShdw blurRad="69850" dist="43180" dir="5400000">
                    <a:srgbClr val="000000">
                      <a:alpha val="65000"/>
                    </a:srgbClr>
                  </a:innerShdw>
                </a:effectLst>
              </a:rPr>
              <a:t>Discrimination</a:t>
            </a:r>
            <a:r>
              <a:rPr lang="de-DE" sz="2400" b="1" dirty="0">
                <a:ln w="1905"/>
                <a:solidFill>
                  <a:srgbClr val="DC7A88"/>
                </a:solidFill>
                <a:effectLst>
                  <a:innerShdw blurRad="69850" dist="43180" dir="5400000">
                    <a:srgbClr val="000000">
                      <a:alpha val="65000"/>
                    </a:srgbClr>
                  </a:innerShdw>
                </a:effectLst>
              </a:rPr>
              <a:t> II (</a:t>
            </a:r>
            <a:r>
              <a:rPr lang="de-DE" sz="2400" b="1" dirty="0" err="1">
                <a:ln w="1905"/>
                <a:solidFill>
                  <a:srgbClr val="DC7A88"/>
                </a:solidFill>
                <a:effectLst>
                  <a:innerShdw blurRad="69850" dist="43180" dir="5400000">
                    <a:srgbClr val="000000">
                      <a:alpha val="65000"/>
                    </a:srgbClr>
                  </a:innerShdw>
                </a:effectLst>
              </a:rPr>
              <a:t>cont‘d</a:t>
            </a:r>
            <a:r>
              <a:rPr lang="de-DE" sz="2400" b="1" dirty="0">
                <a:ln w="1905"/>
                <a:solidFill>
                  <a:srgbClr val="DC7A88"/>
                </a:solidFill>
                <a:effectLst>
                  <a:innerShdw blurRad="69850" dist="43180" dir="5400000">
                    <a:srgbClr val="000000">
                      <a:alpha val="65000"/>
                    </a:srgbClr>
                  </a:innerShdw>
                </a:effectLst>
              </a:rPr>
              <a:t>) (Global </a:t>
            </a:r>
            <a:r>
              <a:rPr lang="de-DE" sz="2400" b="1" dirty="0" err="1">
                <a:ln w="1905"/>
                <a:solidFill>
                  <a:srgbClr val="DC7A88"/>
                </a:solidFill>
                <a:effectLst>
                  <a:innerShdw blurRad="69850" dist="43180" dir="5400000">
                    <a:srgbClr val="000000">
                      <a:alpha val="65000"/>
                    </a:srgbClr>
                  </a:innerShdw>
                </a:effectLst>
              </a:rPr>
              <a:t>level</a:t>
            </a:r>
            <a:r>
              <a:rPr lang="de-DE" sz="2400" b="1" dirty="0">
                <a:ln w="1905"/>
                <a:solidFill>
                  <a:srgbClr val="DC7A88"/>
                </a:solidFill>
                <a:effectLst>
                  <a:innerShdw blurRad="69850" dist="43180" dir="5400000">
                    <a:srgbClr val="000000">
                      <a:alpha val="65000"/>
                    </a:srgbClr>
                  </a:innerShdw>
                </a:effectLst>
              </a:rPr>
              <a:t>)</a:t>
            </a:r>
            <a:endParaRPr lang="de-DE" sz="2400" dirty="0">
              <a:solidFill>
                <a:srgbClr val="DC7A88"/>
              </a:solidFill>
            </a:endParaRPr>
          </a:p>
        </p:txBody>
      </p:sp>
      <p:sp>
        <p:nvSpPr>
          <p:cNvPr id="3" name="Inhaltsplatzhalter 2"/>
          <p:cNvSpPr>
            <a:spLocks noGrp="1"/>
          </p:cNvSpPr>
          <p:nvPr>
            <p:ph idx="1"/>
          </p:nvPr>
        </p:nvSpPr>
        <p:spPr>
          <a:xfrm>
            <a:off x="457200" y="1196752"/>
            <a:ext cx="8229600" cy="4968552"/>
          </a:xfrm>
        </p:spPr>
        <p:txBody>
          <a:bodyPr>
            <a:normAutofit fontScale="77500" lnSpcReduction="20000"/>
          </a:bodyPr>
          <a:lstStyle/>
          <a:p>
            <a:pPr marL="0" indent="0" algn="just">
              <a:buNone/>
            </a:pPr>
            <a:r>
              <a:rPr lang="en-GB" dirty="0"/>
              <a:t>7. While these conventions deal only with cases of discrimination on specific grounds, the Committee believes that the term “</a:t>
            </a:r>
            <a:r>
              <a:rPr lang="en-GB" b="1" dirty="0">
                <a:solidFill>
                  <a:schemeClr val="accent2"/>
                </a:solidFill>
              </a:rPr>
              <a:t>discrimination</a:t>
            </a:r>
            <a:r>
              <a:rPr lang="en-GB" dirty="0"/>
              <a:t>” as used in the Covenant should be understood to imply </a:t>
            </a:r>
            <a:r>
              <a:rPr lang="en-GB" dirty="0">
                <a:solidFill>
                  <a:schemeClr val="accent2"/>
                </a:solidFill>
              </a:rPr>
              <a:t>any distinction, exclusion, restriction or preference which is based on any ground such as race, colour, sex, language, religion, political or other opinion, national or social origin, property, birth or other status, and which has the purpose or effect of nullifying or impairing the recognition, enjoyment or exercise by all persons, on an equal footing, of all rights and freedoms</a:t>
            </a:r>
            <a:r>
              <a:rPr lang="en-GB" dirty="0"/>
              <a:t>. </a:t>
            </a:r>
          </a:p>
          <a:p>
            <a:pPr marL="0" indent="0" algn="just">
              <a:buNone/>
            </a:pPr>
            <a:r>
              <a:rPr lang="en-GB" dirty="0"/>
              <a:t>13. ... the Committee observes that not every differentiation of treatment will constitute discrimination, if the criteria for such differentiation are </a:t>
            </a:r>
            <a:r>
              <a:rPr lang="en-GB" dirty="0">
                <a:solidFill>
                  <a:schemeClr val="accent2"/>
                </a:solidFill>
              </a:rPr>
              <a:t>reasonable</a:t>
            </a:r>
            <a:r>
              <a:rPr lang="en-GB" dirty="0"/>
              <a:t> and </a:t>
            </a:r>
            <a:r>
              <a:rPr lang="en-GB" dirty="0">
                <a:solidFill>
                  <a:schemeClr val="accent2"/>
                </a:solidFill>
              </a:rPr>
              <a:t>objective</a:t>
            </a:r>
            <a:r>
              <a:rPr lang="en-GB" dirty="0"/>
              <a:t> and if the </a:t>
            </a:r>
            <a:r>
              <a:rPr lang="en-GB" dirty="0">
                <a:solidFill>
                  <a:schemeClr val="accent2"/>
                </a:solidFill>
              </a:rPr>
              <a:t>aim is to achieve a purpose which is legitimate</a:t>
            </a:r>
            <a:r>
              <a:rPr lang="en-GB" dirty="0"/>
              <a:t> under the Covenant. </a:t>
            </a:r>
            <a:endParaRPr lang="en-GB" sz="1200" dirty="0"/>
          </a:p>
          <a:p>
            <a:pPr marL="0" indent="0" algn="just">
              <a:buNone/>
            </a:pPr>
            <a:endParaRPr lang="de-DE" sz="1200" dirty="0"/>
          </a:p>
          <a:p>
            <a:pPr marL="0" indent="0" algn="just">
              <a:buNone/>
            </a:pPr>
            <a:endParaRPr lang="en-US" sz="12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14</a:t>
            </a:fld>
            <a:endParaRPr lang="de-DE"/>
          </a:p>
        </p:txBody>
      </p:sp>
    </p:spTree>
    <p:extLst>
      <p:ext uri="{BB962C8B-B14F-4D97-AF65-F5344CB8AC3E}">
        <p14:creationId xmlns:p14="http://schemas.microsoft.com/office/powerpoint/2010/main" val="3427538081"/>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Disability</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ACHR II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fontScale="85000" lnSpcReduction="20000"/>
          </a:bodyPr>
          <a:lstStyle/>
          <a:p>
            <a:pPr marL="0" indent="0" algn="just">
              <a:buNone/>
            </a:pPr>
            <a:r>
              <a:rPr lang="is-IS" dirty="0"/>
              <a:t>50. In their submissions to the African Commission, the Respondent State conceded that under the LDA, persons declared "lunatics" do not have the legal right to challenge the two separate Medical Certificates that constitute the legal basis of their detention. However, the Respondent State argued, that in practice patients found to be insane are informed that they have a right to ask for a review of their assessment. The Respondent State further argues that Section 7(d) of the Constitution of The Gambia recognises that Common Law forms part of the laws of The Gambia. Therefore, such a vulnerable group of persons are free to seek remedies by bringing a tort action for false imprisonment or negligence if they believe they have been wrongly diagnosed and as a result of such diagnosis been wrongly institutionalised.</a:t>
            </a:r>
            <a:r>
              <a:rPr lang="de-DE" dirty="0"/>
              <a:t> </a:t>
            </a:r>
            <a:endParaRPr lang="is-IS" dirty="0"/>
          </a:p>
          <a:p>
            <a:pPr marL="0" indent="0" algn="just">
              <a:buNone/>
            </a:pPr>
            <a:endParaRPr lang="de-DE" sz="2800" b="1" dirty="0"/>
          </a:p>
          <a:p>
            <a:pPr marL="0" indent="0" algn="just">
              <a:buNone/>
            </a:pPr>
            <a:endParaRPr lang="de-DE" sz="2800" b="1" dirty="0"/>
          </a:p>
          <a:p>
            <a:pPr marL="0" indent="0" algn="just">
              <a:buNone/>
            </a:pPr>
            <a:endParaRPr lang="de-DE"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140</a:t>
            </a:fld>
            <a:endParaRPr lang="de-DE" dirty="0"/>
          </a:p>
        </p:txBody>
      </p:sp>
    </p:spTree>
    <p:extLst>
      <p:ext uri="{BB962C8B-B14F-4D97-AF65-F5344CB8AC3E}">
        <p14:creationId xmlns:p14="http://schemas.microsoft.com/office/powerpoint/2010/main" val="185170053"/>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Disability</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ACHR III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fontScale="70000" lnSpcReduction="20000"/>
          </a:bodyPr>
          <a:lstStyle/>
          <a:p>
            <a:pPr marL="0" indent="0" algn="just">
              <a:buNone/>
            </a:pPr>
            <a:r>
              <a:rPr lang="is-IS" dirty="0"/>
              <a:t>52. In view of the Respondent State’s submissions on the availability of legal redress, the African Commission questioned the Respondent State as to whether legal aid or assistance would be availed to such a vulnerable group of persons in order for them to access the legal procedures of in the country. The Respondent State informed the African Commission that only persons charged with Capital Offences are entitled to legal assistance in accordance with the Poor Persons Defence (Capital Charge) Act.</a:t>
            </a:r>
          </a:p>
          <a:p>
            <a:pPr marL="0" indent="0" algn="just">
              <a:buNone/>
            </a:pPr>
            <a:r>
              <a:rPr lang="is-IS" dirty="0"/>
              <a:t>53. The category of persons that would be detained as voluntary or involuntary patients under the LDA are likely to be people picked up from the streets or people from poor backgrounds. In cases such as this, the African Commission believes that the general provisions in law that would permit anybody injured by another person’s act [to bring an action against that person] can only be available to the wealthy and those that can afford the services of private counsel.</a:t>
            </a:r>
          </a:p>
          <a:p>
            <a:pPr marL="0" indent="0" algn="just">
              <a:buNone/>
            </a:pPr>
            <a:r>
              <a:rPr lang="is-IS" dirty="0"/>
              <a:t>54. Clearly the situation presented above </a:t>
            </a:r>
            <a:r>
              <a:rPr lang="is-IS" u="sng" dirty="0"/>
              <a:t>fails to meet the standards of antidiscrimination and equal protection of the law </a:t>
            </a:r>
            <a:r>
              <a:rPr lang="is-IS" dirty="0"/>
              <a:t>as laid down under the provisions of Articles 2 and 3 of the African Charter ...</a:t>
            </a:r>
            <a:endParaRPr lang="de-DE" dirty="0"/>
          </a:p>
          <a:p>
            <a:pPr marL="0" indent="0" algn="just">
              <a:buNone/>
            </a:pPr>
            <a:endParaRPr lang="de-DE" dirty="0"/>
          </a:p>
          <a:p>
            <a:pPr marL="0" indent="0" algn="just">
              <a:buNone/>
            </a:pPr>
            <a:endParaRPr lang="de-DE" sz="2800" b="1" dirty="0"/>
          </a:p>
          <a:p>
            <a:pPr marL="0" indent="0" algn="just">
              <a:buNone/>
            </a:pPr>
            <a:endParaRPr lang="de-DE" sz="2800" b="1" dirty="0"/>
          </a:p>
          <a:p>
            <a:pPr marL="0" indent="0" algn="just">
              <a:buNone/>
            </a:pPr>
            <a:endParaRPr lang="de-DE"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141</a:t>
            </a:fld>
            <a:endParaRPr lang="de-DE" dirty="0"/>
          </a:p>
        </p:txBody>
      </p:sp>
    </p:spTree>
    <p:extLst>
      <p:ext uri="{BB962C8B-B14F-4D97-AF65-F5344CB8AC3E}">
        <p14:creationId xmlns:p14="http://schemas.microsoft.com/office/powerpoint/2010/main" val="4112667529"/>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Disability</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ACHR IV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fontScale="77500" lnSpcReduction="20000"/>
          </a:bodyPr>
          <a:lstStyle/>
          <a:p>
            <a:pPr marL="0" indent="0" algn="just">
              <a:buNone/>
            </a:pPr>
            <a:r>
              <a:rPr lang="de-DE" dirty="0"/>
              <a:t>85. </a:t>
            </a:r>
            <a:r>
              <a:rPr lang="is-IS" b="1" dirty="0"/>
              <a:t>For the above reasons, the African Commission,</a:t>
            </a:r>
            <a:r>
              <a:rPr lang="is-IS" dirty="0"/>
              <a:t> </a:t>
            </a:r>
            <a:r>
              <a:rPr lang="is-IS" b="1" dirty="0"/>
              <a:t>Finds</a:t>
            </a:r>
            <a:r>
              <a:rPr lang="is-IS" dirty="0"/>
              <a:t> the Republic of The Gambia in violation of Articles 2, 3</a:t>
            </a:r>
            <a:r>
              <a:rPr lang="de-DE" dirty="0"/>
              <a:t> …,</a:t>
            </a:r>
          </a:p>
          <a:p>
            <a:pPr marL="0" indent="0" algn="just">
              <a:buNone/>
            </a:pPr>
            <a:r>
              <a:rPr lang="is-IS" b="1" dirty="0"/>
              <a:t>Strongly urges</a:t>
            </a:r>
            <a:r>
              <a:rPr lang="is-IS" dirty="0"/>
              <a:t> the Government of The Gambia to:</a:t>
            </a:r>
            <a:endParaRPr lang="de-DE" dirty="0"/>
          </a:p>
          <a:p>
            <a:pPr marL="0" indent="0" algn="just">
              <a:buNone/>
            </a:pPr>
            <a:r>
              <a:rPr lang="is-IS" dirty="0"/>
              <a:t>(a) Repeal the Lunatics Detention Act and replace it with a new legislative regime for mental health in The Gambia compatible with the African Charter on Human and Peoples’ Rights and International Standards and Norms for the protection of mentally ill or disabled persons as soon as possible;</a:t>
            </a:r>
            <a:endParaRPr lang="de-DE" dirty="0"/>
          </a:p>
          <a:p>
            <a:pPr marL="0" indent="0" algn="just">
              <a:buNone/>
            </a:pPr>
            <a:r>
              <a:rPr lang="is-IS" dirty="0"/>
              <a:t>(b) Pending (a), create an expert body to review the cases of all persons detained under the Lunatics Detention Act and make appropriate recommendations for their treatment or release;</a:t>
            </a:r>
            <a:endParaRPr lang="de-DE" dirty="0"/>
          </a:p>
          <a:p>
            <a:pPr marL="0" indent="0" algn="just">
              <a:buNone/>
            </a:pPr>
            <a:r>
              <a:rPr lang="is-IS" dirty="0"/>
              <a:t>(c) Provide adequate medical and material care for persons suffering from mental health problems in the territory of The Gambia.</a:t>
            </a:r>
            <a:endParaRPr lang="de-DE" dirty="0"/>
          </a:p>
          <a:p>
            <a:pPr marL="0" indent="0" algn="just">
              <a:buNone/>
            </a:pPr>
            <a:endParaRPr lang="de-DE" dirty="0"/>
          </a:p>
          <a:p>
            <a:pPr marL="0" indent="0" algn="just">
              <a:buNone/>
            </a:pPr>
            <a:endParaRPr lang="de-DE" sz="2800" b="1" dirty="0"/>
          </a:p>
          <a:p>
            <a:pPr marL="0" indent="0" algn="just">
              <a:buNone/>
            </a:pPr>
            <a:endParaRPr lang="de-DE" sz="2800" b="1" dirty="0"/>
          </a:p>
          <a:p>
            <a:pPr marL="0" indent="0" algn="just">
              <a:buNone/>
            </a:pPr>
            <a:endParaRPr lang="de-DE"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142</a:t>
            </a:fld>
            <a:endParaRPr lang="de-DE" dirty="0"/>
          </a:p>
        </p:txBody>
      </p:sp>
    </p:spTree>
    <p:extLst>
      <p:ext uri="{BB962C8B-B14F-4D97-AF65-F5344CB8AC3E}">
        <p14:creationId xmlns:p14="http://schemas.microsoft.com/office/powerpoint/2010/main" val="3196657537"/>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Disability</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ECHR I</a:t>
            </a:r>
          </a:p>
        </p:txBody>
      </p:sp>
      <p:sp>
        <p:nvSpPr>
          <p:cNvPr id="3" name="Inhaltsplatzhalter 2"/>
          <p:cNvSpPr>
            <a:spLocks noGrp="1"/>
          </p:cNvSpPr>
          <p:nvPr>
            <p:ph idx="1"/>
          </p:nvPr>
        </p:nvSpPr>
        <p:spPr>
          <a:xfrm>
            <a:off x="467544" y="1124744"/>
            <a:ext cx="8229600" cy="5472608"/>
          </a:xfrm>
        </p:spPr>
        <p:txBody>
          <a:bodyPr tIns="108000" rIns="180000">
            <a:noAutofit/>
          </a:bodyPr>
          <a:lstStyle/>
          <a:p>
            <a:pPr algn="just"/>
            <a:r>
              <a:rPr lang="en-GB" sz="2000" dirty="0"/>
              <a:t>Disability is not expressly mentioned in the list of prohibited grounds of discrimination, but included by the ECtHR in its interpretation of ”other“ grounds under Art. 14 ECHR:</a:t>
            </a:r>
          </a:p>
          <a:p>
            <a:pPr algn="just"/>
            <a:endParaRPr lang="en-GB" sz="2000" dirty="0"/>
          </a:p>
          <a:p>
            <a:pPr marL="0" indent="0" algn="just">
              <a:buNone/>
            </a:pPr>
            <a:r>
              <a:rPr lang="en-GB" sz="2000" b="1" dirty="0"/>
              <a:t>ECtHR, No. 13444/04 – </a:t>
            </a:r>
            <a:r>
              <a:rPr lang="en-GB" sz="2000" b="1" dirty="0" err="1"/>
              <a:t>Glor</a:t>
            </a:r>
            <a:r>
              <a:rPr lang="en-GB" sz="2000" b="1" dirty="0"/>
              <a:t> v. Switzerland [2009]</a:t>
            </a:r>
          </a:p>
          <a:p>
            <a:pPr marL="0" indent="0" algn="just">
              <a:buNone/>
            </a:pPr>
            <a:r>
              <a:rPr lang="en-GB" sz="2000" b="1" dirty="0"/>
              <a:t>Facts: </a:t>
            </a:r>
            <a:r>
              <a:rPr lang="en-GB" sz="2000" dirty="0"/>
              <a:t>The applicant was declared unfit for military service because of his diabetes. Despite the applicant‘s expressed readiness to do civil protection service, he was never called to do any duty and subsequently, was required to pay a tax to be exempted from military service. According to the tax authorities, the tax applied to all men who did not suffer from a „major“ disability, thus including the applicant.</a:t>
            </a:r>
          </a:p>
          <a:p>
            <a:pPr marL="0" indent="0" algn="just">
              <a:buNone/>
            </a:pPr>
            <a:endParaRPr lang="en-GB" sz="2000" dirty="0"/>
          </a:p>
          <a:p>
            <a:pPr marL="0" indent="0" algn="just">
              <a:buNone/>
            </a:pPr>
            <a:r>
              <a:rPr lang="en-GB" sz="2000" b="1" dirty="0"/>
              <a:t>Court held:</a:t>
            </a:r>
          </a:p>
          <a:p>
            <a:pPr marL="0" indent="0" algn="just">
              <a:buNone/>
            </a:pPr>
            <a:r>
              <a:rPr lang="en-GB" sz="2000" dirty="0"/>
              <a:t>80. ... As the list of grounds of distinction given in Article 14 is not exhaustive (“or other status” ...), there is no doubt that the scope of this provision includes discrimination based on disability. </a:t>
            </a:r>
          </a:p>
        </p:txBody>
      </p:sp>
      <p:sp>
        <p:nvSpPr>
          <p:cNvPr id="5" name="Foliennummernplatzhalter 4"/>
          <p:cNvSpPr>
            <a:spLocks noGrp="1"/>
          </p:cNvSpPr>
          <p:nvPr>
            <p:ph type="sldNum" sz="quarter" idx="12"/>
          </p:nvPr>
        </p:nvSpPr>
        <p:spPr/>
        <p:txBody>
          <a:bodyPr/>
          <a:lstStyle/>
          <a:p>
            <a:fld id="{74E8C25B-C0C2-4DD4-808A-E33AE5C30C39}" type="slidenum">
              <a:rPr lang="de-DE" smtClean="0"/>
              <a:pPr/>
              <a:t>143</a:t>
            </a:fld>
            <a:endParaRPr lang="de-DE" dirty="0"/>
          </a:p>
        </p:txBody>
      </p:sp>
    </p:spTree>
    <p:extLst>
      <p:ext uri="{BB962C8B-B14F-4D97-AF65-F5344CB8AC3E}">
        <p14:creationId xmlns:p14="http://schemas.microsoft.com/office/powerpoint/2010/main" val="2677530745"/>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Disability</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ECHR II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a:bodyPr>
          <a:lstStyle/>
          <a:p>
            <a:pPr marL="0" indent="0" algn="just">
              <a:buNone/>
            </a:pPr>
            <a:r>
              <a:rPr lang="en-GB" sz="2000" dirty="0"/>
              <a:t>84. The Court ... considers that obliging the applicant to pay the disputed tax after denying him the opportunity to do his military (or civilian) service might prove to be in contradiction with the need to prevent discrimination against people with disabilities and foster their full participation and integration in society. That being so, the margin of appreciation the States enjoy in establishing different legal treatment for people with disabilities is considerably reduced.</a:t>
            </a:r>
          </a:p>
          <a:p>
            <a:pPr marL="0" indent="0" algn="just">
              <a:buNone/>
            </a:pPr>
            <a:r>
              <a:rPr lang="en-GB" sz="2000" dirty="0"/>
              <a:t>91. ... [The Court] considers that the manner in which the relevant domestic authorities proceeded in the present case was questionable. First of all they simply compared the applicant’s illness – which did not prevent him from working – with the case of a person whose leg had been amputated following an accident, and concluded that his disability was a minor one because it did not attain the 40% threshold. In the Court’s opinion, in taking only one criterion into consideration, based on a precedent which scarcely bore comparison, the Swiss authorities failed to give sufficient consideration to the applicant’s individual situation.</a:t>
            </a:r>
          </a:p>
        </p:txBody>
      </p:sp>
      <p:sp>
        <p:nvSpPr>
          <p:cNvPr id="5" name="Foliennummernplatzhalter 4"/>
          <p:cNvSpPr>
            <a:spLocks noGrp="1"/>
          </p:cNvSpPr>
          <p:nvPr>
            <p:ph type="sldNum" sz="quarter" idx="12"/>
          </p:nvPr>
        </p:nvSpPr>
        <p:spPr/>
        <p:txBody>
          <a:bodyPr/>
          <a:lstStyle/>
          <a:p>
            <a:fld id="{74E8C25B-C0C2-4DD4-808A-E33AE5C30C39}" type="slidenum">
              <a:rPr lang="de-DE" smtClean="0"/>
              <a:pPr/>
              <a:t>144</a:t>
            </a:fld>
            <a:endParaRPr lang="de-DE" dirty="0"/>
          </a:p>
        </p:txBody>
      </p:sp>
    </p:spTree>
    <p:extLst>
      <p:ext uri="{BB962C8B-B14F-4D97-AF65-F5344CB8AC3E}">
        <p14:creationId xmlns:p14="http://schemas.microsoft.com/office/powerpoint/2010/main" val="3243664211"/>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Disability</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ECHR III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fontScale="70000" lnSpcReduction="20000"/>
          </a:bodyPr>
          <a:lstStyle/>
          <a:p>
            <a:pPr marL="0" indent="0" algn="just">
              <a:buNone/>
            </a:pPr>
            <a:r>
              <a:rPr lang="en-GB" sz="2800" dirty="0"/>
              <a:t>92. ... </a:t>
            </a:r>
            <a:r>
              <a:rPr lang="en-GB" dirty="0"/>
              <a:t>Once his disability had been declared to be a minor disability, the applicant had no possibility of challenging the presumption ... that a person with only a minor disability was not placed at a disadvantage in the working world. In other words, the applicant could not claim that his income was relatively modest and that, accordingly, the obligation to pay the exemption tax was disproportionate in his case.</a:t>
            </a:r>
          </a:p>
          <a:p>
            <a:pPr marL="0" indent="0" algn="just">
              <a:buNone/>
            </a:pPr>
            <a:r>
              <a:rPr lang="en-GB" dirty="0"/>
              <a:t>95. It is not in dispute that the applicant was also willing to do the substitute civilian service ... Under Swiss law, however, that option is open only to conscientious objectors, based on the idea that civilian service requires the same physical and mental qualities as military service. The Court cannot accept that argument. ... The Court is convinced ... that special forms of civilian service tailored to the needs of people in the applicant’s situation are perfectly </a:t>
            </a:r>
            <a:r>
              <a:rPr lang="en-GB" dirty="0" err="1"/>
              <a:t>envisageable</a:t>
            </a:r>
            <a:r>
              <a:rPr lang="en-GB" dirty="0"/>
              <a:t>.</a:t>
            </a:r>
          </a:p>
          <a:p>
            <a:pPr marL="0" indent="0" algn="just">
              <a:buNone/>
            </a:pPr>
            <a:endParaRPr lang="en-GB" dirty="0"/>
          </a:p>
          <a:p>
            <a:pPr marL="0" indent="0" algn="just">
              <a:buNone/>
            </a:pPr>
            <a:r>
              <a:rPr lang="en-GB" b="1" dirty="0"/>
              <a:t>Finding: </a:t>
            </a:r>
            <a:r>
              <a:rPr lang="en-GB" dirty="0"/>
              <a:t>violation of Art. 14+8 ECHR</a:t>
            </a:r>
          </a:p>
          <a:p>
            <a:pPr marL="0" indent="0" algn="just">
              <a:buNone/>
            </a:pPr>
            <a:endParaRPr lang="de-DE"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145</a:t>
            </a:fld>
            <a:endParaRPr lang="de-DE" dirty="0"/>
          </a:p>
        </p:txBody>
      </p:sp>
    </p:spTree>
    <p:extLst>
      <p:ext uri="{BB962C8B-B14F-4D97-AF65-F5344CB8AC3E}">
        <p14:creationId xmlns:p14="http://schemas.microsoft.com/office/powerpoint/2010/main" val="3496071362"/>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Disability</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ECHR IV</a:t>
            </a:r>
          </a:p>
        </p:txBody>
      </p:sp>
      <p:sp>
        <p:nvSpPr>
          <p:cNvPr id="3" name="Inhaltsplatzhalter 2"/>
          <p:cNvSpPr>
            <a:spLocks noGrp="1"/>
          </p:cNvSpPr>
          <p:nvPr>
            <p:ph idx="1"/>
          </p:nvPr>
        </p:nvSpPr>
        <p:spPr>
          <a:xfrm>
            <a:off x="467544" y="1124744"/>
            <a:ext cx="8229600" cy="5472608"/>
          </a:xfrm>
        </p:spPr>
        <p:txBody>
          <a:bodyPr tIns="108000" rIns="180000">
            <a:normAutofit fontScale="55000" lnSpcReduction="20000"/>
          </a:bodyPr>
          <a:lstStyle/>
          <a:p>
            <a:pPr algn="just"/>
            <a:r>
              <a:rPr lang="en-GB" sz="3500" dirty="0"/>
              <a:t>As with other protected grounds under the ECHR, it is not uncommon for cases to be dealt with under other substantive rights, rather than under Art. 14 ECHR:</a:t>
            </a:r>
          </a:p>
          <a:p>
            <a:pPr marL="0" indent="0" algn="just">
              <a:buNone/>
            </a:pPr>
            <a:endParaRPr lang="en-GB" sz="3500" dirty="0"/>
          </a:p>
          <a:p>
            <a:pPr marL="0" indent="0" algn="just">
              <a:buNone/>
            </a:pPr>
            <a:r>
              <a:rPr lang="en-GB" sz="3500" b="1" dirty="0"/>
              <a:t>ECtHR, No. 33394/96 – Price v. the United Kingdom [2001]</a:t>
            </a:r>
          </a:p>
          <a:p>
            <a:pPr marL="0" indent="0" algn="just">
              <a:buNone/>
            </a:pPr>
            <a:r>
              <a:rPr lang="en-GB" sz="3500" b="1" dirty="0"/>
              <a:t>Facts: </a:t>
            </a:r>
            <a:r>
              <a:rPr lang="en-GB" sz="3500" dirty="0"/>
              <a:t>The applicant is four-limb deficient and in a wheelchair. She was sentenced to seven days in prison and placed in a cell </a:t>
            </a:r>
            <a:r>
              <a:rPr lang="en-GB" sz="3500" dirty="0" err="1"/>
              <a:t>unadapted</a:t>
            </a:r>
            <a:r>
              <a:rPr lang="en-GB" sz="3500" dirty="0"/>
              <a:t> for persons with physical disabilities, where the applicant experienced substantial pain, was unable to sleep adequately, etc. She alleged that she was subject to inhuman or degrading treatment under Art. 3 ECHR.</a:t>
            </a:r>
          </a:p>
          <a:p>
            <a:pPr marL="0" indent="0" algn="just">
              <a:buNone/>
            </a:pPr>
            <a:endParaRPr lang="en-GB" sz="3500" dirty="0"/>
          </a:p>
          <a:p>
            <a:pPr marL="0" indent="0" algn="just">
              <a:buNone/>
            </a:pPr>
            <a:r>
              <a:rPr lang="en-GB" sz="3500" b="1" dirty="0"/>
              <a:t>Court held:</a:t>
            </a:r>
          </a:p>
          <a:p>
            <a:pPr marL="0" indent="0" algn="just">
              <a:buNone/>
            </a:pPr>
            <a:r>
              <a:rPr lang="en-GB" sz="3500" dirty="0"/>
              <a:t>22. ... The treatment the applicant received while in detention fell considerably short of the minimum level of severity necessary to raise an issue under Article 3.</a:t>
            </a:r>
          </a:p>
          <a:p>
            <a:pPr marL="0" indent="0" algn="just">
              <a:buNone/>
            </a:pPr>
            <a:r>
              <a:rPr lang="en-GB" sz="3500" dirty="0"/>
              <a:t>30. There is no evidence in this case of any positive intention to humiliate or debase the applicant. However, the Court considers that to detain a severely disabled person in conditions where she is dangerously cold, risks developing sores because her bed is too hard or unreachable, and is unable to go to the toilet or keep clean without the greatest of difficulty, constitutes degrading treatment contrary to Article 3 of the Convention. It therefore finds a violation of this provision in the present case.</a:t>
            </a:r>
          </a:p>
          <a:p>
            <a:pPr marL="0" indent="0" algn="just">
              <a:buNone/>
            </a:pPr>
            <a:endParaRPr lang="de-DE"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146</a:t>
            </a:fld>
            <a:endParaRPr lang="de-DE" dirty="0"/>
          </a:p>
        </p:txBody>
      </p:sp>
    </p:spTree>
    <p:extLst>
      <p:ext uri="{BB962C8B-B14F-4D97-AF65-F5344CB8AC3E}">
        <p14:creationId xmlns:p14="http://schemas.microsoft.com/office/powerpoint/2010/main" val="3904520028"/>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Disability</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ESC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rev</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I</a:t>
            </a:r>
          </a:p>
        </p:txBody>
      </p:sp>
      <p:sp>
        <p:nvSpPr>
          <p:cNvPr id="3" name="Inhaltsplatzhalter 2"/>
          <p:cNvSpPr>
            <a:spLocks noGrp="1"/>
          </p:cNvSpPr>
          <p:nvPr>
            <p:ph idx="1"/>
          </p:nvPr>
        </p:nvSpPr>
        <p:spPr>
          <a:xfrm>
            <a:off x="467544" y="1124744"/>
            <a:ext cx="8229600" cy="5472608"/>
          </a:xfrm>
        </p:spPr>
        <p:txBody>
          <a:bodyPr tIns="108000" rIns="180000">
            <a:normAutofit fontScale="70000" lnSpcReduction="20000"/>
          </a:bodyPr>
          <a:lstStyle/>
          <a:p>
            <a:pPr algn="just"/>
            <a:r>
              <a:rPr lang="en-GB" sz="2800" dirty="0"/>
              <a:t>Disability is not explicitly listed as prohibited ground of discrimination under Art. E, but covered by reference to “other status“. Rights of persons with disabilities are also protected under Art. 15 ESC (right to education).</a:t>
            </a:r>
          </a:p>
          <a:p>
            <a:pPr algn="just"/>
            <a:endParaRPr lang="en-GB" sz="2800" dirty="0"/>
          </a:p>
          <a:p>
            <a:pPr marL="0" indent="0" algn="just">
              <a:buNone/>
            </a:pPr>
            <a:r>
              <a:rPr lang="en-GB" sz="2800" b="1" dirty="0"/>
              <a:t>ECSR, No. 13/2002 – Autism Europe v. France [2003]</a:t>
            </a:r>
          </a:p>
          <a:p>
            <a:pPr marL="0" indent="0" algn="just">
              <a:buNone/>
            </a:pPr>
            <a:r>
              <a:rPr lang="en-GB" sz="2800" b="1" dirty="0"/>
              <a:t>Facts: </a:t>
            </a:r>
            <a:r>
              <a:rPr lang="en-GB" sz="2800" dirty="0"/>
              <a:t>The applicant complained that, with regard to education, there was discrimination in the case of children with autism, because of the insufficient educational facilities. </a:t>
            </a:r>
          </a:p>
          <a:p>
            <a:pPr marL="0" indent="0" algn="just">
              <a:buNone/>
            </a:pPr>
            <a:endParaRPr lang="en-GB" sz="2800" dirty="0"/>
          </a:p>
          <a:p>
            <a:pPr marL="0" indent="0" algn="just">
              <a:buNone/>
            </a:pPr>
            <a:r>
              <a:rPr lang="en-GB" sz="2800" b="1" dirty="0"/>
              <a:t>Committee found:</a:t>
            </a:r>
          </a:p>
          <a:p>
            <a:pPr marL="0" indent="0" algn="just">
              <a:buNone/>
            </a:pPr>
            <a:r>
              <a:rPr lang="en-GB" sz="2800" dirty="0"/>
              <a:t>47. </a:t>
            </a:r>
            <a:r>
              <a:rPr lang="en-GB" dirty="0"/>
              <a:t>The Committee considers that the arguments of the complainant alleging the violation of Articles 15§1 and 17§1 and of Article E are so intertwined as to be inseparable. </a:t>
            </a:r>
          </a:p>
          <a:p>
            <a:pPr marL="0" indent="0" algn="just">
              <a:buNone/>
            </a:pPr>
            <a:r>
              <a:rPr lang="en-GB" dirty="0"/>
              <a:t>51. ... though disability is not explicitly listed as a prohibited ground of discrimination under Article E, the Committee considers that it is adequately covered by the reference to “other status”.</a:t>
            </a:r>
          </a:p>
          <a:p>
            <a:pPr marL="0" indent="0" algn="just">
              <a:buNone/>
            </a:pPr>
            <a:endParaRPr lang="de-DE" sz="2800" dirty="0"/>
          </a:p>
          <a:p>
            <a:pPr marL="0" indent="0" algn="just">
              <a:buNone/>
            </a:pPr>
            <a:endParaRPr lang="de-DE"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147</a:t>
            </a:fld>
            <a:endParaRPr lang="de-DE" dirty="0"/>
          </a:p>
        </p:txBody>
      </p:sp>
    </p:spTree>
    <p:extLst>
      <p:ext uri="{BB962C8B-B14F-4D97-AF65-F5344CB8AC3E}">
        <p14:creationId xmlns:p14="http://schemas.microsoft.com/office/powerpoint/2010/main" val="1718918697"/>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Disability</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ESC </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rPr>
              <a:t>(</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rPr>
              <a:t>rev</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rPr>
              <a:t>) </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II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fontScale="62500" lnSpcReduction="20000"/>
          </a:bodyPr>
          <a:lstStyle/>
          <a:p>
            <a:pPr marL="0" indent="0" algn="just">
              <a:buNone/>
            </a:pPr>
            <a:r>
              <a:rPr lang="en-GB" dirty="0"/>
              <a:t>48. ... The underlying vision of Article 15 is one of equal citizenship for persons with disabilities and, fittingly, the primary rights are those of “independence, social integration and participation in the life of the community”.  ... It should be noted that Article 15 applies to all persons with disabilities regardless of the nature and origin of their disability and irrespective of their age.  It thus clearly covers both children and adults with autism.</a:t>
            </a:r>
          </a:p>
          <a:p>
            <a:pPr marL="0" indent="0" algn="just">
              <a:buNone/>
            </a:pPr>
            <a:r>
              <a:rPr lang="en-GB" dirty="0"/>
              <a:t>53. The Committee recalls ... that the implementation of the Charter requires the State Parties to take not merely legal action but also practical action to give full effect to the rights recognised in the Charter. When the achievement of one of the rights in question is exceptionally complex and particularly expensive to resolve, a State Party must take measures that allows it to achieve the objectives of the Charter within a reasonable time, with measurable progress and to an extent consistent with the maximum use of available resources.</a:t>
            </a:r>
          </a:p>
          <a:p>
            <a:pPr marL="0" indent="0" algn="just">
              <a:buNone/>
            </a:pPr>
            <a:r>
              <a:rPr lang="en-GB" dirty="0"/>
              <a:t>54. ... the Committee notes that in the case of autistic children and adults, notwithstanding a national debate going back more than twenty years about the number of persons concerned and the relevant strategies required ..., France has failed to achieve sufficient progress in advancing the provision of education for persons with autism. </a:t>
            </a:r>
          </a:p>
          <a:p>
            <a:pPr marL="0" indent="0" algn="just">
              <a:buNone/>
            </a:pPr>
            <a:endParaRPr lang="de-DE" sz="2800" dirty="0"/>
          </a:p>
          <a:p>
            <a:pPr marL="0" indent="0" algn="just">
              <a:buNone/>
            </a:pPr>
            <a:endParaRPr lang="de-DE"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148</a:t>
            </a:fld>
            <a:endParaRPr lang="de-DE" dirty="0"/>
          </a:p>
        </p:txBody>
      </p:sp>
    </p:spTree>
    <p:extLst>
      <p:ext uri="{BB962C8B-B14F-4D97-AF65-F5344CB8AC3E}">
        <p14:creationId xmlns:p14="http://schemas.microsoft.com/office/powerpoint/2010/main" val="3706317699"/>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Disability</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EU Law I</a:t>
            </a:r>
          </a:p>
        </p:txBody>
      </p:sp>
      <p:sp>
        <p:nvSpPr>
          <p:cNvPr id="3" name="Inhaltsplatzhalter 2"/>
          <p:cNvSpPr>
            <a:spLocks noGrp="1"/>
          </p:cNvSpPr>
          <p:nvPr>
            <p:ph idx="1"/>
          </p:nvPr>
        </p:nvSpPr>
        <p:spPr>
          <a:xfrm>
            <a:off x="467544" y="1124744"/>
            <a:ext cx="8229600" cy="5472608"/>
          </a:xfrm>
        </p:spPr>
        <p:txBody>
          <a:bodyPr tIns="108000" rIns="180000">
            <a:normAutofit fontScale="62500" lnSpcReduction="20000"/>
          </a:bodyPr>
          <a:lstStyle/>
          <a:p>
            <a:pPr marL="0" indent="0" algn="just">
              <a:buNone/>
            </a:pPr>
            <a:r>
              <a:rPr lang="de-DE" sz="2800" dirty="0" err="1"/>
              <a:t>Before</a:t>
            </a:r>
            <a:r>
              <a:rPr lang="de-DE" sz="2800" dirty="0"/>
              <a:t> </a:t>
            </a:r>
            <a:r>
              <a:rPr lang="de-DE" sz="2800" dirty="0" err="1"/>
              <a:t>the</a:t>
            </a:r>
            <a:r>
              <a:rPr lang="de-DE" sz="2800" dirty="0"/>
              <a:t> EU </a:t>
            </a:r>
            <a:r>
              <a:rPr lang="de-DE" sz="2800" dirty="0" err="1"/>
              <a:t>became</a:t>
            </a:r>
            <a:r>
              <a:rPr lang="de-DE" sz="2800" dirty="0"/>
              <a:t> </a:t>
            </a:r>
            <a:r>
              <a:rPr lang="de-DE" sz="2800" dirty="0" err="1"/>
              <a:t>party</a:t>
            </a:r>
            <a:r>
              <a:rPr lang="de-DE" sz="2800" dirty="0"/>
              <a:t> </a:t>
            </a:r>
            <a:r>
              <a:rPr lang="de-DE" sz="2800" dirty="0" err="1"/>
              <a:t>to</a:t>
            </a:r>
            <a:r>
              <a:rPr lang="de-DE" sz="2800" dirty="0"/>
              <a:t> </a:t>
            </a:r>
            <a:r>
              <a:rPr lang="de-DE" sz="2800" dirty="0" err="1"/>
              <a:t>the</a:t>
            </a:r>
            <a:r>
              <a:rPr lang="de-DE" sz="2800" dirty="0"/>
              <a:t> CRPD, </a:t>
            </a:r>
            <a:r>
              <a:rPr lang="de-DE" sz="2800" dirty="0" err="1"/>
              <a:t>the</a:t>
            </a:r>
            <a:r>
              <a:rPr lang="de-DE" sz="2800" dirty="0"/>
              <a:t> CJEU </a:t>
            </a:r>
            <a:r>
              <a:rPr lang="de-DE" sz="2800" dirty="0" err="1"/>
              <a:t>had</a:t>
            </a:r>
            <a:r>
              <a:rPr lang="de-DE" sz="2800" dirty="0"/>
              <a:t> </a:t>
            </a:r>
            <a:r>
              <a:rPr lang="de-DE" sz="2800" dirty="0" err="1"/>
              <a:t>to</a:t>
            </a:r>
            <a:r>
              <a:rPr lang="de-DE" sz="2800" dirty="0"/>
              <a:t> </a:t>
            </a:r>
            <a:r>
              <a:rPr lang="de-DE" sz="2800" dirty="0" err="1"/>
              <a:t>provide</a:t>
            </a:r>
            <a:r>
              <a:rPr lang="de-DE" sz="2800" dirty="0"/>
              <a:t> a </a:t>
            </a:r>
            <a:r>
              <a:rPr lang="de-DE" sz="2800" dirty="0" err="1"/>
              <a:t>definition</a:t>
            </a:r>
            <a:r>
              <a:rPr lang="de-DE" sz="2800" dirty="0"/>
              <a:t> for „</a:t>
            </a:r>
            <a:r>
              <a:rPr lang="de-DE" sz="2800" dirty="0" err="1"/>
              <a:t>disability</a:t>
            </a:r>
            <a:r>
              <a:rPr lang="de-DE" sz="2800" dirty="0"/>
              <a:t>“, </a:t>
            </a:r>
            <a:r>
              <a:rPr lang="de-DE" sz="2800" dirty="0" err="1"/>
              <a:t>as</a:t>
            </a:r>
            <a:r>
              <a:rPr lang="de-DE" sz="2800" dirty="0"/>
              <a:t> </a:t>
            </a:r>
            <a:r>
              <a:rPr lang="de-DE" sz="2800" dirty="0" err="1"/>
              <a:t>the</a:t>
            </a:r>
            <a:r>
              <a:rPr lang="de-DE" sz="2800" dirty="0"/>
              <a:t> </a:t>
            </a:r>
            <a:r>
              <a:rPr lang="de-DE" sz="2800" dirty="0" err="1"/>
              <a:t>term</a:t>
            </a:r>
            <a:r>
              <a:rPr lang="de-DE" sz="2800" dirty="0"/>
              <a:t> </a:t>
            </a:r>
            <a:r>
              <a:rPr lang="de-DE" sz="2800" dirty="0" err="1"/>
              <a:t>is</a:t>
            </a:r>
            <a:r>
              <a:rPr lang="de-DE" sz="2800" dirty="0"/>
              <a:t> not </a:t>
            </a:r>
            <a:r>
              <a:rPr lang="de-DE" sz="2800" dirty="0" err="1"/>
              <a:t>defined</a:t>
            </a:r>
            <a:r>
              <a:rPr lang="de-DE" sz="2800" dirty="0"/>
              <a:t> in </a:t>
            </a:r>
            <a:r>
              <a:rPr lang="de-DE" sz="2800" dirty="0" err="1"/>
              <a:t>the</a:t>
            </a:r>
            <a:r>
              <a:rPr lang="de-DE" sz="2800" dirty="0"/>
              <a:t> </a:t>
            </a:r>
            <a:r>
              <a:rPr lang="de-DE" sz="2800" dirty="0" err="1"/>
              <a:t>Antidiscrimination</a:t>
            </a:r>
            <a:r>
              <a:rPr lang="de-DE" sz="2800" dirty="0"/>
              <a:t> </a:t>
            </a:r>
            <a:r>
              <a:rPr lang="de-DE" sz="2800" dirty="0" err="1"/>
              <a:t>Directives</a:t>
            </a:r>
            <a:r>
              <a:rPr lang="de-DE" sz="2800" dirty="0"/>
              <a:t>:</a:t>
            </a:r>
          </a:p>
          <a:p>
            <a:pPr marL="0" indent="0" algn="just">
              <a:buNone/>
            </a:pPr>
            <a:endParaRPr lang="de-DE" sz="2800" dirty="0">
              <a:solidFill>
                <a:srgbClr val="481F67"/>
              </a:solidFill>
            </a:endParaRPr>
          </a:p>
          <a:p>
            <a:pPr marL="0" indent="0" algn="just">
              <a:buNone/>
            </a:pPr>
            <a:r>
              <a:rPr lang="de-DE" sz="2800" b="1" dirty="0"/>
              <a:t>CJEU, C-13/05 – </a:t>
            </a:r>
            <a:r>
              <a:rPr lang="de-DE" sz="2800" b="1" dirty="0" err="1"/>
              <a:t>Chacón</a:t>
            </a:r>
            <a:r>
              <a:rPr lang="de-DE" sz="2800" b="1" dirty="0"/>
              <a:t> </a:t>
            </a:r>
            <a:r>
              <a:rPr lang="de-DE" sz="2800" b="1" dirty="0" err="1"/>
              <a:t>Navas</a:t>
            </a:r>
            <a:r>
              <a:rPr lang="de-DE" sz="2800" b="1" dirty="0"/>
              <a:t> v </a:t>
            </a:r>
            <a:r>
              <a:rPr lang="de-DE" sz="2800" b="1" dirty="0" err="1"/>
              <a:t>Eurest</a:t>
            </a:r>
            <a:r>
              <a:rPr lang="de-DE" sz="2800" b="1" dirty="0"/>
              <a:t> </a:t>
            </a:r>
            <a:r>
              <a:rPr lang="de-DE" sz="2800" b="1" dirty="0" err="1"/>
              <a:t>Colectividades</a:t>
            </a:r>
            <a:r>
              <a:rPr lang="de-DE" sz="2800" b="1" dirty="0"/>
              <a:t> SA [2006]</a:t>
            </a:r>
          </a:p>
          <a:p>
            <a:pPr marL="0" indent="0" algn="just">
              <a:buNone/>
            </a:pPr>
            <a:r>
              <a:rPr lang="de-DE" sz="2800" b="1" dirty="0"/>
              <a:t>Facts: </a:t>
            </a:r>
            <a:r>
              <a:rPr lang="de-DE" sz="2800" dirty="0"/>
              <a:t>The </a:t>
            </a:r>
            <a:r>
              <a:rPr lang="de-DE" sz="2800" dirty="0" err="1"/>
              <a:t>applicant</a:t>
            </a:r>
            <a:r>
              <a:rPr lang="de-DE" sz="2800" dirty="0"/>
              <a:t> was </a:t>
            </a:r>
            <a:r>
              <a:rPr lang="de-DE" sz="2800" dirty="0" err="1"/>
              <a:t>certified</a:t>
            </a:r>
            <a:r>
              <a:rPr lang="de-DE" sz="2800" dirty="0"/>
              <a:t> </a:t>
            </a:r>
            <a:r>
              <a:rPr lang="de-DE" sz="2800" dirty="0" err="1"/>
              <a:t>as</a:t>
            </a:r>
            <a:r>
              <a:rPr lang="de-DE" sz="2800" dirty="0"/>
              <a:t> unfit </a:t>
            </a:r>
            <a:r>
              <a:rPr lang="de-DE" sz="2800" dirty="0" err="1"/>
              <a:t>to</a:t>
            </a:r>
            <a:r>
              <a:rPr lang="de-DE" sz="2800" dirty="0"/>
              <a:t> </a:t>
            </a:r>
            <a:r>
              <a:rPr lang="de-DE" sz="2800" dirty="0" err="1"/>
              <a:t>work</a:t>
            </a:r>
            <a:r>
              <a:rPr lang="de-DE" sz="2800" dirty="0"/>
              <a:t> on </a:t>
            </a:r>
            <a:r>
              <a:rPr lang="de-DE" sz="2800" dirty="0" err="1"/>
              <a:t>grounds</a:t>
            </a:r>
            <a:r>
              <a:rPr lang="de-DE" sz="2800" dirty="0"/>
              <a:t> of </a:t>
            </a:r>
            <a:r>
              <a:rPr lang="de-DE" sz="2800" dirty="0" err="1"/>
              <a:t>sickness</a:t>
            </a:r>
            <a:r>
              <a:rPr lang="de-DE" sz="2800" dirty="0"/>
              <a:t> </a:t>
            </a:r>
            <a:r>
              <a:rPr lang="de-DE" sz="2800" dirty="0" err="1"/>
              <a:t>and</a:t>
            </a:r>
            <a:r>
              <a:rPr lang="de-DE" sz="2800" dirty="0"/>
              <a:t> was not in a </a:t>
            </a:r>
            <a:r>
              <a:rPr lang="de-DE" sz="2800" dirty="0" err="1"/>
              <a:t>position</a:t>
            </a:r>
            <a:r>
              <a:rPr lang="de-DE" sz="2800" dirty="0"/>
              <a:t> </a:t>
            </a:r>
            <a:r>
              <a:rPr lang="de-DE" sz="2800" dirty="0" err="1"/>
              <a:t>to</a:t>
            </a:r>
            <a:r>
              <a:rPr lang="de-DE" sz="2800" dirty="0"/>
              <a:t> </a:t>
            </a:r>
            <a:r>
              <a:rPr lang="de-DE" sz="2800" dirty="0" err="1"/>
              <a:t>work</a:t>
            </a:r>
            <a:r>
              <a:rPr lang="de-DE" sz="2800" dirty="0"/>
              <a:t> in </a:t>
            </a:r>
            <a:r>
              <a:rPr lang="de-DE" sz="2800" dirty="0" err="1"/>
              <a:t>the</a:t>
            </a:r>
            <a:r>
              <a:rPr lang="de-DE" sz="2800" dirty="0"/>
              <a:t> </a:t>
            </a:r>
            <a:r>
              <a:rPr lang="de-DE" sz="2800" dirty="0" err="1"/>
              <a:t>short</a:t>
            </a:r>
            <a:r>
              <a:rPr lang="de-DE" sz="2800" dirty="0"/>
              <a:t> </a:t>
            </a:r>
            <a:r>
              <a:rPr lang="de-DE" sz="2800" dirty="0" err="1"/>
              <a:t>term</a:t>
            </a:r>
            <a:r>
              <a:rPr lang="de-DE" sz="2800" dirty="0"/>
              <a:t>. </a:t>
            </a:r>
            <a:r>
              <a:rPr lang="de-DE" sz="2800" dirty="0" err="1"/>
              <a:t>Eight</a:t>
            </a:r>
            <a:r>
              <a:rPr lang="de-DE" sz="2800" dirty="0"/>
              <a:t> </a:t>
            </a:r>
            <a:r>
              <a:rPr lang="de-DE" sz="2800" dirty="0" err="1"/>
              <a:t>months</a:t>
            </a:r>
            <a:r>
              <a:rPr lang="de-DE" sz="2800" dirty="0"/>
              <a:t> </a:t>
            </a:r>
            <a:r>
              <a:rPr lang="de-DE" sz="2800" dirty="0" err="1"/>
              <a:t>later</a:t>
            </a:r>
            <a:r>
              <a:rPr lang="de-DE" sz="2800" dirty="0"/>
              <a:t>, </a:t>
            </a:r>
            <a:r>
              <a:rPr lang="de-DE" sz="2800" dirty="0" err="1"/>
              <a:t>Eurest</a:t>
            </a:r>
            <a:r>
              <a:rPr lang="de-DE" sz="2800" dirty="0"/>
              <a:t> </a:t>
            </a:r>
            <a:r>
              <a:rPr lang="de-DE" sz="2800" dirty="0" err="1"/>
              <a:t>dismissed</a:t>
            </a:r>
            <a:r>
              <a:rPr lang="de-DE" sz="2800" dirty="0"/>
              <a:t> </a:t>
            </a:r>
            <a:r>
              <a:rPr lang="de-DE" sz="2800" dirty="0" err="1"/>
              <a:t>the</a:t>
            </a:r>
            <a:r>
              <a:rPr lang="de-DE" sz="2800" dirty="0"/>
              <a:t> </a:t>
            </a:r>
            <a:r>
              <a:rPr lang="de-DE" sz="2800" dirty="0" err="1"/>
              <a:t>applicant</a:t>
            </a:r>
            <a:r>
              <a:rPr lang="de-DE" sz="2800" dirty="0"/>
              <a:t> </a:t>
            </a:r>
            <a:r>
              <a:rPr lang="de-DE" sz="2800" dirty="0" err="1"/>
              <a:t>without</a:t>
            </a:r>
            <a:r>
              <a:rPr lang="de-DE" sz="2800" dirty="0"/>
              <a:t> </a:t>
            </a:r>
            <a:r>
              <a:rPr lang="de-DE" sz="2800" dirty="0" err="1"/>
              <a:t>stating</a:t>
            </a:r>
            <a:r>
              <a:rPr lang="de-DE" sz="2800" dirty="0"/>
              <a:t> </a:t>
            </a:r>
            <a:r>
              <a:rPr lang="de-DE" sz="2800" dirty="0" err="1"/>
              <a:t>any</a:t>
            </a:r>
            <a:r>
              <a:rPr lang="de-DE" sz="2800" dirty="0"/>
              <a:t> </a:t>
            </a:r>
            <a:r>
              <a:rPr lang="de-DE" sz="2800" dirty="0" err="1"/>
              <a:t>reasons</a:t>
            </a:r>
            <a:r>
              <a:rPr lang="de-DE" sz="2800" dirty="0"/>
              <a:t>, </a:t>
            </a:r>
            <a:r>
              <a:rPr lang="de-DE" sz="2800" dirty="0" err="1"/>
              <a:t>whilst</a:t>
            </a:r>
            <a:r>
              <a:rPr lang="de-DE" sz="2800" dirty="0"/>
              <a:t> </a:t>
            </a:r>
            <a:r>
              <a:rPr lang="de-DE" sz="2800" dirty="0" err="1"/>
              <a:t>acknowledging</a:t>
            </a:r>
            <a:r>
              <a:rPr lang="de-DE" sz="2800" dirty="0"/>
              <a:t> </a:t>
            </a:r>
            <a:r>
              <a:rPr lang="de-DE" sz="2800" dirty="0" err="1"/>
              <a:t>that</a:t>
            </a:r>
            <a:r>
              <a:rPr lang="de-DE" sz="2800" dirty="0"/>
              <a:t> </a:t>
            </a:r>
            <a:r>
              <a:rPr lang="de-DE" sz="2800" dirty="0" err="1"/>
              <a:t>the</a:t>
            </a:r>
            <a:r>
              <a:rPr lang="de-DE" sz="2800" dirty="0"/>
              <a:t> </a:t>
            </a:r>
            <a:r>
              <a:rPr lang="de-DE" sz="2800" dirty="0" err="1"/>
              <a:t>dismissal</a:t>
            </a:r>
            <a:r>
              <a:rPr lang="de-DE" sz="2800" dirty="0"/>
              <a:t> was </a:t>
            </a:r>
            <a:r>
              <a:rPr lang="de-DE" sz="2800" dirty="0" err="1"/>
              <a:t>unlawful</a:t>
            </a:r>
            <a:r>
              <a:rPr lang="de-DE" sz="2800" dirty="0"/>
              <a:t> </a:t>
            </a:r>
            <a:r>
              <a:rPr lang="de-DE" sz="2800" dirty="0" err="1"/>
              <a:t>and</a:t>
            </a:r>
            <a:r>
              <a:rPr lang="de-DE" sz="2800" dirty="0"/>
              <a:t> </a:t>
            </a:r>
            <a:r>
              <a:rPr lang="de-DE" sz="2800" dirty="0" err="1"/>
              <a:t>offering</a:t>
            </a:r>
            <a:r>
              <a:rPr lang="de-DE" sz="2800" dirty="0"/>
              <a:t> her </a:t>
            </a:r>
            <a:r>
              <a:rPr lang="de-DE" sz="2800" dirty="0" err="1"/>
              <a:t>compensation</a:t>
            </a:r>
            <a:r>
              <a:rPr lang="de-DE" sz="2800" dirty="0"/>
              <a:t>. The </a:t>
            </a:r>
            <a:r>
              <a:rPr lang="de-DE" sz="2800" dirty="0" err="1"/>
              <a:t>applicant</a:t>
            </a:r>
            <a:r>
              <a:rPr lang="de-DE" sz="2800" dirty="0"/>
              <a:t> </a:t>
            </a:r>
            <a:r>
              <a:rPr lang="de-DE" sz="2800" dirty="0" err="1"/>
              <a:t>brought</a:t>
            </a:r>
            <a:r>
              <a:rPr lang="de-DE" sz="2800" dirty="0"/>
              <a:t> an </a:t>
            </a:r>
            <a:r>
              <a:rPr lang="de-DE" sz="2800" dirty="0" err="1"/>
              <a:t>action</a:t>
            </a:r>
            <a:r>
              <a:rPr lang="de-DE" sz="2800" dirty="0"/>
              <a:t> </a:t>
            </a:r>
            <a:r>
              <a:rPr lang="de-DE" sz="2800" dirty="0" err="1"/>
              <a:t>against</a:t>
            </a:r>
            <a:r>
              <a:rPr lang="de-DE" sz="2800" dirty="0"/>
              <a:t> </a:t>
            </a:r>
            <a:r>
              <a:rPr lang="de-DE" sz="2800" dirty="0" err="1"/>
              <a:t>Eurest</a:t>
            </a:r>
            <a:r>
              <a:rPr lang="de-DE" sz="2800" dirty="0"/>
              <a:t>. </a:t>
            </a:r>
            <a:r>
              <a:rPr lang="en-US" sz="2800" dirty="0"/>
              <a:t>The referring court takes the view that there is a causal link between sickness and disability and that a worker in the situation of the applicant must be protected under the prohibition of discrimination on grounds of disability under the Framework Directive.</a:t>
            </a:r>
          </a:p>
          <a:p>
            <a:pPr marL="0" indent="0" algn="just">
              <a:buNone/>
            </a:pPr>
            <a:endParaRPr lang="en-US" sz="2800" dirty="0"/>
          </a:p>
          <a:p>
            <a:pPr marL="0" indent="0" algn="just">
              <a:buNone/>
            </a:pPr>
            <a:r>
              <a:rPr lang="en-US" sz="2800" b="1" dirty="0"/>
              <a:t>Court held:</a:t>
            </a:r>
          </a:p>
          <a:p>
            <a:pPr marL="0" indent="0" algn="just">
              <a:buNone/>
            </a:pPr>
            <a:r>
              <a:rPr lang="en-US" sz="2800" dirty="0"/>
              <a:t>40. It follows from the need for uniform application of Community law and the principle of equality that the terms of a provision of Community law which makes no express reference to the law of the Member States for the purpose of determining its meaning and scope must normally be given an </a:t>
            </a:r>
            <a:r>
              <a:rPr lang="en-US" sz="2800" dirty="0">
                <a:solidFill>
                  <a:srgbClr val="C00000"/>
                </a:solidFill>
              </a:rPr>
              <a:t>autonomous and uniform interpretation throughout the Community</a:t>
            </a:r>
            <a:r>
              <a:rPr lang="en-US" sz="2800" dirty="0"/>
              <a:t>, having regard to the context of the provision and the objective pursued by the legislation in question …</a:t>
            </a:r>
          </a:p>
        </p:txBody>
      </p:sp>
      <p:sp>
        <p:nvSpPr>
          <p:cNvPr id="5" name="Foliennummernplatzhalter 4"/>
          <p:cNvSpPr>
            <a:spLocks noGrp="1"/>
          </p:cNvSpPr>
          <p:nvPr>
            <p:ph type="sldNum" sz="quarter" idx="12"/>
          </p:nvPr>
        </p:nvSpPr>
        <p:spPr/>
        <p:txBody>
          <a:bodyPr/>
          <a:lstStyle/>
          <a:p>
            <a:fld id="{74E8C25B-C0C2-4DD4-808A-E33AE5C30C39}" type="slidenum">
              <a:rPr lang="de-DE" smtClean="0"/>
              <a:pPr/>
              <a:t>149</a:t>
            </a:fld>
            <a:endParaRPr lang="de-DE" dirty="0"/>
          </a:p>
        </p:txBody>
      </p:sp>
    </p:spTree>
    <p:extLst>
      <p:ext uri="{BB962C8B-B14F-4D97-AF65-F5344CB8AC3E}">
        <p14:creationId xmlns:p14="http://schemas.microsoft.com/office/powerpoint/2010/main" val="26644637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a:solidFill>
            <a:srgbClr val="FFEBF0"/>
          </a:solidFill>
          <a:ln w="12700">
            <a:solidFill>
              <a:schemeClr val="bg1">
                <a:lumMod val="50000"/>
              </a:schemeClr>
            </a:solidFill>
          </a:ln>
          <a:effectLst>
            <a:outerShdw blurRad="76200" dir="18900000" sy="23000" kx="-1200000" algn="bl" rotWithShape="0">
              <a:prstClr val="black">
                <a:alpha val="20000"/>
              </a:prstClr>
            </a:outerShdw>
          </a:effectLst>
        </p:spPr>
        <p:txBody>
          <a:bodyPr>
            <a:normAutofit fontScale="90000"/>
          </a:bodyPr>
          <a:lstStyle/>
          <a:p>
            <a:pPr algn="l"/>
            <a:r>
              <a:rPr lang="de-DE" sz="2400" b="1" dirty="0">
                <a:solidFill>
                  <a:srgbClr val="DC7A88"/>
                </a:solidFill>
              </a:rPr>
              <a:t>States‘ Obligation </a:t>
            </a:r>
            <a:r>
              <a:rPr lang="de-DE" sz="2400" b="1" dirty="0" err="1">
                <a:solidFill>
                  <a:srgbClr val="DC7A88"/>
                </a:solidFill>
              </a:rPr>
              <a:t>to</a:t>
            </a:r>
            <a:r>
              <a:rPr lang="de-DE" sz="2400" b="1" dirty="0">
                <a:solidFill>
                  <a:srgbClr val="DC7A88"/>
                </a:solidFill>
              </a:rPr>
              <a:t> “</a:t>
            </a:r>
            <a:r>
              <a:rPr lang="de-DE" sz="2400" b="1" dirty="0" err="1">
                <a:solidFill>
                  <a:srgbClr val="DC7A88"/>
                </a:solidFill>
              </a:rPr>
              <a:t>Guarantee</a:t>
            </a:r>
            <a:r>
              <a:rPr lang="de-DE" sz="2400" b="1" dirty="0">
                <a:solidFill>
                  <a:srgbClr val="DC7A88"/>
                </a:solidFill>
              </a:rPr>
              <a:t>“ Non-</a:t>
            </a:r>
            <a:r>
              <a:rPr lang="de-DE" sz="2400" b="1" dirty="0" err="1">
                <a:solidFill>
                  <a:srgbClr val="DC7A88"/>
                </a:solidFill>
              </a:rPr>
              <a:t>discrimination</a:t>
            </a:r>
            <a:r>
              <a:rPr lang="de-DE" sz="2400" b="1" dirty="0">
                <a:solidFill>
                  <a:srgbClr val="DC7A88"/>
                </a:solidFill>
              </a:rPr>
              <a:t> in </a:t>
            </a:r>
            <a:r>
              <a:rPr lang="de-DE" sz="2400" b="1" dirty="0" err="1">
                <a:solidFill>
                  <a:srgbClr val="DC7A88"/>
                </a:solidFill>
              </a:rPr>
              <a:t>the</a:t>
            </a:r>
            <a:r>
              <a:rPr lang="de-DE" sz="2400" b="1" dirty="0">
                <a:solidFill>
                  <a:srgbClr val="DC7A88"/>
                </a:solidFill>
              </a:rPr>
              <a:t> </a:t>
            </a:r>
            <a:r>
              <a:rPr lang="de-DE" sz="2400" b="1" dirty="0" err="1">
                <a:solidFill>
                  <a:srgbClr val="DC7A88"/>
                </a:solidFill>
              </a:rPr>
              <a:t>Exercise</a:t>
            </a:r>
            <a:r>
              <a:rPr lang="de-DE" sz="2400" b="1" dirty="0">
                <a:solidFill>
                  <a:srgbClr val="DC7A88"/>
                </a:solidFill>
              </a:rPr>
              <a:t> </a:t>
            </a:r>
            <a:r>
              <a:rPr lang="de-DE" sz="2400" b="1" dirty="0" err="1">
                <a:solidFill>
                  <a:srgbClr val="DC7A88"/>
                </a:solidFill>
              </a:rPr>
              <a:t>of</a:t>
            </a:r>
            <a:r>
              <a:rPr lang="de-DE" sz="2400" b="1" dirty="0">
                <a:solidFill>
                  <a:srgbClr val="DC7A88"/>
                </a:solidFill>
              </a:rPr>
              <a:t> </a:t>
            </a:r>
            <a:r>
              <a:rPr lang="de-DE" sz="2400" b="1" dirty="0" err="1">
                <a:solidFill>
                  <a:srgbClr val="DC7A88"/>
                </a:solidFill>
              </a:rPr>
              <a:t>Covenant</a:t>
            </a:r>
            <a:r>
              <a:rPr lang="de-DE" sz="2400" b="1" dirty="0">
                <a:solidFill>
                  <a:srgbClr val="DC7A88"/>
                </a:solidFill>
              </a:rPr>
              <a:t> </a:t>
            </a:r>
            <a:r>
              <a:rPr lang="de-DE" sz="2400" b="1" dirty="0" err="1">
                <a:solidFill>
                  <a:srgbClr val="DC7A88"/>
                </a:solidFill>
              </a:rPr>
              <a:t>Rights</a:t>
            </a:r>
            <a:r>
              <a:rPr lang="de-DE" sz="2400" b="1" dirty="0">
                <a:solidFill>
                  <a:srgbClr val="DC7A88"/>
                </a:solidFill>
              </a:rPr>
              <a:t> (Global Level)</a:t>
            </a:r>
          </a:p>
        </p:txBody>
      </p:sp>
      <p:sp>
        <p:nvSpPr>
          <p:cNvPr id="3" name="Inhaltsplatzhalter 2"/>
          <p:cNvSpPr>
            <a:spLocks noGrp="1"/>
          </p:cNvSpPr>
          <p:nvPr>
            <p:ph idx="1"/>
          </p:nvPr>
        </p:nvSpPr>
        <p:spPr>
          <a:xfrm>
            <a:off x="457200" y="1196752"/>
            <a:ext cx="8229600" cy="4968552"/>
          </a:xfrm>
        </p:spPr>
        <p:txBody>
          <a:bodyPr>
            <a:normAutofit fontScale="62500" lnSpcReduction="20000"/>
          </a:bodyPr>
          <a:lstStyle/>
          <a:p>
            <a:pPr marL="0" indent="0" algn="just">
              <a:buNone/>
            </a:pPr>
            <a:r>
              <a:rPr lang="en-US" b="1" dirty="0"/>
              <a:t>CESCR, General Comment No. 20: Non-discrimination:</a:t>
            </a:r>
          </a:p>
          <a:p>
            <a:pPr marL="0" indent="0" algn="just">
              <a:buNone/>
            </a:pPr>
            <a:r>
              <a:rPr lang="en-US" dirty="0"/>
              <a:t>8. In order for State parties to “guarantee” that the Covenant rights will be exercised without discrimination of any kind, </a:t>
            </a:r>
            <a:r>
              <a:rPr lang="en-US" u="sng" dirty="0"/>
              <a:t>discrimination must be eliminated both formally and substantively</a:t>
            </a:r>
            <a:r>
              <a:rPr lang="en-US" dirty="0"/>
              <a:t>.</a:t>
            </a:r>
            <a:endParaRPr lang="de-DE" dirty="0"/>
          </a:p>
          <a:p>
            <a:pPr marL="0" indent="0" algn="just">
              <a:buNone/>
            </a:pPr>
            <a:r>
              <a:rPr lang="en-US" dirty="0"/>
              <a:t>(a) </a:t>
            </a:r>
            <a:r>
              <a:rPr lang="en-US" b="1" dirty="0">
                <a:solidFill>
                  <a:schemeClr val="accent2"/>
                </a:solidFill>
              </a:rPr>
              <a:t>Formal discrimination</a:t>
            </a:r>
            <a:r>
              <a:rPr lang="en-US" b="1" dirty="0"/>
              <a:t>: </a:t>
            </a:r>
            <a:r>
              <a:rPr lang="en-US" dirty="0"/>
              <a:t>Eliminating formal discrimination requires ensuring that a State’s constitution, laws and policy documents do not discriminate on prohibited grounds; for example, laws should not deny equal social security benefits to women on the basis of their marital status;</a:t>
            </a:r>
            <a:endParaRPr lang="de-DE" dirty="0"/>
          </a:p>
          <a:p>
            <a:pPr marL="0" indent="0" algn="just">
              <a:buNone/>
            </a:pPr>
            <a:r>
              <a:rPr lang="en-US" dirty="0"/>
              <a:t>(b) </a:t>
            </a:r>
            <a:r>
              <a:rPr lang="en-US" b="1" dirty="0">
                <a:solidFill>
                  <a:schemeClr val="accent2"/>
                </a:solidFill>
              </a:rPr>
              <a:t>Substantive discrimination</a:t>
            </a:r>
            <a:r>
              <a:rPr lang="en-US" b="1" dirty="0"/>
              <a:t>: </a:t>
            </a:r>
            <a:r>
              <a:rPr lang="en-US" dirty="0"/>
              <a:t>Merely addressing formal discrimination will not ensure substantive equality as envisaged and defined by article 2, paragraph 2. The effective enjoyment of Covenant rights is often influenced by whether a person is a member of a group characterized by the prohibited grounds of discrimination. Eliminating discrimination in practice requires paying sufficient attention to </a:t>
            </a:r>
            <a:r>
              <a:rPr lang="en-US" dirty="0">
                <a:solidFill>
                  <a:srgbClr val="C00000"/>
                </a:solidFill>
              </a:rPr>
              <a:t>groups of individuals which suffer historical or persistent prejudice instead of merely comparing the formal treatment of individuals in similar situations</a:t>
            </a:r>
            <a:r>
              <a:rPr lang="en-US" dirty="0"/>
              <a:t>. … For example, ensuring that all individuals have equal access to adequate housing, water and sanitation will help overcome discrimination against women and girls, children and persons living in informal settlements and rural areas.</a:t>
            </a:r>
            <a:endParaRPr lang="de-DE"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15</a:t>
            </a:fld>
            <a:endParaRPr lang="de-DE"/>
          </a:p>
        </p:txBody>
      </p:sp>
    </p:spTree>
    <p:extLst>
      <p:ext uri="{BB962C8B-B14F-4D97-AF65-F5344CB8AC3E}">
        <p14:creationId xmlns:p14="http://schemas.microsoft.com/office/powerpoint/2010/main" val="1987469404"/>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Disability</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EU Law II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fontScale="70000" lnSpcReduction="20000"/>
          </a:bodyPr>
          <a:lstStyle/>
          <a:p>
            <a:pPr marL="0" indent="0" algn="just">
              <a:buNone/>
            </a:pPr>
            <a:r>
              <a:rPr lang="en-US" sz="2800" dirty="0"/>
              <a:t>43. Directive 2000/78 [Framework Directive] aims to combat certain types of discrimination as regards employment and occupation. In that context, the concept of </a:t>
            </a:r>
            <a:r>
              <a:rPr lang="en-US" sz="2800" dirty="0">
                <a:solidFill>
                  <a:srgbClr val="C00000"/>
                </a:solidFill>
              </a:rPr>
              <a:t>'disability'</a:t>
            </a:r>
            <a:r>
              <a:rPr lang="en-US" sz="2800" dirty="0"/>
              <a:t> must be understood as referring to </a:t>
            </a:r>
            <a:r>
              <a:rPr lang="en-US" sz="2800" dirty="0">
                <a:solidFill>
                  <a:srgbClr val="C00000"/>
                </a:solidFill>
              </a:rPr>
              <a:t>a limitation which results in particular from physical, mental or psychological impairments and which hinders the participation of the person concerned in professional life.</a:t>
            </a:r>
          </a:p>
          <a:p>
            <a:pPr marL="0" indent="0" algn="just">
              <a:buNone/>
            </a:pPr>
            <a:r>
              <a:rPr lang="de-DE" sz="2800" dirty="0"/>
              <a:t>44. </a:t>
            </a:r>
            <a:r>
              <a:rPr lang="en-US" sz="2800" dirty="0"/>
              <a:t>However, by using the concept of </a:t>
            </a:r>
            <a:r>
              <a:rPr lang="en-US" sz="2800" dirty="0">
                <a:solidFill>
                  <a:srgbClr val="C00000"/>
                </a:solidFill>
              </a:rPr>
              <a:t>'disability'</a:t>
            </a:r>
            <a:r>
              <a:rPr lang="en-US" sz="2800" dirty="0"/>
              <a:t> in Article 1 of that directive, the legislature deliberately chose a term which differs from </a:t>
            </a:r>
            <a:r>
              <a:rPr lang="en-US" sz="2800" dirty="0">
                <a:solidFill>
                  <a:srgbClr val="C00000"/>
                </a:solidFill>
              </a:rPr>
              <a:t>'sickness'</a:t>
            </a:r>
            <a:r>
              <a:rPr lang="en-US" sz="2800" dirty="0"/>
              <a:t>. </a:t>
            </a:r>
            <a:r>
              <a:rPr lang="en-US" sz="2800" dirty="0">
                <a:solidFill>
                  <a:srgbClr val="C00000"/>
                </a:solidFill>
              </a:rPr>
              <a:t>The two concepts cannot therefore simply be treated as being the same</a:t>
            </a:r>
            <a:r>
              <a:rPr lang="en-US" sz="2800" dirty="0"/>
              <a:t>. </a:t>
            </a:r>
          </a:p>
          <a:p>
            <a:pPr marL="0" indent="0" algn="just">
              <a:buNone/>
            </a:pPr>
            <a:r>
              <a:rPr lang="en-US" sz="2800" dirty="0"/>
              <a:t>45. … The importance which the Community legislature attaches to measures for adapting the workplace to the disability demonstrates that it envisaged situations in which participation in professional life is hindered over </a:t>
            </a:r>
            <a:r>
              <a:rPr lang="en-US" sz="2800" dirty="0">
                <a:solidFill>
                  <a:srgbClr val="C00000"/>
                </a:solidFill>
              </a:rPr>
              <a:t>a long period of time</a:t>
            </a:r>
            <a:r>
              <a:rPr lang="en-US" sz="2800" dirty="0"/>
              <a:t>. In order for the limitation to fall within the concept of </a:t>
            </a:r>
            <a:r>
              <a:rPr lang="en-US" sz="2800" dirty="0">
                <a:solidFill>
                  <a:srgbClr val="C00000"/>
                </a:solidFill>
              </a:rPr>
              <a:t>'disability'</a:t>
            </a:r>
            <a:r>
              <a:rPr lang="en-US" sz="2800" dirty="0"/>
              <a:t>, it must therefore be probable that it will last for a long time. </a:t>
            </a:r>
          </a:p>
          <a:p>
            <a:pPr marL="0" indent="0" algn="just">
              <a:buNone/>
            </a:pPr>
            <a:r>
              <a:rPr lang="en-US" sz="2800" dirty="0"/>
              <a:t>46. There is nothing in Directive 2000/78 [Framework Directive] to suggest that workers are protected by the prohibition of discrimination on grounds of disability as soon as they develop any type of sickness. </a:t>
            </a:r>
          </a:p>
        </p:txBody>
      </p:sp>
      <p:sp>
        <p:nvSpPr>
          <p:cNvPr id="5" name="Foliennummernplatzhalter 4"/>
          <p:cNvSpPr>
            <a:spLocks noGrp="1"/>
          </p:cNvSpPr>
          <p:nvPr>
            <p:ph type="sldNum" sz="quarter" idx="12"/>
          </p:nvPr>
        </p:nvSpPr>
        <p:spPr/>
        <p:txBody>
          <a:bodyPr/>
          <a:lstStyle/>
          <a:p>
            <a:fld id="{74E8C25B-C0C2-4DD4-808A-E33AE5C30C39}" type="slidenum">
              <a:rPr lang="de-DE" smtClean="0"/>
              <a:pPr/>
              <a:t>150</a:t>
            </a:fld>
            <a:endParaRPr lang="de-DE" dirty="0"/>
          </a:p>
        </p:txBody>
      </p:sp>
    </p:spTree>
    <p:extLst>
      <p:ext uri="{BB962C8B-B14F-4D97-AF65-F5344CB8AC3E}">
        <p14:creationId xmlns:p14="http://schemas.microsoft.com/office/powerpoint/2010/main" val="942730852"/>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Disability</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EU Law III</a:t>
            </a:r>
          </a:p>
        </p:txBody>
      </p:sp>
      <p:sp>
        <p:nvSpPr>
          <p:cNvPr id="3" name="Inhaltsplatzhalter 2"/>
          <p:cNvSpPr>
            <a:spLocks noGrp="1"/>
          </p:cNvSpPr>
          <p:nvPr>
            <p:ph idx="1"/>
          </p:nvPr>
        </p:nvSpPr>
        <p:spPr>
          <a:xfrm>
            <a:off x="467544" y="1124744"/>
            <a:ext cx="8229600" cy="5472608"/>
          </a:xfrm>
        </p:spPr>
        <p:txBody>
          <a:bodyPr tIns="108000" rIns="180000">
            <a:normAutofit fontScale="62500" lnSpcReduction="20000"/>
          </a:bodyPr>
          <a:lstStyle/>
          <a:p>
            <a:pPr algn="just"/>
            <a:r>
              <a:rPr lang="en-US" sz="2900" b="1" dirty="0"/>
              <a:t>CJEU, C-363/12 – Z. v. A Government Department and Others [2014]</a:t>
            </a:r>
          </a:p>
          <a:p>
            <a:pPr marL="0" indent="0" algn="just">
              <a:buNone/>
            </a:pPr>
            <a:r>
              <a:rPr lang="en-US" sz="2900" b="1" dirty="0"/>
              <a:t>Facts: </a:t>
            </a:r>
            <a:r>
              <a:rPr lang="en-US" sz="2900" dirty="0"/>
              <a:t>The applicant has a rare condition which makes her unable to have a child. She and her husband have become parents (of their genetic child) as a result of surrogacy. As a commissioning mother, the applicant alleges to have been discriminated against by the rejection of  her application for paid leave equivalent to maternity and/or adoptive leave. One of the questions of the referring court is whether discrimination on the ground of disability can be ascertained in this case of inability to have a child.</a:t>
            </a:r>
          </a:p>
          <a:p>
            <a:pPr marL="0" indent="0" algn="just">
              <a:buNone/>
            </a:pPr>
            <a:endParaRPr lang="en-US" sz="2900" b="1" dirty="0"/>
          </a:p>
          <a:p>
            <a:pPr marL="0" indent="0" algn="just">
              <a:buNone/>
            </a:pPr>
            <a:r>
              <a:rPr lang="en-US" sz="2900" b="1" dirty="0"/>
              <a:t>Court held:</a:t>
            </a:r>
          </a:p>
          <a:p>
            <a:pPr marL="0" indent="0" algn="just">
              <a:buNone/>
            </a:pPr>
            <a:r>
              <a:rPr lang="en-US" sz="2900" dirty="0"/>
              <a:t>80. … the concept of ‘disability’ within the meaning of Directive 2000/78 [Framework Directive] presupposes that the limitation from which the person suffers, in interaction with various barriers, may hinder that person’s </a:t>
            </a:r>
            <a:r>
              <a:rPr lang="en-US" sz="2900" dirty="0">
                <a:solidFill>
                  <a:srgbClr val="C00000"/>
                </a:solidFill>
              </a:rPr>
              <a:t>full and effective participation in professional life</a:t>
            </a:r>
            <a:r>
              <a:rPr lang="en-US" sz="2900" dirty="0"/>
              <a:t> on an equal basis with other workers.</a:t>
            </a:r>
          </a:p>
          <a:p>
            <a:pPr marL="0" indent="0" algn="just">
              <a:buNone/>
            </a:pPr>
            <a:r>
              <a:rPr lang="en-US" sz="2900" dirty="0"/>
              <a:t>81. … the </a:t>
            </a:r>
            <a:r>
              <a:rPr lang="en-US" sz="2900" u="sng" dirty="0"/>
              <a:t>inability to have a child</a:t>
            </a:r>
            <a:r>
              <a:rPr lang="en-US" sz="2900" dirty="0"/>
              <a:t> by conventional means </a:t>
            </a:r>
            <a:r>
              <a:rPr lang="en-US" sz="2900" u="sng" dirty="0"/>
              <a:t>does not</a:t>
            </a:r>
            <a:r>
              <a:rPr lang="en-US" sz="2900" dirty="0"/>
              <a:t> in itself, in principle, </a:t>
            </a:r>
            <a:r>
              <a:rPr lang="en-US" sz="2900" u="sng" dirty="0"/>
              <a:t>prevent the commissioning mother from </a:t>
            </a:r>
            <a:r>
              <a:rPr lang="en-US" sz="2900" b="1" dirty="0">
                <a:solidFill>
                  <a:srgbClr val="C00000"/>
                </a:solidFill>
              </a:rPr>
              <a:t>having access to, participating in or advancing in employment</a:t>
            </a:r>
            <a:r>
              <a:rPr lang="en-US" sz="2900" dirty="0"/>
              <a:t>. In the present case, it is not apparent from the order for reference that </a:t>
            </a:r>
            <a:r>
              <a:rPr lang="en-US" sz="2900" dirty="0" err="1"/>
              <a:t>Ms</a:t>
            </a:r>
            <a:r>
              <a:rPr lang="en-US" sz="2900" dirty="0"/>
              <a:t> Z.’s condition by itself made it impossible for her to carry out her work or constituted a hindrance to the exercise of her professional activity.</a:t>
            </a:r>
          </a:p>
          <a:p>
            <a:pPr marL="0" indent="0" algn="just">
              <a:buNone/>
            </a:pPr>
            <a:r>
              <a:rPr lang="en-US" sz="2900" dirty="0"/>
              <a:t>82.  In those circumstances, it must be held that </a:t>
            </a:r>
            <a:r>
              <a:rPr lang="en-US" sz="2900" dirty="0" err="1"/>
              <a:t>Ms</a:t>
            </a:r>
            <a:r>
              <a:rPr lang="en-US" sz="2900" dirty="0"/>
              <a:t> Z.’s condition does not constitute a ‘disability’ within the meaning of Directive 2000/78 [Framework Directive], and that therefore </a:t>
            </a:r>
            <a:r>
              <a:rPr lang="en-US" sz="2900" u="sng" dirty="0"/>
              <a:t>that directive, in particular Article 5 thereof, is not applicable in a situation such as that at issue</a:t>
            </a:r>
            <a:r>
              <a:rPr lang="en-US" sz="2900" dirty="0"/>
              <a:t> in the main proceedings. …   </a:t>
            </a:r>
          </a:p>
          <a:p>
            <a:pPr marL="0" indent="0" algn="just">
              <a:buNone/>
            </a:pPr>
            <a:endParaRPr lang="en-US"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151</a:t>
            </a:fld>
            <a:endParaRPr lang="de-DE" dirty="0"/>
          </a:p>
        </p:txBody>
      </p:sp>
    </p:spTree>
    <p:extLst>
      <p:ext uri="{BB962C8B-B14F-4D97-AF65-F5344CB8AC3E}">
        <p14:creationId xmlns:p14="http://schemas.microsoft.com/office/powerpoint/2010/main" val="3263778040"/>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Disability</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EU Law IV</a:t>
            </a:r>
          </a:p>
        </p:txBody>
      </p:sp>
      <p:sp>
        <p:nvSpPr>
          <p:cNvPr id="3" name="Inhaltsplatzhalter 2"/>
          <p:cNvSpPr>
            <a:spLocks noGrp="1"/>
          </p:cNvSpPr>
          <p:nvPr>
            <p:ph idx="1"/>
          </p:nvPr>
        </p:nvSpPr>
        <p:spPr>
          <a:xfrm>
            <a:off x="467544" y="1124744"/>
            <a:ext cx="8229600" cy="5472608"/>
          </a:xfrm>
        </p:spPr>
        <p:txBody>
          <a:bodyPr tIns="108000" rIns="180000">
            <a:normAutofit fontScale="47500" lnSpcReduction="20000"/>
          </a:bodyPr>
          <a:lstStyle/>
          <a:p>
            <a:pPr marL="0" indent="0" algn="just">
              <a:buNone/>
            </a:pPr>
            <a:r>
              <a:rPr lang="en-US" sz="3600" b="1" dirty="0"/>
              <a:t>CJEU, C-335/11 etc. – HK </a:t>
            </a:r>
            <a:r>
              <a:rPr lang="en-US" sz="3600" b="1" dirty="0" err="1"/>
              <a:t>Danmark</a:t>
            </a:r>
            <a:r>
              <a:rPr lang="en-US" sz="3600" b="1" dirty="0"/>
              <a:t> v Dansk </a:t>
            </a:r>
            <a:r>
              <a:rPr lang="en-US" sz="3600" b="1" dirty="0" err="1"/>
              <a:t>almennyttigt</a:t>
            </a:r>
            <a:r>
              <a:rPr lang="en-US" sz="3600" b="1" dirty="0"/>
              <a:t> </a:t>
            </a:r>
            <a:r>
              <a:rPr lang="en-US" sz="3600" b="1" dirty="0" err="1"/>
              <a:t>Boligselskab</a:t>
            </a:r>
            <a:r>
              <a:rPr lang="en-US" sz="3600" b="1" dirty="0"/>
              <a:t> and others [2013]</a:t>
            </a:r>
          </a:p>
          <a:p>
            <a:pPr marL="0" indent="0" algn="just">
              <a:buNone/>
            </a:pPr>
            <a:r>
              <a:rPr lang="en-US" sz="3600" b="1" dirty="0"/>
              <a:t>Facts: </a:t>
            </a:r>
            <a:r>
              <a:rPr lang="en-US" sz="3600" dirty="0"/>
              <a:t>The applicant, a Danish trade union, brought two actions for compensation on behalf of </a:t>
            </a:r>
            <a:r>
              <a:rPr lang="en-US" sz="3600" dirty="0" err="1"/>
              <a:t>Ms</a:t>
            </a:r>
            <a:r>
              <a:rPr lang="en-US" sz="3600" dirty="0"/>
              <a:t> Ring and </a:t>
            </a:r>
            <a:r>
              <a:rPr lang="en-US" sz="3600" dirty="0" err="1"/>
              <a:t>Ms</a:t>
            </a:r>
            <a:r>
              <a:rPr lang="en-US" sz="3600" dirty="0"/>
              <a:t> </a:t>
            </a:r>
            <a:r>
              <a:rPr lang="en-US" sz="3600" dirty="0" err="1"/>
              <a:t>Skouboe</a:t>
            </a:r>
            <a:r>
              <a:rPr lang="en-US" sz="3600" dirty="0"/>
              <a:t> </a:t>
            </a:r>
            <a:r>
              <a:rPr lang="en-US" sz="3600" dirty="0" err="1"/>
              <a:t>Werge</a:t>
            </a:r>
            <a:r>
              <a:rPr lang="en-US" sz="3600" dirty="0"/>
              <a:t>, because of their dismissal with a shortened notice period. HK </a:t>
            </a:r>
            <a:r>
              <a:rPr lang="en-US" sz="3600" dirty="0" err="1"/>
              <a:t>Danmark</a:t>
            </a:r>
            <a:r>
              <a:rPr lang="en-US" sz="3600" dirty="0"/>
              <a:t> claims that because those two employees were suffering from a disability, their respective employers were required to offer them a reduction in working hours. The trade union also argued that the national legislation on the shortened notice period cannot apply to those two workers, since their absences because of illness were caused by their disability.</a:t>
            </a:r>
          </a:p>
          <a:p>
            <a:pPr marL="0" indent="0" algn="just">
              <a:buNone/>
            </a:pPr>
            <a:endParaRPr lang="en-US" sz="3600" b="1" dirty="0"/>
          </a:p>
          <a:p>
            <a:pPr marL="0" indent="0" algn="just">
              <a:buNone/>
            </a:pPr>
            <a:r>
              <a:rPr lang="en-US" sz="3600" b="1" dirty="0"/>
              <a:t>Court held: </a:t>
            </a:r>
          </a:p>
          <a:p>
            <a:pPr marL="0" indent="0" algn="just">
              <a:buNone/>
            </a:pPr>
            <a:r>
              <a:rPr lang="en-US" sz="3600" dirty="0"/>
              <a:t>49. As … article [5 of Directive 2000/78] states, the employer is required to take appropriate measures in particular to enable a person with a disability to have access to, participate in, or advance in employment. Recital 20 in the preamble to the directive gives a non-exhaustive list of measures, which may be physical, organizational and/or educational.</a:t>
            </a:r>
          </a:p>
          <a:p>
            <a:pPr marL="0" indent="0" algn="just">
              <a:buNone/>
            </a:pPr>
            <a:r>
              <a:rPr lang="en-US" sz="3600" dirty="0"/>
              <a:t>53. In accordance with the second paragraph of Article 2 of the UN Convention [CRPD], </a:t>
            </a:r>
            <a:r>
              <a:rPr lang="en-US" sz="3600" dirty="0">
                <a:solidFill>
                  <a:srgbClr val="C00000"/>
                </a:solidFill>
              </a:rPr>
              <a:t>‘reasonable accommodation’ </a:t>
            </a:r>
            <a:r>
              <a:rPr lang="en-US" sz="3600" dirty="0"/>
              <a:t>is ‘necessary and appropriate modification and adjustments not imposing a disproportionate or undue burden, where needed in a particular case, to ensure to persons with disabilities the enjoyment or exercise on an equal basis with others of all human rights and fundamental freedoms’. It follows that that provision prescribes a broad definition of the concept of ‘reasonable accommodation’.</a:t>
            </a:r>
          </a:p>
          <a:p>
            <a:pPr marL="0" indent="0" algn="just">
              <a:buNone/>
            </a:pPr>
            <a:endParaRPr lang="en-US"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152</a:t>
            </a:fld>
            <a:endParaRPr lang="de-DE" dirty="0"/>
          </a:p>
        </p:txBody>
      </p:sp>
    </p:spTree>
    <p:extLst>
      <p:ext uri="{BB962C8B-B14F-4D97-AF65-F5344CB8AC3E}">
        <p14:creationId xmlns:p14="http://schemas.microsoft.com/office/powerpoint/2010/main" val="3346495416"/>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Disability</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EU Law V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Autofit/>
          </a:bodyPr>
          <a:lstStyle/>
          <a:p>
            <a:pPr marL="0" indent="0" algn="just">
              <a:spcBef>
                <a:spcPts val="0"/>
              </a:spcBef>
              <a:buNone/>
            </a:pPr>
            <a:r>
              <a:rPr lang="en-US" sz="1500" dirty="0"/>
              <a:t>54. Thus, with respect to Directive 2000/78, that concept must be understood as referring to the elimination of the various barriers that hinder the full and effective participation of persons with disabilities in professional life on an equal basis with other workers.</a:t>
            </a:r>
          </a:p>
          <a:p>
            <a:pPr marL="0" indent="0" algn="just">
              <a:spcBef>
                <a:spcPts val="0"/>
              </a:spcBef>
              <a:buNone/>
            </a:pPr>
            <a:r>
              <a:rPr lang="en-US" sz="1500" dirty="0"/>
              <a:t>56. It should be observed, moreover, that the list of appropriate measures to adapt the workplace to the disability in recital 20 in the preamble to Directive 2000/78 is not exhaustive and, consequently, even if it were not covered by the concept of ‘pattern of working time’, a reduction in working hours could be regarded as an accommodation measure referred to in Article 5 of the directive, in a case in which reduced working hours make it possible for the worker to continue employment, in accordance with the objective of that article.</a:t>
            </a:r>
          </a:p>
          <a:p>
            <a:pPr marL="0" indent="0" algn="just">
              <a:spcBef>
                <a:spcPts val="0"/>
              </a:spcBef>
              <a:buNone/>
            </a:pPr>
            <a:r>
              <a:rPr lang="en-US" sz="1500" dirty="0"/>
              <a:t>58. … in accordance with Article 5 of that directive, the accommodation persons with disabilities are entitled to must be reasonable, in that it must not constitute a disproportionate burden on the employer.</a:t>
            </a:r>
          </a:p>
          <a:p>
            <a:pPr marL="0" indent="0" algn="just">
              <a:spcBef>
                <a:spcPts val="0"/>
              </a:spcBef>
              <a:buNone/>
            </a:pPr>
            <a:r>
              <a:rPr lang="en-US" sz="1500" dirty="0"/>
              <a:t>59.  In the disputes in the main proceedings, it is therefore for the national court to assess whether a reduction in working hours, as an accommodation measure, represents a disproportionate burden on the employers.</a:t>
            </a:r>
          </a:p>
          <a:p>
            <a:pPr marL="0" indent="0" algn="just">
              <a:spcBef>
                <a:spcPts val="0"/>
              </a:spcBef>
              <a:buNone/>
            </a:pPr>
            <a:r>
              <a:rPr lang="en-US" sz="1500" dirty="0"/>
              <a:t>64.  In the light of the foregoing, the answer to Question 3 is that Article 5 of Directive 2000/78 must be interpreted as meaning that a reduction in working hours may constitute one of the accommodation measures referred to in that article. It is for the national court to assess whether, in the circumstances of the main proceedings, a reduction in working hours, as an accommodation measure, represents a disproportionate burden on the employer.</a:t>
            </a:r>
          </a:p>
        </p:txBody>
      </p:sp>
      <p:sp>
        <p:nvSpPr>
          <p:cNvPr id="5" name="Foliennummernplatzhalter 4"/>
          <p:cNvSpPr>
            <a:spLocks noGrp="1"/>
          </p:cNvSpPr>
          <p:nvPr>
            <p:ph type="sldNum" sz="quarter" idx="12"/>
          </p:nvPr>
        </p:nvSpPr>
        <p:spPr/>
        <p:txBody>
          <a:bodyPr/>
          <a:lstStyle/>
          <a:p>
            <a:fld id="{74E8C25B-C0C2-4DD4-808A-E33AE5C30C39}" type="slidenum">
              <a:rPr lang="de-DE" smtClean="0"/>
              <a:pPr/>
              <a:t>153</a:t>
            </a:fld>
            <a:endParaRPr lang="de-DE" dirty="0"/>
          </a:p>
        </p:txBody>
      </p:sp>
    </p:spTree>
    <p:extLst>
      <p:ext uri="{BB962C8B-B14F-4D97-AF65-F5344CB8AC3E}">
        <p14:creationId xmlns:p14="http://schemas.microsoft.com/office/powerpoint/2010/main" val="1701519770"/>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08920"/>
            <a:ext cx="8229600" cy="634082"/>
          </a:xfrm>
          <a:solidFill>
            <a:srgbClr val="FFEBF0"/>
          </a:solidFill>
          <a:ln w="12700">
            <a:solidFill>
              <a:schemeClr val="bg1">
                <a:lumMod val="50000"/>
              </a:schemeClr>
            </a:solidFill>
          </a:ln>
          <a:effectLst>
            <a:outerShdw blurRad="76200" dir="18900000" sy="23000" kx="-1200000" algn="bl" rotWithShape="0">
              <a:prstClr val="black">
                <a:alpha val="20000"/>
              </a:prstClr>
            </a:outerShdw>
          </a:effectLst>
        </p:spPr>
        <p:txBody>
          <a:bodyPr>
            <a:normAutofit/>
          </a:bodyPr>
          <a:lstStyle/>
          <a:p>
            <a:r>
              <a:rPr lang="en-GB" sz="3200" b="1" dirty="0"/>
              <a:t>Discrimination Definition</a:t>
            </a:r>
          </a:p>
        </p:txBody>
      </p:sp>
      <p:sp>
        <p:nvSpPr>
          <p:cNvPr id="5" name="Foliennummernplatzhalter 4"/>
          <p:cNvSpPr>
            <a:spLocks noGrp="1"/>
          </p:cNvSpPr>
          <p:nvPr>
            <p:ph type="sldNum" sz="quarter" idx="12"/>
          </p:nvPr>
        </p:nvSpPr>
        <p:spPr/>
        <p:txBody>
          <a:bodyPr/>
          <a:lstStyle/>
          <a:p>
            <a:fld id="{74E8C25B-C0C2-4DD4-808A-E33AE5C30C39}" type="slidenum">
              <a:rPr lang="de-DE" smtClean="0"/>
              <a:pPr/>
              <a:t>154</a:t>
            </a:fld>
            <a:endParaRPr lang="de-DE"/>
          </a:p>
        </p:txBody>
      </p:sp>
      <p:sp>
        <p:nvSpPr>
          <p:cNvPr id="4" name="Titel 1">
            <a:extLst>
              <a:ext uri="{FF2B5EF4-FFF2-40B4-BE49-F238E27FC236}">
                <a16:creationId xmlns:a16="http://schemas.microsoft.com/office/drawing/2014/main" id="{2A5BDB65-5646-694F-8353-CC7E835E2E31}"/>
              </a:ext>
            </a:extLst>
          </p:cNvPr>
          <p:cNvSpPr txBox="1">
            <a:spLocks/>
          </p:cNvSpPr>
          <p:nvPr/>
        </p:nvSpPr>
        <p:spPr>
          <a:xfrm>
            <a:off x="457200" y="2441229"/>
            <a:ext cx="8229600" cy="936103"/>
          </a:xfrm>
          <a:prstGeom prst="rect">
            <a:avLst/>
          </a:prstGeo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vert="horz" lIns="91440" tIns="108000" rIns="91440" bIns="18000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because</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Race</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Ethnicity</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Colour</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or</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Membership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 National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Minority</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selected</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issues</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endParaRPr lang="de-DE" sz="2400" b="1" i="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Tree>
    <p:extLst>
      <p:ext uri="{BB962C8B-B14F-4D97-AF65-F5344CB8AC3E}">
        <p14:creationId xmlns:p14="http://schemas.microsoft.com/office/powerpoint/2010/main" val="6787893"/>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Obligation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to</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Combat</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Racism</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pursuant</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to</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ECHR</a:t>
            </a:r>
          </a:p>
        </p:txBody>
      </p:sp>
      <p:sp>
        <p:nvSpPr>
          <p:cNvPr id="3" name="Inhaltsplatzhalter 2"/>
          <p:cNvSpPr>
            <a:spLocks noGrp="1"/>
          </p:cNvSpPr>
          <p:nvPr>
            <p:ph idx="1"/>
          </p:nvPr>
        </p:nvSpPr>
        <p:spPr>
          <a:xfrm>
            <a:off x="467544" y="1124744"/>
            <a:ext cx="8229600" cy="5472608"/>
          </a:xfrm>
        </p:spPr>
        <p:txBody>
          <a:bodyPr tIns="108000" rIns="180000">
            <a:normAutofit fontScale="85000" lnSpcReduction="10000"/>
          </a:bodyPr>
          <a:lstStyle/>
          <a:p>
            <a:pPr marL="0" indent="0" algn="just">
              <a:lnSpc>
                <a:spcPct val="110000"/>
              </a:lnSpc>
              <a:spcBef>
                <a:spcPts val="0"/>
              </a:spcBef>
              <a:spcAft>
                <a:spcPts val="600"/>
              </a:spcAft>
              <a:buNone/>
            </a:pPr>
            <a:r>
              <a:rPr lang="en-US" sz="2800" b="1" dirty="0">
                <a:cs typeface="Times New Roman"/>
              </a:rPr>
              <a:t>ECtHR, No. 43577/98 etc., § 145 – </a:t>
            </a:r>
            <a:r>
              <a:rPr lang="en-US" sz="2800" b="1" i="1" dirty="0" err="1">
                <a:cs typeface="Times New Roman"/>
              </a:rPr>
              <a:t>Nachova</a:t>
            </a:r>
            <a:r>
              <a:rPr lang="en-US" sz="2800" b="1" i="1" dirty="0">
                <a:cs typeface="Times New Roman"/>
              </a:rPr>
              <a:t> v. Bulgaria </a:t>
            </a:r>
            <a:r>
              <a:rPr lang="en-US" sz="2800" b="1" dirty="0">
                <a:cs typeface="Times New Roman"/>
              </a:rPr>
              <a:t>(2005): </a:t>
            </a:r>
          </a:p>
          <a:p>
            <a:pPr marL="0" indent="0" algn="just">
              <a:lnSpc>
                <a:spcPct val="110000"/>
              </a:lnSpc>
              <a:spcBef>
                <a:spcPts val="0"/>
              </a:spcBef>
              <a:spcAft>
                <a:spcPts val="600"/>
              </a:spcAft>
              <a:buNone/>
            </a:pPr>
            <a:r>
              <a:rPr lang="en-US" sz="2800" b="1" dirty="0">
                <a:ln w="1905"/>
                <a:solidFill>
                  <a:schemeClr val="accent5">
                    <a:lumMod val="75000"/>
                  </a:schemeClr>
                </a:solidFill>
                <a:effectLst>
                  <a:innerShdw blurRad="69850" dist="43180" dir="5400000">
                    <a:srgbClr val="000000">
                      <a:alpha val="65000"/>
                    </a:srgbClr>
                  </a:innerShdw>
                </a:effectLst>
              </a:rPr>
              <a:t>Racial violence </a:t>
            </a:r>
            <a:r>
              <a:rPr lang="en-US" sz="2800" dirty="0"/>
              <a:t>is a particular affront to human dignity and, in view of its perilous consequences, requires from the authorities </a:t>
            </a:r>
            <a:r>
              <a:rPr lang="en-US" sz="2800" dirty="0">
                <a:solidFill>
                  <a:srgbClr val="C00000"/>
                </a:solidFill>
              </a:rPr>
              <a:t>special vigilance and a vigorous reaction</a:t>
            </a:r>
            <a:r>
              <a:rPr lang="en-US" sz="2800" dirty="0"/>
              <a:t>. It is for this reason that the authorities must use </a:t>
            </a:r>
            <a:r>
              <a:rPr lang="en-US" sz="2800" dirty="0">
                <a:solidFill>
                  <a:srgbClr val="C00000"/>
                </a:solidFill>
              </a:rPr>
              <a:t>all available means to combat</a:t>
            </a:r>
            <a:r>
              <a:rPr lang="en-US" sz="2800" dirty="0"/>
              <a:t> racism and racist violence, thereby reinforcing </a:t>
            </a:r>
            <a:r>
              <a:rPr lang="en-US" sz="2800" dirty="0">
                <a:solidFill>
                  <a:srgbClr val="C00000"/>
                </a:solidFill>
              </a:rPr>
              <a:t>democracy’s vision of a society in which </a:t>
            </a:r>
            <a:r>
              <a:rPr lang="en-US" sz="2800" b="1" dirty="0">
                <a:solidFill>
                  <a:srgbClr val="C00000"/>
                </a:solidFill>
              </a:rPr>
              <a:t>diversity</a:t>
            </a:r>
            <a:r>
              <a:rPr lang="en-US" sz="2800" dirty="0">
                <a:solidFill>
                  <a:srgbClr val="C00000"/>
                </a:solidFill>
              </a:rPr>
              <a:t> is not perceived as a threat but as a source of enrichment</a:t>
            </a:r>
            <a:r>
              <a:rPr lang="en-US" sz="2800" dirty="0"/>
              <a:t>.</a:t>
            </a:r>
            <a:endParaRPr lang="en-US" sz="2800" b="1" dirty="0">
              <a:cs typeface="Times New Roman"/>
            </a:endParaRPr>
          </a:p>
          <a:p>
            <a:pPr marL="0" indent="0" algn="just">
              <a:lnSpc>
                <a:spcPct val="110000"/>
              </a:lnSpc>
              <a:spcBef>
                <a:spcPts val="0"/>
              </a:spcBef>
              <a:spcAft>
                <a:spcPts val="600"/>
              </a:spcAft>
              <a:buNone/>
            </a:pPr>
            <a:r>
              <a:rPr lang="en-US" sz="2800" b="1" dirty="0">
                <a:cs typeface="Times New Roman"/>
              </a:rPr>
              <a:t>ECtHR, No. 57325/00 etc., § 176 – </a:t>
            </a:r>
            <a:r>
              <a:rPr lang="en-US" sz="2800" b="1" i="1" dirty="0">
                <a:cs typeface="Times New Roman"/>
              </a:rPr>
              <a:t>D.H. v. Czech Rep. </a:t>
            </a:r>
            <a:r>
              <a:rPr lang="en-US" sz="2800" b="1" dirty="0">
                <a:cs typeface="Times New Roman"/>
              </a:rPr>
              <a:t>(2007):</a:t>
            </a:r>
          </a:p>
          <a:p>
            <a:pPr marL="0" indent="0" algn="just">
              <a:spcBef>
                <a:spcPts val="0"/>
              </a:spcBef>
              <a:buNone/>
            </a:pPr>
            <a:r>
              <a:rPr lang="en-US" sz="2800" b="1" dirty="0">
                <a:ln w="1905"/>
                <a:solidFill>
                  <a:schemeClr val="accent5">
                    <a:lumMod val="75000"/>
                  </a:schemeClr>
                </a:solidFill>
                <a:effectLst>
                  <a:innerShdw blurRad="69850" dist="43180" dir="5400000">
                    <a:srgbClr val="000000">
                      <a:alpha val="65000"/>
                    </a:srgbClr>
                  </a:innerShdw>
                </a:effectLst>
                <a:cs typeface="Times New Roman"/>
              </a:rPr>
              <a:t>Racial discrimination </a:t>
            </a:r>
            <a:r>
              <a:rPr lang="en-US" sz="2800" dirty="0">
                <a:cs typeface="Times New Roman"/>
              </a:rPr>
              <a:t>is a particularly invidious kind of dis-crimination and, in view of its perilous consequences, requires from the authorities special vigilance and a vigorous reaction. It is for </a:t>
            </a:r>
            <a:r>
              <a:rPr lang="en-US" sz="2800" dirty="0"/>
              <a:t>this reason that the authorities must use all available means to combat racism, thereby … [continued as above]</a:t>
            </a:r>
            <a:endParaRPr lang="en-US" sz="2800" dirty="0">
              <a:cs typeface="Times New Roman"/>
            </a:endParaRPr>
          </a:p>
          <a:p>
            <a:pPr algn="just"/>
            <a:endParaRPr lang="de-DE"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155</a:t>
            </a:fld>
            <a:endParaRPr lang="de-DE" dirty="0"/>
          </a:p>
        </p:txBody>
      </p:sp>
    </p:spTree>
    <p:extLst>
      <p:ext uri="{BB962C8B-B14F-4D97-AF65-F5344CB8AC3E}">
        <p14:creationId xmlns:p14="http://schemas.microsoft.com/office/powerpoint/2010/main" val="3939143330"/>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Racial</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etc.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(Art. 14 ECHR)</a:t>
            </a:r>
            <a:b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br>
            <a:r>
              <a:rPr lang="de-DE" sz="2400" b="1" i="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Belgian</a:t>
            </a:r>
            <a:r>
              <a:rPr lang="de-DE" sz="2400" b="1" i="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i="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Linguistic</a:t>
            </a:r>
            <a:r>
              <a:rPr lang="de-DE" sz="2400" b="1" i="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Case  (1968) I</a:t>
            </a:r>
          </a:p>
        </p:txBody>
      </p:sp>
      <p:sp>
        <p:nvSpPr>
          <p:cNvPr id="3" name="Inhaltsplatzhalter 2"/>
          <p:cNvSpPr>
            <a:spLocks noGrp="1"/>
          </p:cNvSpPr>
          <p:nvPr>
            <p:ph idx="1"/>
          </p:nvPr>
        </p:nvSpPr>
        <p:spPr>
          <a:xfrm>
            <a:off x="467544" y="1124744"/>
            <a:ext cx="8229600" cy="5472608"/>
          </a:xfrm>
        </p:spPr>
        <p:txBody>
          <a:bodyPr tIns="108000" rIns="180000">
            <a:normAutofit fontScale="55000" lnSpcReduction="20000"/>
          </a:bodyPr>
          <a:lstStyle/>
          <a:p>
            <a:pPr marL="0" indent="0" algn="just">
              <a:spcBef>
                <a:spcPts val="0"/>
              </a:spcBef>
              <a:spcAft>
                <a:spcPts val="600"/>
              </a:spcAft>
              <a:buNone/>
            </a:pPr>
            <a:r>
              <a:rPr lang="de-DE" sz="2800" b="1" dirty="0" err="1"/>
              <a:t>ECtHR</a:t>
            </a:r>
            <a:r>
              <a:rPr lang="de-DE" sz="2800" b="1" dirty="0"/>
              <a:t>, </a:t>
            </a:r>
            <a:r>
              <a:rPr lang="de-DE" sz="2800" b="1" dirty="0" err="1"/>
              <a:t>No</a:t>
            </a:r>
            <a:r>
              <a:rPr lang="de-DE" sz="2800" b="1" dirty="0"/>
              <a:t>. 1474/62 etc. </a:t>
            </a:r>
          </a:p>
          <a:p>
            <a:pPr marL="0" indent="0" algn="just">
              <a:buNone/>
            </a:pPr>
            <a:r>
              <a:rPr lang="en-GB" sz="2900" b="1" dirty="0"/>
              <a:t>Facts: </a:t>
            </a:r>
            <a:r>
              <a:rPr lang="en-GB" sz="2900" dirty="0"/>
              <a:t>The applicants alleged that Belgian language laws relating to education denied French-speaking children living in Dutch-speaking regions state-subsidized education in French in those regions, thus infringing their rights under the ECHR, namely Art. 8 in conjunction with Art. 14, and Art. 2 of the Protocol 1. Under the principle of territoriality, Dutch, French and German are the languages of instruction in the respective Dutch-, French- and German-speaking (unilingual) regions. In the special Dutch-speaking region surrounding the bilingual capital Brussels, both Dutch and French primary schools exist; Dutch schools are open to Dutch-speaking children living in neighbouring French unilingual zones whereas French schools are closed to French-speaking children living in neighbouring Dutch unilingual zone.</a:t>
            </a:r>
          </a:p>
          <a:p>
            <a:pPr marL="0" indent="0" algn="just">
              <a:buNone/>
            </a:pPr>
            <a:endParaRPr lang="en-GB" sz="2900" dirty="0"/>
          </a:p>
          <a:p>
            <a:pPr marL="0" indent="0" algn="just">
              <a:spcAft>
                <a:spcPts val="600"/>
              </a:spcAft>
              <a:buNone/>
            </a:pPr>
            <a:r>
              <a:rPr lang="en-GB" sz="2900" b="1" dirty="0"/>
              <a:t>Court held:</a:t>
            </a:r>
          </a:p>
          <a:p>
            <a:pPr marL="0" indent="0" algn="just">
              <a:spcBef>
                <a:spcPts val="0"/>
              </a:spcBef>
              <a:spcAft>
                <a:spcPts val="600"/>
              </a:spcAft>
              <a:buNone/>
            </a:pPr>
            <a:r>
              <a:rPr lang="en-US" sz="2900" u="sng" dirty="0">
                <a:latin typeface="Calibri" pitchFamily="34" charset="0"/>
              </a:rPr>
              <a:t>Art. 2 AP (alone)</a:t>
            </a:r>
            <a:r>
              <a:rPr lang="en-US" sz="2900" dirty="0">
                <a:latin typeface="Calibri" pitchFamily="34" charset="0"/>
              </a:rPr>
              <a:t>:</a:t>
            </a:r>
          </a:p>
          <a:p>
            <a:pPr marL="0" indent="0" algn="just">
              <a:spcBef>
                <a:spcPts val="0"/>
              </a:spcBef>
              <a:buNone/>
            </a:pPr>
            <a:r>
              <a:rPr lang="en-US" sz="2900" dirty="0">
                <a:latin typeface="Calibri" pitchFamily="34" charset="0"/>
              </a:rPr>
              <a:t>7. The first sentence of Article 2 of the Protocol … contains in itself no linguistic requirement. It guarantees the right of access to educational  establishments </a:t>
            </a:r>
            <a:r>
              <a:rPr lang="en-US" sz="2900" dirty="0">
                <a:solidFill>
                  <a:srgbClr val="C00000"/>
                </a:solidFill>
                <a:latin typeface="Calibri" pitchFamily="34" charset="0"/>
              </a:rPr>
              <a:t>existing at a given time …</a:t>
            </a:r>
            <a:r>
              <a:rPr lang="en-US" sz="2900" dirty="0">
                <a:latin typeface="Calibri" pitchFamily="34" charset="0"/>
              </a:rPr>
              <a:t> [and no right to have new schools established using other languages] </a:t>
            </a:r>
          </a:p>
          <a:p>
            <a:pPr marL="0" indent="0" algn="just">
              <a:spcBef>
                <a:spcPts val="0"/>
              </a:spcBef>
              <a:buNone/>
            </a:pPr>
            <a:endParaRPr lang="en-US" sz="2900" dirty="0">
              <a:latin typeface="Calibri" pitchFamily="34" charset="0"/>
            </a:endParaRPr>
          </a:p>
          <a:p>
            <a:pPr marL="0" indent="0" algn="just">
              <a:spcBef>
                <a:spcPts val="0"/>
              </a:spcBef>
              <a:spcAft>
                <a:spcPts val="600"/>
              </a:spcAft>
              <a:buNone/>
            </a:pPr>
            <a:r>
              <a:rPr lang="en-US" sz="2900" u="sng" dirty="0">
                <a:latin typeface="Calibri" pitchFamily="34" charset="0"/>
              </a:rPr>
              <a:t>Art. 8 ECHR (alone)</a:t>
            </a:r>
            <a:r>
              <a:rPr lang="en-US" sz="2900" dirty="0">
                <a:latin typeface="Calibri" pitchFamily="34" charset="0"/>
              </a:rPr>
              <a:t>:</a:t>
            </a:r>
          </a:p>
          <a:p>
            <a:pPr marL="0" indent="0" algn="just">
              <a:spcBef>
                <a:spcPts val="0"/>
              </a:spcBef>
              <a:buNone/>
            </a:pPr>
            <a:r>
              <a:rPr lang="en-US" sz="2900" dirty="0">
                <a:latin typeface="Calibri" pitchFamily="34" charset="0"/>
              </a:rPr>
              <a:t>7. Harsh though such consequences may be in individual cases, they do not involve any breach of Article 8 … This provision </a:t>
            </a:r>
            <a:r>
              <a:rPr lang="en-US" sz="2900" dirty="0">
                <a:solidFill>
                  <a:srgbClr val="C00000"/>
                </a:solidFill>
                <a:latin typeface="Calibri" pitchFamily="34" charset="0"/>
              </a:rPr>
              <a:t>in no way guarantees the right to be educated in the language of one’s parents </a:t>
            </a:r>
            <a:r>
              <a:rPr lang="en-US" sz="2900" dirty="0">
                <a:latin typeface="Calibri" pitchFamily="34" charset="0"/>
              </a:rPr>
              <a:t>by the public authorities or with their aid.</a:t>
            </a:r>
          </a:p>
          <a:p>
            <a:pPr marL="0" indent="0" algn="just">
              <a:buNone/>
            </a:pPr>
            <a:endParaRPr lang="en-GB" sz="2900" dirty="0"/>
          </a:p>
          <a:p>
            <a:pPr marL="0" indent="0" algn="just">
              <a:buNone/>
            </a:pPr>
            <a:endParaRPr lang="en-GB" sz="29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156</a:t>
            </a:fld>
            <a:endParaRPr lang="de-DE"/>
          </a:p>
        </p:txBody>
      </p:sp>
    </p:spTree>
    <p:extLst>
      <p:ext uri="{BB962C8B-B14F-4D97-AF65-F5344CB8AC3E}">
        <p14:creationId xmlns:p14="http://schemas.microsoft.com/office/powerpoint/2010/main" val="375344626"/>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88640"/>
            <a:ext cx="8229600" cy="936104"/>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0" bIns="108000">
            <a:noAutofit/>
          </a:bodyPr>
          <a:lstStyle/>
          <a:p>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rPr>
              <a:t>Racial</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t> etc.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rPr>
              <a:t>Discrimination</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t>  (Art. 14 ECHR)</a:t>
            </a:r>
            <a:b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br>
            <a:r>
              <a:rPr lang="de-DE" sz="2400" b="1" i="1" dirty="0" err="1">
                <a:ln w="1905">
                  <a:solidFill>
                    <a:schemeClr val="accent5">
                      <a:lumMod val="50000"/>
                    </a:schemeClr>
                  </a:solidFill>
                </a:ln>
                <a:solidFill>
                  <a:srgbClr val="C5E4ED"/>
                </a:solidFill>
                <a:effectLst>
                  <a:innerShdw blurRad="69850" dist="43180" dir="5400000">
                    <a:srgbClr val="000000">
                      <a:alpha val="65000"/>
                    </a:srgbClr>
                  </a:innerShdw>
                </a:effectLst>
              </a:rPr>
              <a:t>Belgian</a:t>
            </a:r>
            <a:r>
              <a:rPr lang="de-DE" sz="2400" b="1" i="1" dirty="0">
                <a:ln w="1905">
                  <a:solidFill>
                    <a:schemeClr val="accent5">
                      <a:lumMod val="50000"/>
                    </a:schemeClr>
                  </a:solidFill>
                </a:ln>
                <a:solidFill>
                  <a:srgbClr val="C5E4ED"/>
                </a:solidFill>
                <a:effectLst>
                  <a:innerShdw blurRad="69850" dist="43180" dir="5400000">
                    <a:srgbClr val="000000">
                      <a:alpha val="65000"/>
                    </a:srgbClr>
                  </a:innerShdw>
                </a:effectLst>
              </a:rPr>
              <a:t> </a:t>
            </a:r>
            <a:r>
              <a:rPr lang="de-DE" sz="2400" b="1" i="1" dirty="0" err="1">
                <a:ln w="1905">
                  <a:solidFill>
                    <a:schemeClr val="accent5">
                      <a:lumMod val="50000"/>
                    </a:schemeClr>
                  </a:solidFill>
                </a:ln>
                <a:solidFill>
                  <a:srgbClr val="C5E4ED"/>
                </a:solidFill>
                <a:effectLst>
                  <a:innerShdw blurRad="69850" dist="43180" dir="5400000">
                    <a:srgbClr val="000000">
                      <a:alpha val="65000"/>
                    </a:srgbClr>
                  </a:innerShdw>
                </a:effectLst>
              </a:rPr>
              <a:t>Linguistic</a:t>
            </a:r>
            <a:r>
              <a:rPr lang="de-DE" sz="2400" b="1" i="1" dirty="0">
                <a:ln w="1905">
                  <a:solidFill>
                    <a:schemeClr val="accent5">
                      <a:lumMod val="50000"/>
                    </a:schemeClr>
                  </a:solidFill>
                </a:ln>
                <a:solidFill>
                  <a:srgbClr val="C5E4ED"/>
                </a:solidFill>
                <a:effectLst>
                  <a:innerShdw blurRad="69850" dist="43180" dir="5400000">
                    <a:srgbClr val="000000">
                      <a:alpha val="65000"/>
                    </a:srgbClr>
                  </a:innerShdw>
                </a:effectLst>
              </a:rPr>
              <a:t> Case II</a:t>
            </a:r>
          </a:p>
        </p:txBody>
      </p:sp>
      <p:sp>
        <p:nvSpPr>
          <p:cNvPr id="3" name="Inhaltsplatzhalter 2"/>
          <p:cNvSpPr>
            <a:spLocks noGrp="1"/>
          </p:cNvSpPr>
          <p:nvPr>
            <p:ph idx="1"/>
          </p:nvPr>
        </p:nvSpPr>
        <p:spPr>
          <a:xfrm>
            <a:off x="467544" y="1124744"/>
            <a:ext cx="8229600" cy="5040560"/>
          </a:xfrm>
        </p:spPr>
        <p:txBody>
          <a:bodyPr tIns="252000" rIns="180000">
            <a:normAutofit fontScale="85000" lnSpcReduction="20000"/>
          </a:bodyPr>
          <a:lstStyle/>
          <a:p>
            <a:pPr marL="0" indent="0" algn="just">
              <a:spcBef>
                <a:spcPts val="0"/>
              </a:spcBef>
              <a:spcAft>
                <a:spcPts val="600"/>
              </a:spcAft>
              <a:buNone/>
            </a:pPr>
            <a:r>
              <a:rPr lang="de-DE" sz="2400" u="sng" dirty="0">
                <a:latin typeface="Calibri" pitchFamily="34" charset="0"/>
              </a:rPr>
              <a:t>Art. 2 AP </a:t>
            </a:r>
            <a:r>
              <a:rPr lang="de-DE" sz="2400" u="sng" dirty="0" err="1">
                <a:latin typeface="Calibri" pitchFamily="34" charset="0"/>
              </a:rPr>
              <a:t>or</a:t>
            </a:r>
            <a:r>
              <a:rPr lang="de-DE" sz="2400" u="sng" dirty="0">
                <a:latin typeface="Calibri" pitchFamily="34" charset="0"/>
              </a:rPr>
              <a:t> Art. 8 ECHR + Art. 14 ECHR (</a:t>
            </a:r>
            <a:r>
              <a:rPr lang="de-DE" sz="2400" b="1" u="sng" dirty="0" err="1">
                <a:latin typeface="Calibri" pitchFamily="34" charset="0"/>
              </a:rPr>
              <a:t>unilingual</a:t>
            </a:r>
            <a:r>
              <a:rPr lang="de-DE" sz="2400" b="1" u="sng" dirty="0">
                <a:latin typeface="Calibri" pitchFamily="34" charset="0"/>
              </a:rPr>
              <a:t> </a:t>
            </a:r>
            <a:r>
              <a:rPr lang="de-DE" sz="2400" b="1" u="sng" dirty="0" err="1">
                <a:latin typeface="Calibri" pitchFamily="34" charset="0"/>
              </a:rPr>
              <a:t>region</a:t>
            </a:r>
            <a:r>
              <a:rPr lang="de-DE" sz="2400" u="sng" dirty="0">
                <a:latin typeface="Calibri" pitchFamily="34" charset="0"/>
              </a:rPr>
              <a:t>)</a:t>
            </a:r>
            <a:r>
              <a:rPr lang="de-DE" sz="2400" dirty="0">
                <a:latin typeface="Calibri" pitchFamily="34" charset="0"/>
              </a:rPr>
              <a:t>:</a:t>
            </a:r>
          </a:p>
          <a:p>
            <a:pPr marL="0" indent="0" algn="just">
              <a:spcBef>
                <a:spcPts val="0"/>
              </a:spcBef>
              <a:spcAft>
                <a:spcPts val="600"/>
              </a:spcAft>
              <a:buNone/>
            </a:pPr>
            <a:r>
              <a:rPr lang="en-GB" sz="2400" dirty="0"/>
              <a:t>7. </a:t>
            </a:r>
            <a:r>
              <a:rPr lang="de-DE" sz="2400" dirty="0" err="1"/>
              <a:t>Article</a:t>
            </a:r>
            <a:r>
              <a:rPr lang="de-DE" sz="2400" dirty="0"/>
              <a:t> 14 </a:t>
            </a:r>
            <a:r>
              <a:rPr lang="de-DE" sz="2400" dirty="0" err="1"/>
              <a:t>does</a:t>
            </a:r>
            <a:r>
              <a:rPr lang="de-DE" sz="2400" dirty="0"/>
              <a:t> not </a:t>
            </a:r>
            <a:r>
              <a:rPr lang="de-DE" sz="2400" dirty="0" err="1"/>
              <a:t>prohibit</a:t>
            </a:r>
            <a:r>
              <a:rPr lang="de-DE" sz="2400" dirty="0"/>
              <a:t> </a:t>
            </a:r>
            <a:r>
              <a:rPr lang="de-DE" sz="2400" dirty="0" err="1"/>
              <a:t>distinctions</a:t>
            </a:r>
            <a:r>
              <a:rPr lang="de-DE" sz="2400" dirty="0"/>
              <a:t> in </a:t>
            </a:r>
            <a:r>
              <a:rPr lang="de-DE" sz="2400" dirty="0" err="1"/>
              <a:t>treatment</a:t>
            </a:r>
            <a:r>
              <a:rPr lang="de-DE" sz="2400" dirty="0"/>
              <a:t> </a:t>
            </a:r>
            <a:r>
              <a:rPr lang="de-DE" sz="2400" dirty="0" err="1"/>
              <a:t>which</a:t>
            </a:r>
            <a:r>
              <a:rPr lang="de-DE" sz="2400" dirty="0"/>
              <a:t> </a:t>
            </a:r>
            <a:r>
              <a:rPr lang="de-DE" sz="2400" dirty="0" err="1"/>
              <a:t>are</a:t>
            </a:r>
            <a:r>
              <a:rPr lang="de-DE" sz="2400" dirty="0"/>
              <a:t> </a:t>
            </a:r>
            <a:r>
              <a:rPr lang="de-DE" sz="2400" dirty="0" err="1"/>
              <a:t>founded</a:t>
            </a:r>
            <a:r>
              <a:rPr lang="de-DE" sz="2400" dirty="0"/>
              <a:t> on an </a:t>
            </a:r>
            <a:r>
              <a:rPr lang="de-DE" sz="2400" dirty="0" err="1"/>
              <a:t>objective</a:t>
            </a:r>
            <a:r>
              <a:rPr lang="de-DE" sz="2400" dirty="0"/>
              <a:t> </a:t>
            </a:r>
            <a:r>
              <a:rPr lang="de-DE" sz="2400" dirty="0" err="1"/>
              <a:t>assessment</a:t>
            </a:r>
            <a:r>
              <a:rPr lang="de-DE" sz="2400" dirty="0"/>
              <a:t> </a:t>
            </a:r>
            <a:r>
              <a:rPr lang="de-DE" sz="2400" dirty="0" err="1"/>
              <a:t>of</a:t>
            </a:r>
            <a:r>
              <a:rPr lang="de-DE" sz="2400" dirty="0"/>
              <a:t> </a:t>
            </a:r>
            <a:r>
              <a:rPr lang="de-DE" sz="2400" dirty="0" err="1"/>
              <a:t>essentially</a:t>
            </a:r>
            <a:r>
              <a:rPr lang="de-DE" sz="2400" dirty="0"/>
              <a:t> different </a:t>
            </a:r>
            <a:r>
              <a:rPr lang="de-DE" sz="2400" dirty="0" err="1"/>
              <a:t>factual</a:t>
            </a:r>
            <a:r>
              <a:rPr lang="de-DE" sz="2400" dirty="0"/>
              <a:t> </a:t>
            </a:r>
            <a:r>
              <a:rPr lang="de-DE" sz="2400" dirty="0" err="1"/>
              <a:t>circumstances</a:t>
            </a:r>
            <a:r>
              <a:rPr lang="de-DE" sz="2400" dirty="0"/>
              <a:t> </a:t>
            </a:r>
            <a:r>
              <a:rPr lang="de-DE" sz="2400" dirty="0" err="1"/>
              <a:t>and</a:t>
            </a:r>
            <a:r>
              <a:rPr lang="de-DE" sz="2400" dirty="0"/>
              <a:t> </a:t>
            </a:r>
            <a:r>
              <a:rPr lang="de-DE" sz="2400" dirty="0" err="1"/>
              <a:t>which</a:t>
            </a:r>
            <a:r>
              <a:rPr lang="de-DE" sz="2400" dirty="0"/>
              <a:t>, </a:t>
            </a:r>
            <a:r>
              <a:rPr lang="de-DE" sz="2400" dirty="0" err="1"/>
              <a:t>being</a:t>
            </a:r>
            <a:r>
              <a:rPr lang="de-DE" sz="2400" dirty="0"/>
              <a:t> </a:t>
            </a:r>
            <a:r>
              <a:rPr lang="de-DE" sz="2400" dirty="0" err="1"/>
              <a:t>based</a:t>
            </a:r>
            <a:r>
              <a:rPr lang="de-DE" sz="2400" dirty="0"/>
              <a:t> on </a:t>
            </a:r>
            <a:r>
              <a:rPr lang="de-DE" sz="2400" dirty="0" err="1"/>
              <a:t>the</a:t>
            </a:r>
            <a:r>
              <a:rPr lang="de-DE" sz="2400" dirty="0"/>
              <a:t> </a:t>
            </a:r>
            <a:r>
              <a:rPr lang="de-DE" sz="2400" dirty="0" err="1"/>
              <a:t>public</a:t>
            </a:r>
            <a:r>
              <a:rPr lang="de-DE" sz="2400" dirty="0"/>
              <a:t> </a:t>
            </a:r>
            <a:r>
              <a:rPr lang="de-DE" sz="2400" dirty="0" err="1"/>
              <a:t>interest</a:t>
            </a:r>
            <a:r>
              <a:rPr lang="de-DE" sz="2400" dirty="0"/>
              <a:t> </a:t>
            </a:r>
            <a:r>
              <a:rPr lang="de-DE" sz="2400" dirty="0" err="1"/>
              <a:t>strike</a:t>
            </a:r>
            <a:r>
              <a:rPr lang="de-DE" sz="2400" dirty="0"/>
              <a:t> a </a:t>
            </a:r>
            <a:r>
              <a:rPr lang="de-DE" sz="2400" b="1" dirty="0">
                <a:solidFill>
                  <a:srgbClr val="C00000"/>
                </a:solidFill>
              </a:rPr>
              <a:t>fair </a:t>
            </a:r>
            <a:r>
              <a:rPr lang="de-DE" sz="2400" b="1" dirty="0" err="1">
                <a:solidFill>
                  <a:srgbClr val="C00000"/>
                </a:solidFill>
              </a:rPr>
              <a:t>balance</a:t>
            </a:r>
            <a:r>
              <a:rPr lang="de-DE" sz="2400" b="1" dirty="0">
                <a:solidFill>
                  <a:srgbClr val="C00000"/>
                </a:solidFill>
              </a:rPr>
              <a:t> </a:t>
            </a:r>
            <a:r>
              <a:rPr lang="de-DE" sz="2400" dirty="0" err="1"/>
              <a:t>between</a:t>
            </a:r>
            <a:r>
              <a:rPr lang="de-DE" sz="2400" dirty="0"/>
              <a:t> </a:t>
            </a:r>
            <a:r>
              <a:rPr lang="de-DE" sz="2400" dirty="0" err="1"/>
              <a:t>the</a:t>
            </a:r>
            <a:r>
              <a:rPr lang="de-DE" sz="2400" dirty="0"/>
              <a:t> </a:t>
            </a:r>
            <a:r>
              <a:rPr lang="de-DE" sz="2400" dirty="0" err="1"/>
              <a:t>protection</a:t>
            </a:r>
            <a:r>
              <a:rPr lang="de-DE" sz="2400" dirty="0"/>
              <a:t> </a:t>
            </a:r>
            <a:r>
              <a:rPr lang="de-DE" sz="2400" dirty="0" err="1"/>
              <a:t>of</a:t>
            </a:r>
            <a:r>
              <a:rPr lang="de-DE" sz="2400" dirty="0"/>
              <a:t> </a:t>
            </a:r>
            <a:r>
              <a:rPr lang="de-DE" sz="2400" dirty="0" err="1"/>
              <a:t>the</a:t>
            </a:r>
            <a:r>
              <a:rPr lang="de-DE" sz="2400" dirty="0"/>
              <a:t> </a:t>
            </a:r>
            <a:r>
              <a:rPr lang="de-DE" sz="2400" dirty="0" err="1"/>
              <a:t>interests</a:t>
            </a:r>
            <a:r>
              <a:rPr lang="de-DE" sz="2400" dirty="0"/>
              <a:t> </a:t>
            </a:r>
            <a:r>
              <a:rPr lang="de-DE" sz="2400" dirty="0" err="1"/>
              <a:t>of</a:t>
            </a:r>
            <a:r>
              <a:rPr lang="de-DE" sz="2400" dirty="0"/>
              <a:t> </a:t>
            </a:r>
            <a:r>
              <a:rPr lang="de-DE" sz="2400" dirty="0" err="1"/>
              <a:t>the</a:t>
            </a:r>
            <a:r>
              <a:rPr lang="de-DE" sz="2400" dirty="0"/>
              <a:t> </a:t>
            </a:r>
            <a:r>
              <a:rPr lang="de-DE" sz="2400" dirty="0" err="1"/>
              <a:t>community</a:t>
            </a:r>
            <a:r>
              <a:rPr lang="de-DE" sz="2400" dirty="0"/>
              <a:t> </a:t>
            </a:r>
            <a:r>
              <a:rPr lang="de-DE" sz="2400" dirty="0" err="1"/>
              <a:t>and</a:t>
            </a:r>
            <a:r>
              <a:rPr lang="de-DE" sz="2400" dirty="0"/>
              <a:t> </a:t>
            </a:r>
            <a:r>
              <a:rPr lang="de-DE" sz="2400" dirty="0" err="1"/>
              <a:t>respect</a:t>
            </a:r>
            <a:r>
              <a:rPr lang="de-DE" sz="2400" dirty="0"/>
              <a:t> </a:t>
            </a:r>
            <a:r>
              <a:rPr lang="de-DE" sz="2400" dirty="0" err="1"/>
              <a:t>for</a:t>
            </a:r>
            <a:r>
              <a:rPr lang="de-DE" sz="2400" dirty="0"/>
              <a:t> </a:t>
            </a:r>
            <a:r>
              <a:rPr lang="de-DE" sz="2400" dirty="0" err="1"/>
              <a:t>the</a:t>
            </a:r>
            <a:r>
              <a:rPr lang="de-DE" sz="2400" dirty="0"/>
              <a:t> </a:t>
            </a:r>
            <a:r>
              <a:rPr lang="de-DE" sz="2400" dirty="0" err="1"/>
              <a:t>rights</a:t>
            </a:r>
            <a:r>
              <a:rPr lang="de-DE" sz="2400" dirty="0"/>
              <a:t> </a:t>
            </a:r>
            <a:r>
              <a:rPr lang="de-DE" sz="2400" dirty="0" err="1"/>
              <a:t>and</a:t>
            </a:r>
            <a:r>
              <a:rPr lang="de-DE" sz="2400" dirty="0"/>
              <a:t> </a:t>
            </a:r>
            <a:r>
              <a:rPr lang="de-DE" sz="2400" dirty="0" err="1"/>
              <a:t>freedoms</a:t>
            </a:r>
            <a:r>
              <a:rPr lang="de-DE" sz="2400" dirty="0"/>
              <a:t> </a:t>
            </a:r>
            <a:r>
              <a:rPr lang="de-DE" sz="2400" dirty="0" err="1"/>
              <a:t>safeguarded</a:t>
            </a:r>
            <a:r>
              <a:rPr lang="de-DE" sz="2400" dirty="0"/>
              <a:t> </a:t>
            </a:r>
            <a:r>
              <a:rPr lang="de-DE" sz="2400" dirty="0" err="1"/>
              <a:t>by</a:t>
            </a:r>
            <a:r>
              <a:rPr lang="de-DE" sz="2400" dirty="0"/>
              <a:t> </a:t>
            </a:r>
            <a:r>
              <a:rPr lang="de-DE" sz="2400" dirty="0" err="1"/>
              <a:t>the</a:t>
            </a:r>
            <a:r>
              <a:rPr lang="de-DE" sz="2400" dirty="0"/>
              <a:t> </a:t>
            </a:r>
            <a:r>
              <a:rPr lang="de-DE" sz="2400" dirty="0" err="1"/>
              <a:t>Convention</a:t>
            </a:r>
            <a:r>
              <a:rPr lang="de-DE" sz="2400" dirty="0"/>
              <a:t>.</a:t>
            </a:r>
            <a:endParaRPr lang="de-DE" sz="2400" dirty="0">
              <a:latin typeface="Calibri" pitchFamily="34" charset="0"/>
            </a:endParaRPr>
          </a:p>
          <a:p>
            <a:pPr algn="just">
              <a:spcBef>
                <a:spcPts val="0"/>
              </a:spcBef>
              <a:spcAft>
                <a:spcPts val="1200"/>
              </a:spcAft>
              <a:buFont typeface="Wingdings" pitchFamily="2" charset="2"/>
              <a:buChar char="Ø"/>
            </a:pPr>
            <a:r>
              <a:rPr lang="de-DE" sz="2200" b="1" dirty="0" err="1">
                <a:ln w="1905"/>
                <a:solidFill>
                  <a:schemeClr val="accent5">
                    <a:lumMod val="75000"/>
                  </a:schemeClr>
                </a:solidFill>
                <a:effectLst>
                  <a:innerShdw blurRad="69850" dist="43180" dir="5400000">
                    <a:srgbClr val="000000">
                      <a:alpha val="65000"/>
                    </a:srgbClr>
                  </a:innerShdw>
                </a:effectLst>
                <a:latin typeface="Calibri" pitchFamily="34" charset="0"/>
              </a:rPr>
              <a:t>Legitimate</a:t>
            </a:r>
            <a:r>
              <a:rPr lang="de-DE" sz="2200" b="1" dirty="0">
                <a:ln w="1905"/>
                <a:solidFill>
                  <a:schemeClr val="accent5">
                    <a:lumMod val="75000"/>
                  </a:schemeClr>
                </a:solidFill>
                <a:effectLst>
                  <a:innerShdw blurRad="69850" dist="43180" dir="5400000">
                    <a:srgbClr val="000000">
                      <a:alpha val="65000"/>
                    </a:srgbClr>
                  </a:innerShdw>
                </a:effectLst>
                <a:latin typeface="Calibri" pitchFamily="34" charset="0"/>
              </a:rPr>
              <a:t> </a:t>
            </a:r>
            <a:r>
              <a:rPr lang="de-DE" sz="2200" b="1" dirty="0" err="1">
                <a:ln w="1905"/>
                <a:solidFill>
                  <a:schemeClr val="accent5">
                    <a:lumMod val="75000"/>
                  </a:schemeClr>
                </a:solidFill>
                <a:effectLst>
                  <a:innerShdw blurRad="69850" dist="43180" dir="5400000">
                    <a:srgbClr val="000000">
                      <a:alpha val="65000"/>
                    </a:srgbClr>
                  </a:innerShdw>
                </a:effectLst>
                <a:latin typeface="Calibri" pitchFamily="34" charset="0"/>
              </a:rPr>
              <a:t>purpose</a:t>
            </a:r>
            <a:r>
              <a:rPr lang="de-DE" sz="2200" dirty="0">
                <a:latin typeface="Calibri" pitchFamily="34" charset="0"/>
              </a:rPr>
              <a:t> </a:t>
            </a:r>
            <a:r>
              <a:rPr lang="de-DE" sz="2200" dirty="0" err="1">
                <a:latin typeface="Calibri" pitchFamily="34" charset="0"/>
              </a:rPr>
              <a:t>is</a:t>
            </a:r>
            <a:r>
              <a:rPr lang="de-DE" sz="2200" dirty="0">
                <a:latin typeface="Calibri" pitchFamily="34" charset="0"/>
              </a:rPr>
              <a:t> </a:t>
            </a:r>
            <a:r>
              <a:rPr lang="de-DE" sz="2200" dirty="0" err="1">
                <a:latin typeface="Calibri" pitchFamily="34" charset="0"/>
              </a:rPr>
              <a:t>to</a:t>
            </a:r>
            <a:r>
              <a:rPr lang="de-DE" sz="2200" dirty="0">
                <a:latin typeface="Calibri" pitchFamily="34" charset="0"/>
              </a:rPr>
              <a:t> </a:t>
            </a:r>
            <a:r>
              <a:rPr lang="de-DE" sz="2200" dirty="0" err="1">
                <a:solidFill>
                  <a:srgbClr val="C00000"/>
                </a:solidFill>
                <a:latin typeface="Calibri" pitchFamily="34" charset="0"/>
              </a:rPr>
              <a:t>achieve</a:t>
            </a:r>
            <a:r>
              <a:rPr lang="de-DE" sz="2200" dirty="0">
                <a:solidFill>
                  <a:srgbClr val="C00000"/>
                </a:solidFill>
                <a:latin typeface="Calibri" pitchFamily="34" charset="0"/>
              </a:rPr>
              <a:t> </a:t>
            </a:r>
            <a:r>
              <a:rPr lang="de-DE" sz="2200" dirty="0" err="1">
                <a:solidFill>
                  <a:srgbClr val="C00000"/>
                </a:solidFill>
                <a:latin typeface="Calibri" pitchFamily="34" charset="0"/>
              </a:rPr>
              <a:t>linguistic</a:t>
            </a:r>
            <a:r>
              <a:rPr lang="de-DE" sz="2200" dirty="0">
                <a:solidFill>
                  <a:srgbClr val="C00000"/>
                </a:solidFill>
                <a:latin typeface="Calibri" pitchFamily="34" charset="0"/>
              </a:rPr>
              <a:t> </a:t>
            </a:r>
            <a:r>
              <a:rPr lang="de-DE" sz="2200" dirty="0" err="1">
                <a:solidFill>
                  <a:srgbClr val="C00000"/>
                </a:solidFill>
                <a:latin typeface="Calibri" pitchFamily="34" charset="0"/>
              </a:rPr>
              <a:t>unity</a:t>
            </a:r>
            <a:r>
              <a:rPr lang="de-DE" sz="2200" dirty="0">
                <a:solidFill>
                  <a:srgbClr val="C00000"/>
                </a:solidFill>
                <a:latin typeface="Calibri" pitchFamily="34" charset="0"/>
              </a:rPr>
              <a:t> </a:t>
            </a:r>
            <a:r>
              <a:rPr lang="de-DE" sz="2200" dirty="0">
                <a:latin typeface="Calibri" pitchFamily="34" charset="0"/>
              </a:rPr>
              <a:t>(territorial </a:t>
            </a:r>
            <a:r>
              <a:rPr lang="de-DE" sz="2200" dirty="0" err="1">
                <a:latin typeface="Calibri" pitchFamily="34" charset="0"/>
              </a:rPr>
              <a:t>principle</a:t>
            </a:r>
            <a:r>
              <a:rPr lang="de-DE" sz="2200" dirty="0">
                <a:latin typeface="Calibri" pitchFamily="34" charset="0"/>
              </a:rPr>
              <a:t>)</a:t>
            </a:r>
          </a:p>
          <a:p>
            <a:pPr algn="just">
              <a:spcBef>
                <a:spcPts val="0"/>
              </a:spcBef>
              <a:spcAft>
                <a:spcPts val="1200"/>
              </a:spcAft>
              <a:buFont typeface="Wingdings" pitchFamily="2" charset="2"/>
              <a:buChar char="Ø"/>
            </a:pPr>
            <a:r>
              <a:rPr lang="de-DE" sz="2200" b="1" dirty="0" err="1">
                <a:ln w="1905"/>
                <a:solidFill>
                  <a:schemeClr val="accent5">
                    <a:lumMod val="75000"/>
                  </a:schemeClr>
                </a:solidFill>
                <a:effectLst>
                  <a:innerShdw blurRad="69850" dist="43180" dir="5400000">
                    <a:srgbClr val="000000">
                      <a:alpha val="65000"/>
                    </a:srgbClr>
                  </a:innerShdw>
                </a:effectLst>
                <a:latin typeface="Calibri" pitchFamily="34" charset="0"/>
              </a:rPr>
              <a:t>prescribed</a:t>
            </a:r>
            <a:r>
              <a:rPr lang="de-DE" sz="2200" b="1" dirty="0">
                <a:ln w="1905"/>
                <a:solidFill>
                  <a:schemeClr val="accent5">
                    <a:lumMod val="75000"/>
                  </a:schemeClr>
                </a:solidFill>
                <a:effectLst>
                  <a:innerShdw blurRad="69850" dist="43180" dir="5400000">
                    <a:srgbClr val="000000">
                      <a:alpha val="65000"/>
                    </a:srgbClr>
                  </a:innerShdw>
                </a:effectLst>
                <a:latin typeface="Calibri" pitchFamily="34" charset="0"/>
              </a:rPr>
              <a:t> </a:t>
            </a:r>
            <a:r>
              <a:rPr lang="de-DE" sz="2200" b="1" dirty="0" err="1">
                <a:ln w="1905"/>
                <a:solidFill>
                  <a:schemeClr val="accent5">
                    <a:lumMod val="75000"/>
                  </a:schemeClr>
                </a:solidFill>
                <a:effectLst>
                  <a:innerShdw blurRad="69850" dist="43180" dir="5400000">
                    <a:srgbClr val="000000">
                      <a:alpha val="65000"/>
                    </a:srgbClr>
                  </a:innerShdw>
                </a:effectLst>
                <a:latin typeface="Calibri" pitchFamily="34" charset="0"/>
              </a:rPr>
              <a:t>by</a:t>
            </a:r>
            <a:r>
              <a:rPr lang="de-DE" sz="2200" b="1" dirty="0">
                <a:ln w="1905"/>
                <a:solidFill>
                  <a:schemeClr val="accent5">
                    <a:lumMod val="75000"/>
                  </a:schemeClr>
                </a:solidFill>
                <a:effectLst>
                  <a:innerShdw blurRad="69850" dist="43180" dir="5400000">
                    <a:srgbClr val="000000">
                      <a:alpha val="65000"/>
                    </a:srgbClr>
                  </a:innerShdw>
                </a:effectLst>
                <a:latin typeface="Calibri" pitchFamily="34" charset="0"/>
              </a:rPr>
              <a:t> </a:t>
            </a:r>
            <a:r>
              <a:rPr lang="de-DE" sz="2200" b="1" dirty="0" err="1">
                <a:ln w="1905"/>
                <a:solidFill>
                  <a:schemeClr val="accent5">
                    <a:lumMod val="75000"/>
                  </a:schemeClr>
                </a:solidFill>
                <a:effectLst>
                  <a:innerShdw blurRad="69850" dist="43180" dir="5400000">
                    <a:srgbClr val="000000">
                      <a:alpha val="65000"/>
                    </a:srgbClr>
                  </a:innerShdw>
                </a:effectLst>
                <a:latin typeface="Calibri" pitchFamily="34" charset="0"/>
              </a:rPr>
              <a:t>law</a:t>
            </a:r>
            <a:endParaRPr lang="de-DE" sz="2200" dirty="0">
              <a:latin typeface="Calibri" pitchFamily="34" charset="0"/>
            </a:endParaRPr>
          </a:p>
          <a:p>
            <a:pPr algn="just">
              <a:spcBef>
                <a:spcPts val="0"/>
              </a:spcBef>
              <a:spcAft>
                <a:spcPts val="1200"/>
              </a:spcAft>
              <a:buFont typeface="Wingdings" pitchFamily="2" charset="2"/>
              <a:buChar char="Ø"/>
            </a:pPr>
            <a:r>
              <a:rPr lang="de-DE" sz="2200" dirty="0" err="1">
                <a:latin typeface="Calibri" pitchFamily="34" charset="0"/>
              </a:rPr>
              <a:t>legislation</a:t>
            </a:r>
            <a:r>
              <a:rPr lang="de-DE" sz="2200" dirty="0">
                <a:latin typeface="Calibri" pitchFamily="34" charset="0"/>
              </a:rPr>
              <a:t> </a:t>
            </a:r>
            <a:r>
              <a:rPr lang="de-DE" sz="2200" dirty="0" err="1">
                <a:latin typeface="Calibri" pitchFamily="34" charset="0"/>
              </a:rPr>
              <a:t>is</a:t>
            </a:r>
            <a:r>
              <a:rPr lang="de-DE" sz="2200" dirty="0">
                <a:latin typeface="Calibri" pitchFamily="34" charset="0"/>
              </a:rPr>
              <a:t> </a:t>
            </a:r>
            <a:r>
              <a:rPr lang="de-DE" sz="2200" dirty="0" err="1">
                <a:latin typeface="Calibri" pitchFamily="34" charset="0"/>
              </a:rPr>
              <a:t>based</a:t>
            </a:r>
            <a:r>
              <a:rPr lang="de-DE" sz="2200" dirty="0">
                <a:latin typeface="Calibri" pitchFamily="34" charset="0"/>
              </a:rPr>
              <a:t> on a </a:t>
            </a:r>
            <a:r>
              <a:rPr lang="de-DE" sz="2200" b="1" dirty="0" err="1">
                <a:ln w="1905"/>
                <a:solidFill>
                  <a:schemeClr val="accent5">
                    <a:lumMod val="75000"/>
                  </a:schemeClr>
                </a:solidFill>
                <a:effectLst>
                  <a:innerShdw blurRad="69850" dist="43180" dir="5400000">
                    <a:srgbClr val="000000">
                      <a:alpha val="65000"/>
                    </a:srgbClr>
                  </a:innerShdw>
                </a:effectLst>
                <a:latin typeface="Calibri" pitchFamily="34" charset="0"/>
              </a:rPr>
              <a:t>objective</a:t>
            </a:r>
            <a:r>
              <a:rPr lang="de-DE" sz="2200" b="1" dirty="0">
                <a:ln w="1905"/>
                <a:solidFill>
                  <a:schemeClr val="accent5">
                    <a:lumMod val="75000"/>
                  </a:schemeClr>
                </a:solidFill>
                <a:effectLst>
                  <a:innerShdw blurRad="69850" dist="43180" dir="5400000">
                    <a:srgbClr val="000000">
                      <a:alpha val="65000"/>
                    </a:srgbClr>
                  </a:innerShdw>
                </a:effectLst>
                <a:latin typeface="Calibri" pitchFamily="34" charset="0"/>
              </a:rPr>
              <a:t> </a:t>
            </a:r>
            <a:r>
              <a:rPr lang="de-DE" sz="2200" b="1" dirty="0" err="1">
                <a:ln w="1905"/>
                <a:solidFill>
                  <a:schemeClr val="accent5">
                    <a:lumMod val="75000"/>
                  </a:schemeClr>
                </a:solidFill>
                <a:effectLst>
                  <a:innerShdw blurRad="69850" dist="43180" dir="5400000">
                    <a:srgbClr val="000000">
                      <a:alpha val="65000"/>
                    </a:srgbClr>
                  </a:innerShdw>
                </a:effectLst>
                <a:latin typeface="Calibri" pitchFamily="34" charset="0"/>
              </a:rPr>
              <a:t>element</a:t>
            </a:r>
            <a:r>
              <a:rPr lang="de-DE" sz="2200" dirty="0">
                <a:latin typeface="Calibri" pitchFamily="34" charset="0"/>
              </a:rPr>
              <a:t>, </a:t>
            </a:r>
            <a:r>
              <a:rPr lang="de-DE" sz="2200" i="1" dirty="0">
                <a:latin typeface="Calibri" pitchFamily="34" charset="0"/>
              </a:rPr>
              <a:t>i.e.</a:t>
            </a:r>
            <a:r>
              <a:rPr lang="de-DE" sz="2200" dirty="0">
                <a:latin typeface="Calibri" pitchFamily="34" charset="0"/>
              </a:rPr>
              <a:t> </a:t>
            </a:r>
            <a:r>
              <a:rPr lang="de-DE" sz="2200" dirty="0" err="1">
                <a:latin typeface="Calibri" pitchFamily="34" charset="0"/>
              </a:rPr>
              <a:t>conserving</a:t>
            </a:r>
            <a:r>
              <a:rPr lang="de-DE" sz="2200" dirty="0">
                <a:latin typeface="Calibri" pitchFamily="34" charset="0"/>
              </a:rPr>
              <a:t> </a:t>
            </a:r>
            <a:r>
              <a:rPr lang="de-DE" sz="2200" dirty="0" err="1">
                <a:latin typeface="Calibri" pitchFamily="34" charset="0"/>
              </a:rPr>
              <a:t>the</a:t>
            </a:r>
            <a:r>
              <a:rPr lang="de-DE" sz="2200" dirty="0">
                <a:latin typeface="Calibri" pitchFamily="34" charset="0"/>
              </a:rPr>
              <a:t> </a:t>
            </a:r>
            <a:r>
              <a:rPr lang="de-DE" sz="2200" dirty="0" err="1">
                <a:latin typeface="Calibri" pitchFamily="34" charset="0"/>
              </a:rPr>
              <a:t>linguistic</a:t>
            </a:r>
            <a:r>
              <a:rPr lang="de-DE" sz="2200" dirty="0">
                <a:latin typeface="Calibri" pitchFamily="34" charset="0"/>
              </a:rPr>
              <a:t> </a:t>
            </a:r>
            <a:r>
              <a:rPr lang="de-DE" sz="2200" dirty="0" err="1">
                <a:latin typeface="Calibri" pitchFamily="34" charset="0"/>
              </a:rPr>
              <a:t>character</a:t>
            </a:r>
            <a:r>
              <a:rPr lang="de-DE" sz="2200" dirty="0">
                <a:latin typeface="Calibri" pitchFamily="34" charset="0"/>
              </a:rPr>
              <a:t> </a:t>
            </a:r>
            <a:r>
              <a:rPr lang="de-DE" sz="2200" dirty="0" err="1">
                <a:latin typeface="Calibri" pitchFamily="34" charset="0"/>
              </a:rPr>
              <a:t>of</a:t>
            </a:r>
            <a:r>
              <a:rPr lang="de-DE" sz="2200" dirty="0">
                <a:latin typeface="Calibri" pitchFamily="34" charset="0"/>
              </a:rPr>
              <a:t> a </a:t>
            </a:r>
            <a:r>
              <a:rPr lang="de-DE" sz="2200" dirty="0" err="1">
                <a:latin typeface="Calibri" pitchFamily="34" charset="0"/>
              </a:rPr>
              <a:t>region</a:t>
            </a:r>
            <a:endParaRPr lang="de-DE" sz="2200" dirty="0">
              <a:latin typeface="Calibri" pitchFamily="34" charset="0"/>
            </a:endParaRPr>
          </a:p>
          <a:p>
            <a:pPr algn="just">
              <a:spcBef>
                <a:spcPts val="0"/>
              </a:spcBef>
              <a:spcAft>
                <a:spcPts val="1200"/>
              </a:spcAft>
              <a:buFont typeface="Wingdings" pitchFamily="2" charset="2"/>
              <a:buChar char="Ø"/>
            </a:pPr>
            <a:r>
              <a:rPr lang="de-DE" sz="2200" dirty="0" err="1">
                <a:latin typeface="Calibri" pitchFamily="34" charset="0"/>
              </a:rPr>
              <a:t>legislation</a:t>
            </a:r>
            <a:r>
              <a:rPr lang="de-DE" sz="2200" dirty="0">
                <a:latin typeface="Calibri" pitchFamily="34" charset="0"/>
              </a:rPr>
              <a:t> </a:t>
            </a:r>
            <a:r>
              <a:rPr lang="de-DE" sz="2200" dirty="0" err="1">
                <a:latin typeface="Calibri" pitchFamily="34" charset="0"/>
              </a:rPr>
              <a:t>is</a:t>
            </a:r>
            <a:r>
              <a:rPr lang="de-DE" sz="2200" dirty="0">
                <a:latin typeface="Calibri" pitchFamily="34" charset="0"/>
              </a:rPr>
              <a:t> </a:t>
            </a:r>
            <a:r>
              <a:rPr lang="de-DE" sz="2200" dirty="0" err="1">
                <a:latin typeface="Calibri" pitchFamily="34" charset="0"/>
              </a:rPr>
              <a:t>based</a:t>
            </a:r>
            <a:r>
              <a:rPr lang="de-DE" sz="2200" dirty="0">
                <a:latin typeface="Calibri" pitchFamily="34" charset="0"/>
              </a:rPr>
              <a:t> on a </a:t>
            </a:r>
            <a:r>
              <a:rPr lang="de-DE" sz="2200" b="1" dirty="0" err="1">
                <a:ln w="1905"/>
                <a:solidFill>
                  <a:schemeClr val="accent5">
                    <a:lumMod val="75000"/>
                  </a:schemeClr>
                </a:solidFill>
                <a:effectLst>
                  <a:innerShdw blurRad="69850" dist="43180" dir="5400000">
                    <a:srgbClr val="000000">
                      <a:alpha val="65000"/>
                    </a:srgbClr>
                  </a:innerShdw>
                </a:effectLst>
                <a:latin typeface="Calibri" pitchFamily="34" charset="0"/>
              </a:rPr>
              <a:t>public</a:t>
            </a:r>
            <a:r>
              <a:rPr lang="de-DE" sz="2200" b="1" dirty="0">
                <a:ln w="1905"/>
                <a:solidFill>
                  <a:schemeClr val="accent5">
                    <a:lumMod val="75000"/>
                  </a:schemeClr>
                </a:solidFill>
                <a:effectLst>
                  <a:innerShdw blurRad="69850" dist="43180" dir="5400000">
                    <a:srgbClr val="000000">
                      <a:alpha val="65000"/>
                    </a:srgbClr>
                  </a:innerShdw>
                </a:effectLst>
                <a:latin typeface="Calibri" pitchFamily="34" charset="0"/>
              </a:rPr>
              <a:t> </a:t>
            </a:r>
            <a:r>
              <a:rPr lang="de-DE" sz="2200" b="1" dirty="0" err="1">
                <a:ln w="1905"/>
                <a:solidFill>
                  <a:schemeClr val="accent5">
                    <a:lumMod val="75000"/>
                  </a:schemeClr>
                </a:solidFill>
                <a:effectLst>
                  <a:innerShdw blurRad="69850" dist="43180" dir="5400000">
                    <a:srgbClr val="000000">
                      <a:alpha val="65000"/>
                    </a:srgbClr>
                  </a:innerShdw>
                </a:effectLst>
                <a:latin typeface="Calibri" pitchFamily="34" charset="0"/>
              </a:rPr>
              <a:t>interest</a:t>
            </a:r>
            <a:r>
              <a:rPr lang="de-DE" sz="2200" dirty="0">
                <a:latin typeface="Calibri" pitchFamily="34" charset="0"/>
              </a:rPr>
              <a:t>, </a:t>
            </a:r>
            <a:r>
              <a:rPr lang="de-DE" sz="2200" i="1" dirty="0">
                <a:latin typeface="Calibri" pitchFamily="34" charset="0"/>
              </a:rPr>
              <a:t>i.e.</a:t>
            </a:r>
            <a:r>
              <a:rPr lang="de-DE" sz="2200" dirty="0">
                <a:latin typeface="Calibri" pitchFamily="34" charset="0"/>
              </a:rPr>
              <a:t> </a:t>
            </a:r>
            <a:r>
              <a:rPr lang="de-DE" sz="2200" dirty="0" err="1">
                <a:latin typeface="Calibri" pitchFamily="34" charset="0"/>
              </a:rPr>
              <a:t>ensuring</a:t>
            </a:r>
            <a:r>
              <a:rPr lang="de-DE" sz="2200" dirty="0">
                <a:latin typeface="Calibri" pitchFamily="34" charset="0"/>
              </a:rPr>
              <a:t> </a:t>
            </a:r>
            <a:r>
              <a:rPr lang="de-DE" sz="2200" dirty="0" err="1">
                <a:latin typeface="Calibri" pitchFamily="34" charset="0"/>
              </a:rPr>
              <a:t>that</a:t>
            </a:r>
            <a:r>
              <a:rPr lang="de-DE" sz="2200" dirty="0">
                <a:latin typeface="Calibri" pitchFamily="34" charset="0"/>
              </a:rPr>
              <a:t> all </a:t>
            </a:r>
            <a:r>
              <a:rPr lang="de-DE" sz="2200" dirty="0" err="1">
                <a:latin typeface="Calibri" pitchFamily="34" charset="0"/>
              </a:rPr>
              <a:t>public</a:t>
            </a:r>
            <a:r>
              <a:rPr lang="de-DE" sz="2200" dirty="0">
                <a:latin typeface="Calibri" pitchFamily="34" charset="0"/>
              </a:rPr>
              <a:t> </a:t>
            </a:r>
            <a:r>
              <a:rPr lang="de-DE" sz="2200" dirty="0" err="1">
                <a:latin typeface="Calibri" pitchFamily="34" charset="0"/>
              </a:rPr>
              <a:t>schools</a:t>
            </a:r>
            <a:r>
              <a:rPr lang="de-DE" sz="2200" dirty="0">
                <a:latin typeface="Calibri" pitchFamily="34" charset="0"/>
              </a:rPr>
              <a:t> </a:t>
            </a:r>
            <a:r>
              <a:rPr lang="de-DE" sz="2200" dirty="0" err="1">
                <a:latin typeface="Calibri" pitchFamily="34" charset="0"/>
              </a:rPr>
              <a:t>conduct</a:t>
            </a:r>
            <a:r>
              <a:rPr lang="de-DE" sz="2200" dirty="0">
                <a:latin typeface="Calibri" pitchFamily="34" charset="0"/>
              </a:rPr>
              <a:t> </a:t>
            </a:r>
            <a:r>
              <a:rPr lang="de-DE" sz="2200" dirty="0" err="1">
                <a:latin typeface="Calibri" pitchFamily="34" charset="0"/>
              </a:rPr>
              <a:t>teaching</a:t>
            </a:r>
            <a:r>
              <a:rPr lang="de-DE" sz="2200" dirty="0">
                <a:latin typeface="Calibri" pitchFamily="34" charset="0"/>
              </a:rPr>
              <a:t> in </a:t>
            </a:r>
            <a:r>
              <a:rPr lang="de-DE" sz="2200" dirty="0" err="1">
                <a:latin typeface="Calibri" pitchFamily="34" charset="0"/>
              </a:rPr>
              <a:t>the</a:t>
            </a:r>
            <a:r>
              <a:rPr lang="de-DE" sz="2200" dirty="0">
                <a:latin typeface="Calibri" pitchFamily="34" charset="0"/>
              </a:rPr>
              <a:t> </a:t>
            </a:r>
            <a:r>
              <a:rPr lang="de-DE" sz="2200" dirty="0" err="1">
                <a:latin typeface="Calibri" pitchFamily="34" charset="0"/>
              </a:rPr>
              <a:t>language</a:t>
            </a:r>
            <a:r>
              <a:rPr lang="de-DE" sz="2200" dirty="0">
                <a:latin typeface="Calibri" pitchFamily="34" charset="0"/>
              </a:rPr>
              <a:t> </a:t>
            </a:r>
            <a:r>
              <a:rPr lang="de-DE" sz="2200" dirty="0" err="1">
                <a:latin typeface="Calibri" pitchFamily="34" charset="0"/>
              </a:rPr>
              <a:t>of</a:t>
            </a:r>
            <a:r>
              <a:rPr lang="de-DE" sz="2200" dirty="0">
                <a:latin typeface="Calibri" pitchFamily="34" charset="0"/>
              </a:rPr>
              <a:t> </a:t>
            </a:r>
            <a:r>
              <a:rPr lang="de-DE" sz="2200" dirty="0" err="1">
                <a:latin typeface="Calibri" pitchFamily="34" charset="0"/>
              </a:rPr>
              <a:t>the</a:t>
            </a:r>
            <a:r>
              <a:rPr lang="de-DE" sz="2200" dirty="0">
                <a:latin typeface="Calibri" pitchFamily="34" charset="0"/>
              </a:rPr>
              <a:t> </a:t>
            </a:r>
            <a:r>
              <a:rPr lang="de-DE" sz="2200" dirty="0" err="1">
                <a:latin typeface="Calibri" pitchFamily="34" charset="0"/>
              </a:rPr>
              <a:t>region</a:t>
            </a:r>
            <a:r>
              <a:rPr lang="de-DE" sz="2200" dirty="0">
                <a:latin typeface="Calibri" pitchFamily="34" charset="0"/>
              </a:rPr>
              <a:t> (</a:t>
            </a:r>
            <a:r>
              <a:rPr lang="de-DE" sz="2200" dirty="0" err="1">
                <a:latin typeface="Calibri" pitchFamily="34" charset="0"/>
              </a:rPr>
              <a:t>linguistic</a:t>
            </a:r>
            <a:r>
              <a:rPr lang="de-DE" sz="2200" dirty="0">
                <a:latin typeface="Calibri" pitchFamily="34" charset="0"/>
              </a:rPr>
              <a:t> </a:t>
            </a:r>
            <a:r>
              <a:rPr lang="de-DE" sz="2200" dirty="0" err="1">
                <a:latin typeface="Calibri" pitchFamily="34" charset="0"/>
              </a:rPr>
              <a:t>homogeneity</a:t>
            </a:r>
            <a:r>
              <a:rPr lang="de-DE" sz="2200" dirty="0">
                <a:latin typeface="Calibri" pitchFamily="34" charset="0"/>
              </a:rPr>
              <a:t>)</a:t>
            </a:r>
          </a:p>
          <a:p>
            <a:pPr algn="just">
              <a:spcBef>
                <a:spcPts val="0"/>
              </a:spcBef>
              <a:spcAft>
                <a:spcPts val="1200"/>
              </a:spcAft>
              <a:buFont typeface="Wingdings" pitchFamily="2" charset="2"/>
              <a:buChar char="Ø"/>
            </a:pPr>
            <a:r>
              <a:rPr lang="de-DE" sz="2200" dirty="0" err="1">
                <a:latin typeface="Calibri" pitchFamily="34" charset="0"/>
              </a:rPr>
              <a:t>legislation</a:t>
            </a:r>
            <a:r>
              <a:rPr lang="de-DE" sz="2200" dirty="0">
                <a:latin typeface="Calibri" pitchFamily="34" charset="0"/>
              </a:rPr>
              <a:t> </a:t>
            </a:r>
            <a:r>
              <a:rPr lang="de-DE" sz="2200" dirty="0" err="1">
                <a:latin typeface="Calibri" pitchFamily="34" charset="0"/>
              </a:rPr>
              <a:t>is</a:t>
            </a:r>
            <a:r>
              <a:rPr lang="de-DE" sz="2200" dirty="0">
                <a:latin typeface="Calibri" pitchFamily="34" charset="0"/>
              </a:rPr>
              <a:t> </a:t>
            </a:r>
            <a:r>
              <a:rPr lang="de-DE" sz="2200" dirty="0" err="1">
                <a:latin typeface="Calibri" pitchFamily="34" charset="0"/>
              </a:rPr>
              <a:t>consistent</a:t>
            </a:r>
            <a:r>
              <a:rPr lang="de-DE" sz="2200" dirty="0">
                <a:latin typeface="Calibri" pitchFamily="34" charset="0"/>
              </a:rPr>
              <a:t> (</a:t>
            </a:r>
            <a:r>
              <a:rPr lang="de-DE" sz="2200" dirty="0" err="1">
                <a:latin typeface="Calibri" pitchFamily="34" charset="0"/>
              </a:rPr>
              <a:t>does</a:t>
            </a:r>
            <a:r>
              <a:rPr lang="de-DE" sz="2200" dirty="0">
                <a:latin typeface="Calibri" pitchFamily="34" charset="0"/>
              </a:rPr>
              <a:t> not </a:t>
            </a:r>
            <a:r>
              <a:rPr lang="de-DE" sz="2200" dirty="0" err="1">
                <a:latin typeface="Calibri" pitchFamily="34" charset="0"/>
              </a:rPr>
              <a:t>depart</a:t>
            </a:r>
            <a:r>
              <a:rPr lang="de-DE" sz="2200" dirty="0">
                <a:latin typeface="Calibri" pitchFamily="34" charset="0"/>
              </a:rPr>
              <a:t> </a:t>
            </a:r>
            <a:r>
              <a:rPr lang="de-DE" sz="2200" dirty="0" err="1">
                <a:latin typeface="Calibri" pitchFamily="34" charset="0"/>
              </a:rPr>
              <a:t>from</a:t>
            </a:r>
            <a:r>
              <a:rPr lang="de-DE" sz="2200" dirty="0">
                <a:latin typeface="Calibri" pitchFamily="34" charset="0"/>
              </a:rPr>
              <a:t> </a:t>
            </a:r>
            <a:r>
              <a:rPr lang="de-DE" sz="2200" dirty="0" err="1">
                <a:latin typeface="Calibri" pitchFamily="34" charset="0"/>
              </a:rPr>
              <a:t>the</a:t>
            </a:r>
            <a:r>
              <a:rPr lang="de-DE" sz="2200" dirty="0">
                <a:latin typeface="Calibri" pitchFamily="34" charset="0"/>
              </a:rPr>
              <a:t> </a:t>
            </a:r>
            <a:r>
              <a:rPr lang="de-DE" sz="2200" dirty="0" err="1">
                <a:latin typeface="Calibri" pitchFamily="34" charset="0"/>
              </a:rPr>
              <a:t>principle</a:t>
            </a:r>
            <a:r>
              <a:rPr lang="de-DE" sz="2200" dirty="0">
                <a:latin typeface="Calibri" pitchFamily="34" charset="0"/>
              </a:rPr>
              <a:t> </a:t>
            </a:r>
            <a:r>
              <a:rPr lang="de-DE" sz="2200" dirty="0" err="1">
                <a:latin typeface="Calibri" pitchFamily="34" charset="0"/>
              </a:rPr>
              <a:t>of</a:t>
            </a:r>
            <a:r>
              <a:rPr lang="de-DE" sz="2200" dirty="0">
                <a:latin typeface="Calibri" pitchFamily="34" charset="0"/>
              </a:rPr>
              <a:t> </a:t>
            </a:r>
            <a:r>
              <a:rPr lang="de-DE" sz="2200" dirty="0" err="1">
                <a:latin typeface="Calibri" pitchFamily="34" charset="0"/>
              </a:rPr>
              <a:t>territoriality</a:t>
            </a:r>
            <a:r>
              <a:rPr lang="de-DE" sz="2200" dirty="0">
                <a:latin typeface="Calibri" pitchFamily="34" charset="0"/>
              </a:rPr>
              <a:t>) </a:t>
            </a:r>
            <a:r>
              <a:rPr lang="de-DE" sz="2200" dirty="0" err="1">
                <a:latin typeface="Calibri" pitchFamily="34" charset="0"/>
              </a:rPr>
              <a:t>and</a:t>
            </a:r>
            <a:r>
              <a:rPr lang="de-DE" sz="2200" dirty="0">
                <a:latin typeface="Calibri" pitchFamily="34" charset="0"/>
              </a:rPr>
              <a:t> </a:t>
            </a:r>
            <a:r>
              <a:rPr lang="de-DE" sz="2200" b="1" dirty="0">
                <a:ln w="1905"/>
                <a:solidFill>
                  <a:schemeClr val="accent5">
                    <a:lumMod val="75000"/>
                  </a:schemeClr>
                </a:solidFill>
                <a:effectLst>
                  <a:innerShdw blurRad="69850" dist="43180" dir="5400000">
                    <a:srgbClr val="000000">
                      <a:alpha val="65000"/>
                    </a:srgbClr>
                  </a:innerShdw>
                </a:effectLst>
                <a:latin typeface="Calibri" pitchFamily="34" charset="0"/>
              </a:rPr>
              <a:t>not </a:t>
            </a:r>
            <a:r>
              <a:rPr lang="de-DE" sz="2200" b="1" dirty="0" err="1">
                <a:ln w="1905"/>
                <a:solidFill>
                  <a:schemeClr val="accent5">
                    <a:lumMod val="75000"/>
                  </a:schemeClr>
                </a:solidFill>
                <a:effectLst>
                  <a:innerShdw blurRad="69850" dist="43180" dir="5400000">
                    <a:srgbClr val="000000">
                      <a:alpha val="65000"/>
                    </a:srgbClr>
                  </a:innerShdw>
                </a:effectLst>
                <a:latin typeface="Calibri" pitchFamily="34" charset="0"/>
              </a:rPr>
              <a:t>arbitrary</a:t>
            </a:r>
            <a:r>
              <a:rPr lang="de-DE" sz="2200" dirty="0">
                <a:latin typeface="Calibri" pitchFamily="34" charset="0"/>
              </a:rPr>
              <a:t> </a:t>
            </a:r>
            <a:r>
              <a:rPr lang="de-DE" sz="2200" dirty="0" err="1">
                <a:latin typeface="Calibri" pitchFamily="34" charset="0"/>
              </a:rPr>
              <a:t>and</a:t>
            </a:r>
            <a:r>
              <a:rPr lang="de-DE" sz="2200" dirty="0">
                <a:latin typeface="Calibri" pitchFamily="34" charset="0"/>
              </a:rPr>
              <a:t> </a:t>
            </a:r>
            <a:r>
              <a:rPr lang="de-DE" sz="2200" dirty="0" err="1">
                <a:latin typeface="Calibri" pitchFamily="34" charset="0"/>
              </a:rPr>
              <a:t>thus</a:t>
            </a:r>
            <a:r>
              <a:rPr lang="de-DE" sz="2200" dirty="0">
                <a:latin typeface="Calibri" pitchFamily="34" charset="0"/>
              </a:rPr>
              <a:t> </a:t>
            </a:r>
            <a:r>
              <a:rPr lang="de-DE" sz="2200" b="1" dirty="0">
                <a:ln w="1905"/>
                <a:solidFill>
                  <a:schemeClr val="accent5">
                    <a:lumMod val="75000"/>
                  </a:schemeClr>
                </a:solidFill>
                <a:effectLst>
                  <a:innerShdw blurRad="69850" dist="43180" dir="5400000">
                    <a:srgbClr val="000000">
                      <a:alpha val="65000"/>
                    </a:srgbClr>
                  </a:innerShdw>
                </a:effectLst>
                <a:latin typeface="Calibri" pitchFamily="34" charset="0"/>
              </a:rPr>
              <a:t>proportional</a:t>
            </a:r>
            <a:endParaRPr lang="de-DE" sz="2200" dirty="0">
              <a:latin typeface="Calibri" pitchFamily="34" charset="0"/>
            </a:endParaRPr>
          </a:p>
          <a:p>
            <a:pPr algn="just">
              <a:spcBef>
                <a:spcPts val="0"/>
              </a:spcBef>
              <a:spcAft>
                <a:spcPts val="1200"/>
              </a:spcAft>
              <a:buNone/>
            </a:pPr>
            <a:r>
              <a:rPr lang="de-DE" sz="2200" dirty="0" err="1">
                <a:latin typeface="Calibri" pitchFamily="34" charset="0"/>
              </a:rPr>
              <a:t>Finding</a:t>
            </a:r>
            <a:r>
              <a:rPr lang="de-DE" sz="2200" dirty="0">
                <a:latin typeface="Calibri" pitchFamily="34" charset="0"/>
              </a:rPr>
              <a:t>:  </a:t>
            </a:r>
            <a:r>
              <a:rPr lang="de-DE" sz="2200" dirty="0" err="1">
                <a:latin typeface="Calibri" pitchFamily="34" charset="0"/>
              </a:rPr>
              <a:t>No</a:t>
            </a:r>
            <a:r>
              <a:rPr lang="de-DE" sz="2200" dirty="0">
                <a:latin typeface="Calibri" pitchFamily="34" charset="0"/>
              </a:rPr>
              <a:t> </a:t>
            </a:r>
            <a:r>
              <a:rPr lang="de-DE" sz="2200" dirty="0" err="1">
                <a:latin typeface="Calibri" pitchFamily="34" charset="0"/>
              </a:rPr>
              <a:t>violation</a:t>
            </a:r>
            <a:endParaRPr lang="de-DE" sz="2200" dirty="0">
              <a:latin typeface="Calibri" pitchFamily="34" charset="0"/>
            </a:endParaRPr>
          </a:p>
        </p:txBody>
      </p:sp>
      <p:sp>
        <p:nvSpPr>
          <p:cNvPr id="5" name="Foliennummernplatzhalter 4"/>
          <p:cNvSpPr>
            <a:spLocks noGrp="1"/>
          </p:cNvSpPr>
          <p:nvPr>
            <p:ph type="sldNum" sz="quarter" idx="12"/>
          </p:nvPr>
        </p:nvSpPr>
        <p:spPr/>
        <p:txBody>
          <a:bodyPr/>
          <a:lstStyle/>
          <a:p>
            <a:fld id="{74E8C25B-C0C2-4DD4-808A-E33AE5C30C39}" type="slidenum">
              <a:rPr lang="de-DE" smtClean="0"/>
              <a:pPr/>
              <a:t>157</a:t>
            </a:fld>
            <a:endParaRPr lang="de-DE"/>
          </a:p>
        </p:txBody>
      </p:sp>
    </p:spTree>
    <p:extLst>
      <p:ext uri="{BB962C8B-B14F-4D97-AF65-F5344CB8AC3E}">
        <p14:creationId xmlns:p14="http://schemas.microsoft.com/office/powerpoint/2010/main" val="3518908003"/>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33971"/>
            <a:ext cx="8229600" cy="946757"/>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rPr>
              <a:t>Racial</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t> etc.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rPr>
              <a:t>Discrimination</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t>  (Art. 14 ECHR)</a:t>
            </a:r>
            <a:b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br>
            <a:r>
              <a:rPr lang="de-DE" sz="2400" b="1" i="1" dirty="0" err="1">
                <a:ln w="1905">
                  <a:solidFill>
                    <a:schemeClr val="accent5">
                      <a:lumMod val="50000"/>
                    </a:schemeClr>
                  </a:solidFill>
                </a:ln>
                <a:solidFill>
                  <a:srgbClr val="C5E4ED"/>
                </a:solidFill>
                <a:effectLst>
                  <a:innerShdw blurRad="69850" dist="43180" dir="5400000">
                    <a:srgbClr val="000000">
                      <a:alpha val="65000"/>
                    </a:srgbClr>
                  </a:innerShdw>
                </a:effectLst>
              </a:rPr>
              <a:t>Belgian</a:t>
            </a:r>
            <a:r>
              <a:rPr lang="de-DE" sz="2400" b="1" i="1" dirty="0">
                <a:ln w="1905">
                  <a:solidFill>
                    <a:schemeClr val="accent5">
                      <a:lumMod val="50000"/>
                    </a:schemeClr>
                  </a:solidFill>
                </a:ln>
                <a:solidFill>
                  <a:srgbClr val="C5E4ED"/>
                </a:solidFill>
                <a:effectLst>
                  <a:innerShdw blurRad="69850" dist="43180" dir="5400000">
                    <a:srgbClr val="000000">
                      <a:alpha val="65000"/>
                    </a:srgbClr>
                  </a:innerShdw>
                </a:effectLst>
              </a:rPr>
              <a:t> </a:t>
            </a:r>
            <a:r>
              <a:rPr lang="de-DE" sz="2400" b="1" i="1" dirty="0" err="1">
                <a:ln w="1905">
                  <a:solidFill>
                    <a:schemeClr val="accent5">
                      <a:lumMod val="50000"/>
                    </a:schemeClr>
                  </a:solidFill>
                </a:ln>
                <a:solidFill>
                  <a:srgbClr val="C5E4ED"/>
                </a:solidFill>
                <a:effectLst>
                  <a:innerShdw blurRad="69850" dist="43180" dir="5400000">
                    <a:srgbClr val="000000">
                      <a:alpha val="65000"/>
                    </a:srgbClr>
                  </a:innerShdw>
                </a:effectLst>
              </a:rPr>
              <a:t>Linguistic</a:t>
            </a:r>
            <a:r>
              <a:rPr lang="de-DE" sz="2400" b="1" i="1" dirty="0">
                <a:ln w="1905">
                  <a:solidFill>
                    <a:schemeClr val="accent5">
                      <a:lumMod val="50000"/>
                    </a:schemeClr>
                  </a:solidFill>
                </a:ln>
                <a:solidFill>
                  <a:srgbClr val="C5E4ED"/>
                </a:solidFill>
                <a:effectLst>
                  <a:innerShdw blurRad="69850" dist="43180" dir="5400000">
                    <a:srgbClr val="000000">
                      <a:alpha val="65000"/>
                    </a:srgbClr>
                  </a:innerShdw>
                </a:effectLst>
              </a:rPr>
              <a:t> Case III</a:t>
            </a:r>
          </a:p>
        </p:txBody>
      </p:sp>
      <p:sp>
        <p:nvSpPr>
          <p:cNvPr id="3" name="Inhaltsplatzhalter 2"/>
          <p:cNvSpPr>
            <a:spLocks noGrp="1"/>
          </p:cNvSpPr>
          <p:nvPr>
            <p:ph idx="1"/>
          </p:nvPr>
        </p:nvSpPr>
        <p:spPr>
          <a:xfrm>
            <a:off x="467544" y="1124744"/>
            <a:ext cx="8229600" cy="5472608"/>
          </a:xfrm>
        </p:spPr>
        <p:txBody>
          <a:bodyPr tIns="108000" rIns="180000">
            <a:normAutofit fontScale="92500" lnSpcReduction="10000"/>
          </a:bodyPr>
          <a:lstStyle/>
          <a:p>
            <a:pPr marL="0" indent="0" algn="just">
              <a:spcBef>
                <a:spcPts val="0"/>
              </a:spcBef>
              <a:spcAft>
                <a:spcPts val="1200"/>
              </a:spcAft>
              <a:buNone/>
            </a:pPr>
            <a:r>
              <a:rPr lang="de-DE" sz="2200" u="sng" dirty="0">
                <a:latin typeface="Calibri" pitchFamily="34" charset="0"/>
              </a:rPr>
              <a:t>Art. 2 AP/ Art. 8 ECHR + Art. 14 ECHR (</a:t>
            </a:r>
            <a:r>
              <a:rPr lang="de-DE" sz="2200" b="1" u="sng" dirty="0" err="1">
                <a:latin typeface="Calibri" pitchFamily="34" charset="0"/>
              </a:rPr>
              <a:t>special</a:t>
            </a:r>
            <a:r>
              <a:rPr lang="de-DE" sz="2200" b="1" u="sng" dirty="0">
                <a:latin typeface="Calibri" pitchFamily="34" charset="0"/>
              </a:rPr>
              <a:t> quasi-bilingual </a:t>
            </a:r>
            <a:r>
              <a:rPr lang="de-DE" sz="2200" b="1" u="sng" dirty="0" err="1">
                <a:latin typeface="Calibri" pitchFamily="34" charset="0"/>
              </a:rPr>
              <a:t>zone</a:t>
            </a:r>
            <a:r>
              <a:rPr lang="de-DE" sz="2200" u="sng" dirty="0">
                <a:latin typeface="Calibri" pitchFamily="34" charset="0"/>
              </a:rPr>
              <a:t>)</a:t>
            </a:r>
            <a:r>
              <a:rPr lang="de-DE" sz="2200" dirty="0">
                <a:latin typeface="Calibri" pitchFamily="34" charset="0"/>
              </a:rPr>
              <a:t>: </a:t>
            </a:r>
          </a:p>
          <a:p>
            <a:pPr algn="just">
              <a:spcBef>
                <a:spcPts val="0"/>
              </a:spcBef>
              <a:spcAft>
                <a:spcPts val="1200"/>
              </a:spcAft>
              <a:buFont typeface="Wingdings" pitchFamily="2" charset="2"/>
              <a:buChar char="Ø"/>
            </a:pPr>
            <a:r>
              <a:rPr lang="de-DE" sz="2200" dirty="0" err="1">
                <a:latin typeface="Calibri" pitchFamily="34" charset="0"/>
              </a:rPr>
              <a:t>Legislation</a:t>
            </a:r>
            <a:r>
              <a:rPr lang="de-DE" sz="2200" dirty="0">
                <a:latin typeface="Calibri" pitchFamily="34" charset="0"/>
              </a:rPr>
              <a:t> </a:t>
            </a:r>
            <a:r>
              <a:rPr lang="de-DE" sz="2200" dirty="0" err="1">
                <a:solidFill>
                  <a:srgbClr val="C00000"/>
                </a:solidFill>
                <a:latin typeface="Calibri" pitchFamily="34" charset="0"/>
              </a:rPr>
              <a:t>departs</a:t>
            </a:r>
            <a:r>
              <a:rPr lang="de-DE" sz="2200" dirty="0">
                <a:solidFill>
                  <a:srgbClr val="C00000"/>
                </a:solidFill>
                <a:latin typeface="Calibri" pitchFamily="34" charset="0"/>
              </a:rPr>
              <a:t> </a:t>
            </a:r>
            <a:r>
              <a:rPr lang="de-DE" sz="2200" dirty="0" err="1">
                <a:solidFill>
                  <a:srgbClr val="C00000"/>
                </a:solidFill>
                <a:latin typeface="Calibri" pitchFamily="34" charset="0"/>
              </a:rPr>
              <a:t>from</a:t>
            </a:r>
            <a:r>
              <a:rPr lang="de-DE" sz="2200" dirty="0">
                <a:solidFill>
                  <a:srgbClr val="C00000"/>
                </a:solidFill>
                <a:latin typeface="Calibri" pitchFamily="34" charset="0"/>
              </a:rPr>
              <a:t> </a:t>
            </a:r>
            <a:r>
              <a:rPr lang="de-DE" sz="2200" dirty="0" err="1">
                <a:solidFill>
                  <a:srgbClr val="C00000"/>
                </a:solidFill>
                <a:latin typeface="Calibri" pitchFamily="34" charset="0"/>
              </a:rPr>
              <a:t>the</a:t>
            </a:r>
            <a:r>
              <a:rPr lang="de-DE" sz="2200" dirty="0">
                <a:solidFill>
                  <a:srgbClr val="C00000"/>
                </a:solidFill>
                <a:latin typeface="Calibri" pitchFamily="34" charset="0"/>
              </a:rPr>
              <a:t> </a:t>
            </a:r>
            <a:r>
              <a:rPr lang="de-DE" sz="2200" dirty="0" err="1">
                <a:solidFill>
                  <a:srgbClr val="C00000"/>
                </a:solidFill>
                <a:latin typeface="Calibri" pitchFamily="34" charset="0"/>
              </a:rPr>
              <a:t>principle</a:t>
            </a:r>
            <a:r>
              <a:rPr lang="de-DE" sz="2200" dirty="0">
                <a:solidFill>
                  <a:srgbClr val="C00000"/>
                </a:solidFill>
                <a:latin typeface="Calibri" pitchFamily="34" charset="0"/>
              </a:rPr>
              <a:t> </a:t>
            </a:r>
            <a:r>
              <a:rPr lang="de-DE" sz="2200" dirty="0" err="1">
                <a:solidFill>
                  <a:srgbClr val="C00000"/>
                </a:solidFill>
                <a:latin typeface="Calibri" pitchFamily="34" charset="0"/>
              </a:rPr>
              <a:t>of</a:t>
            </a:r>
            <a:r>
              <a:rPr lang="de-DE" sz="2200" dirty="0">
                <a:solidFill>
                  <a:srgbClr val="C00000"/>
                </a:solidFill>
                <a:latin typeface="Calibri" pitchFamily="34" charset="0"/>
              </a:rPr>
              <a:t> </a:t>
            </a:r>
            <a:r>
              <a:rPr lang="de-DE" sz="2200" dirty="0" err="1">
                <a:solidFill>
                  <a:srgbClr val="C00000"/>
                </a:solidFill>
                <a:latin typeface="Calibri" pitchFamily="34" charset="0"/>
              </a:rPr>
              <a:t>territoriality</a:t>
            </a:r>
            <a:r>
              <a:rPr lang="de-DE" sz="2200" dirty="0">
                <a:solidFill>
                  <a:srgbClr val="C00000"/>
                </a:solidFill>
                <a:latin typeface="Calibri" pitchFamily="34" charset="0"/>
              </a:rPr>
              <a:t> </a:t>
            </a:r>
            <a:r>
              <a:rPr lang="en-GB" sz="2200" dirty="0"/>
              <a:t>“</a:t>
            </a:r>
            <a:r>
              <a:rPr lang="de-DE" sz="2200" dirty="0" err="1"/>
              <a:t>the</a:t>
            </a:r>
            <a:r>
              <a:rPr lang="de-DE" sz="2200" dirty="0"/>
              <a:t> </a:t>
            </a:r>
            <a:r>
              <a:rPr lang="de-DE" sz="2200" dirty="0" err="1"/>
              <a:t>six</a:t>
            </a:r>
            <a:r>
              <a:rPr lang="de-DE" sz="2200" dirty="0"/>
              <a:t> </a:t>
            </a:r>
            <a:r>
              <a:rPr lang="de-DE" sz="2200" dirty="0" err="1"/>
              <a:t>communes</a:t>
            </a:r>
            <a:r>
              <a:rPr lang="de-DE" sz="2200" dirty="0"/>
              <a:t> </a:t>
            </a:r>
            <a:r>
              <a:rPr lang="de-DE" sz="2200" dirty="0" err="1"/>
              <a:t>no</a:t>
            </a:r>
            <a:r>
              <a:rPr lang="de-DE" sz="2200" dirty="0"/>
              <a:t> </a:t>
            </a:r>
            <a:r>
              <a:rPr lang="de-DE" sz="2200" dirty="0" err="1"/>
              <a:t>longer</a:t>
            </a:r>
            <a:r>
              <a:rPr lang="de-DE" sz="2200" dirty="0"/>
              <a:t> form </a:t>
            </a:r>
            <a:r>
              <a:rPr lang="de-DE" sz="2200" dirty="0" err="1"/>
              <a:t>part</a:t>
            </a:r>
            <a:r>
              <a:rPr lang="de-DE" sz="2200" dirty="0"/>
              <a:t> </a:t>
            </a:r>
            <a:r>
              <a:rPr lang="de-DE" sz="2200" dirty="0" err="1"/>
              <a:t>of</a:t>
            </a:r>
            <a:r>
              <a:rPr lang="de-DE" sz="2200" dirty="0"/>
              <a:t> </a:t>
            </a:r>
            <a:r>
              <a:rPr lang="de-DE" sz="2200" dirty="0" err="1"/>
              <a:t>the</a:t>
            </a:r>
            <a:r>
              <a:rPr lang="de-DE" sz="2200" dirty="0"/>
              <a:t> </a:t>
            </a:r>
            <a:r>
              <a:rPr lang="de-DE" sz="2200" dirty="0" err="1"/>
              <a:t>Dutch</a:t>
            </a:r>
            <a:r>
              <a:rPr lang="de-DE" sz="2200" dirty="0"/>
              <a:t> </a:t>
            </a:r>
            <a:r>
              <a:rPr lang="de-DE" sz="2200" dirty="0" err="1"/>
              <a:t>unilingual</a:t>
            </a:r>
            <a:r>
              <a:rPr lang="de-DE" sz="2200" dirty="0"/>
              <a:t> </a:t>
            </a:r>
            <a:r>
              <a:rPr lang="de-DE" sz="2200" dirty="0" err="1"/>
              <a:t>region</a:t>
            </a:r>
            <a:r>
              <a:rPr lang="de-DE" sz="2200" dirty="0"/>
              <a:t>, but </a:t>
            </a:r>
            <a:r>
              <a:rPr lang="de-DE" sz="2200" dirty="0" err="1"/>
              <a:t>constitute</a:t>
            </a:r>
            <a:r>
              <a:rPr lang="de-DE" sz="2200" dirty="0"/>
              <a:t> a ‘</a:t>
            </a:r>
            <a:r>
              <a:rPr lang="de-DE" sz="2200" dirty="0" err="1"/>
              <a:t>distinct</a:t>
            </a:r>
            <a:r>
              <a:rPr lang="de-DE" sz="2200" dirty="0"/>
              <a:t> administrative </a:t>
            </a:r>
            <a:r>
              <a:rPr lang="de-DE" sz="2200" dirty="0" err="1"/>
              <a:t>district</a:t>
            </a:r>
            <a:r>
              <a:rPr lang="de-DE" sz="2200" dirty="0"/>
              <a:t>‘ </a:t>
            </a:r>
            <a:r>
              <a:rPr lang="de-DE" sz="2200" dirty="0" err="1"/>
              <a:t>invested</a:t>
            </a:r>
            <a:r>
              <a:rPr lang="de-DE" sz="2200" dirty="0"/>
              <a:t> </a:t>
            </a:r>
            <a:r>
              <a:rPr lang="de-DE" sz="2200" dirty="0" err="1"/>
              <a:t>with</a:t>
            </a:r>
            <a:r>
              <a:rPr lang="de-DE" sz="2200" dirty="0"/>
              <a:t> </a:t>
            </a:r>
            <a:r>
              <a:rPr lang="de-DE" sz="2200" dirty="0" err="1"/>
              <a:t>its</a:t>
            </a:r>
            <a:r>
              <a:rPr lang="de-DE" sz="2200" dirty="0"/>
              <a:t> </a:t>
            </a:r>
            <a:r>
              <a:rPr lang="de-DE" sz="2200" dirty="0" err="1"/>
              <a:t>own</a:t>
            </a:r>
            <a:r>
              <a:rPr lang="de-DE" sz="2200" dirty="0"/>
              <a:t> ‘</a:t>
            </a:r>
            <a:r>
              <a:rPr lang="de-DE" sz="2200" dirty="0" err="1"/>
              <a:t>special</a:t>
            </a:r>
            <a:r>
              <a:rPr lang="de-DE" sz="2200" dirty="0"/>
              <a:t> </a:t>
            </a:r>
            <a:r>
              <a:rPr lang="de-DE" sz="2200" dirty="0" err="1"/>
              <a:t>status</a:t>
            </a:r>
            <a:r>
              <a:rPr lang="de-DE" sz="2200" dirty="0"/>
              <a:t>‘</a:t>
            </a:r>
            <a:r>
              <a:rPr lang="en-GB" sz="2200" dirty="0"/>
              <a:t>”(§ 32)</a:t>
            </a:r>
            <a:endParaRPr lang="de-DE" sz="2200" dirty="0">
              <a:latin typeface="Calibri" pitchFamily="34" charset="0"/>
            </a:endParaRPr>
          </a:p>
          <a:p>
            <a:pPr algn="just">
              <a:spcBef>
                <a:spcPts val="0"/>
              </a:spcBef>
              <a:spcAft>
                <a:spcPts val="1200"/>
              </a:spcAft>
              <a:buFont typeface="Wingdings" pitchFamily="2" charset="2"/>
              <a:buChar char="Ø"/>
            </a:pPr>
            <a:r>
              <a:rPr lang="de-DE" sz="2200" dirty="0" err="1">
                <a:latin typeface="Calibri" pitchFamily="34" charset="0"/>
              </a:rPr>
              <a:t>Legislation</a:t>
            </a:r>
            <a:r>
              <a:rPr lang="de-DE" sz="2200" dirty="0">
                <a:latin typeface="Calibri" pitchFamily="34" charset="0"/>
              </a:rPr>
              <a:t> „</a:t>
            </a:r>
            <a:r>
              <a:rPr lang="de-DE" sz="2200" dirty="0" err="1">
                <a:latin typeface="Calibri" pitchFamily="34" charset="0"/>
              </a:rPr>
              <a:t>is</a:t>
            </a:r>
            <a:r>
              <a:rPr lang="de-DE" sz="2200" dirty="0">
                <a:latin typeface="Calibri" pitchFamily="34" charset="0"/>
              </a:rPr>
              <a:t> </a:t>
            </a:r>
            <a:r>
              <a:rPr lang="de-DE" sz="2200" dirty="0">
                <a:solidFill>
                  <a:srgbClr val="C00000"/>
                </a:solidFill>
                <a:latin typeface="Calibri" pitchFamily="34" charset="0"/>
              </a:rPr>
              <a:t>not </a:t>
            </a:r>
            <a:r>
              <a:rPr lang="de-DE" sz="2200" dirty="0" err="1">
                <a:solidFill>
                  <a:srgbClr val="C00000"/>
                </a:solidFill>
                <a:latin typeface="Calibri" pitchFamily="34" charset="0"/>
              </a:rPr>
              <a:t>applied</a:t>
            </a:r>
            <a:r>
              <a:rPr lang="de-DE" sz="2200" dirty="0">
                <a:solidFill>
                  <a:srgbClr val="C00000"/>
                </a:solidFill>
                <a:latin typeface="Calibri" pitchFamily="34" charset="0"/>
              </a:rPr>
              <a:t> </a:t>
            </a:r>
            <a:r>
              <a:rPr lang="de-DE" sz="2200" dirty="0" err="1">
                <a:solidFill>
                  <a:srgbClr val="C00000"/>
                </a:solidFill>
                <a:latin typeface="Calibri" pitchFamily="34" charset="0"/>
              </a:rPr>
              <a:t>uniformly</a:t>
            </a:r>
            <a:r>
              <a:rPr lang="de-DE" sz="2200" dirty="0">
                <a:latin typeface="Calibri" pitchFamily="34" charset="0"/>
              </a:rPr>
              <a:t> </a:t>
            </a:r>
            <a:r>
              <a:rPr lang="de-DE" sz="2200" dirty="0" err="1">
                <a:latin typeface="Calibri" pitchFamily="34" charset="0"/>
              </a:rPr>
              <a:t>to</a:t>
            </a:r>
            <a:r>
              <a:rPr lang="de-DE" sz="2200" dirty="0">
                <a:latin typeface="Calibri" pitchFamily="34" charset="0"/>
              </a:rPr>
              <a:t> </a:t>
            </a:r>
            <a:r>
              <a:rPr lang="de-DE" sz="2200" dirty="0" err="1">
                <a:latin typeface="Calibri" pitchFamily="34" charset="0"/>
              </a:rPr>
              <a:t>families</a:t>
            </a:r>
            <a:r>
              <a:rPr lang="de-DE" sz="2200" dirty="0">
                <a:latin typeface="Calibri" pitchFamily="34" charset="0"/>
              </a:rPr>
              <a:t> </a:t>
            </a:r>
            <a:r>
              <a:rPr lang="de-DE" sz="2200" dirty="0" err="1">
                <a:latin typeface="Calibri" pitchFamily="34" charset="0"/>
              </a:rPr>
              <a:t>speaking</a:t>
            </a:r>
            <a:r>
              <a:rPr lang="de-DE" sz="2200" dirty="0">
                <a:latin typeface="Calibri" pitchFamily="34" charset="0"/>
              </a:rPr>
              <a:t> </a:t>
            </a:r>
            <a:r>
              <a:rPr lang="de-DE" sz="2200" dirty="0" err="1">
                <a:latin typeface="Calibri" pitchFamily="34" charset="0"/>
              </a:rPr>
              <a:t>one</a:t>
            </a:r>
            <a:r>
              <a:rPr lang="de-DE" sz="2200" dirty="0">
                <a:latin typeface="Calibri" pitchFamily="34" charset="0"/>
              </a:rPr>
              <a:t> </a:t>
            </a:r>
            <a:r>
              <a:rPr lang="de-DE" sz="2200" dirty="0" err="1">
                <a:latin typeface="Calibri" pitchFamily="34" charset="0"/>
              </a:rPr>
              <a:t>or</a:t>
            </a:r>
            <a:r>
              <a:rPr lang="de-DE" sz="2200" dirty="0">
                <a:latin typeface="Calibri" pitchFamily="34" charset="0"/>
              </a:rPr>
              <a:t> </a:t>
            </a:r>
            <a:r>
              <a:rPr lang="de-DE" sz="2200" dirty="0" err="1">
                <a:latin typeface="Calibri" pitchFamily="34" charset="0"/>
              </a:rPr>
              <a:t>the</a:t>
            </a:r>
            <a:r>
              <a:rPr lang="de-DE" sz="2200" dirty="0">
                <a:latin typeface="Calibri" pitchFamily="34" charset="0"/>
              </a:rPr>
              <a:t> </a:t>
            </a:r>
            <a:r>
              <a:rPr lang="de-DE" sz="2200" dirty="0" err="1">
                <a:latin typeface="Calibri" pitchFamily="34" charset="0"/>
              </a:rPr>
              <a:t>other</a:t>
            </a:r>
            <a:r>
              <a:rPr lang="de-DE" sz="2200" dirty="0">
                <a:latin typeface="Calibri" pitchFamily="34" charset="0"/>
              </a:rPr>
              <a:t> </a:t>
            </a:r>
            <a:r>
              <a:rPr lang="de-DE" sz="2200" dirty="0" err="1">
                <a:latin typeface="Calibri" pitchFamily="34" charset="0"/>
              </a:rPr>
              <a:t>language</a:t>
            </a:r>
            <a:r>
              <a:rPr lang="de-DE" sz="2200" dirty="0">
                <a:latin typeface="Calibri" pitchFamily="34" charset="0"/>
              </a:rPr>
              <a:t>“ (</a:t>
            </a:r>
            <a:r>
              <a:rPr lang="en-GB" sz="2000" dirty="0"/>
              <a:t>§ 32</a:t>
            </a:r>
            <a:r>
              <a:rPr lang="de-DE" sz="2200" dirty="0">
                <a:latin typeface="Calibri" pitchFamily="34" charset="0"/>
              </a:rPr>
              <a:t>)</a:t>
            </a:r>
          </a:p>
          <a:p>
            <a:pPr algn="just">
              <a:spcBef>
                <a:spcPts val="0"/>
              </a:spcBef>
              <a:spcAft>
                <a:spcPts val="1200"/>
              </a:spcAft>
              <a:buFont typeface="Wingdings" pitchFamily="2" charset="2"/>
              <a:buChar char="Ø"/>
            </a:pPr>
            <a:r>
              <a:rPr lang="de-DE" sz="2200" dirty="0" err="1">
                <a:latin typeface="Calibri" pitchFamily="34" charset="0"/>
              </a:rPr>
              <a:t>It</a:t>
            </a:r>
            <a:r>
              <a:rPr lang="de-DE" sz="2200" dirty="0">
                <a:latin typeface="Calibri" pitchFamily="34" charset="0"/>
              </a:rPr>
              <a:t> </a:t>
            </a:r>
            <a:r>
              <a:rPr lang="de-DE" sz="2200" dirty="0" err="1">
                <a:latin typeface="Calibri" pitchFamily="34" charset="0"/>
              </a:rPr>
              <a:t>prevents</a:t>
            </a:r>
            <a:r>
              <a:rPr lang="de-DE" sz="2200" dirty="0">
                <a:latin typeface="Calibri" pitchFamily="34" charset="0"/>
              </a:rPr>
              <a:t> </a:t>
            </a:r>
            <a:r>
              <a:rPr lang="de-DE" sz="2200" dirty="0" err="1">
                <a:latin typeface="Calibri" pitchFamily="34" charset="0"/>
              </a:rPr>
              <a:t>children</a:t>
            </a:r>
            <a:r>
              <a:rPr lang="de-DE" sz="2200" dirty="0">
                <a:latin typeface="Calibri" pitchFamily="34" charset="0"/>
              </a:rPr>
              <a:t>, </a:t>
            </a:r>
            <a:r>
              <a:rPr lang="de-DE" sz="2200" dirty="0" err="1">
                <a:latin typeface="Calibri" pitchFamily="34" charset="0"/>
              </a:rPr>
              <a:t>solely</a:t>
            </a:r>
            <a:r>
              <a:rPr lang="de-DE" sz="2200" dirty="0">
                <a:latin typeface="Calibri" pitchFamily="34" charset="0"/>
              </a:rPr>
              <a:t> on </a:t>
            </a:r>
            <a:r>
              <a:rPr lang="de-DE" sz="2200" dirty="0" err="1">
                <a:latin typeface="Calibri" pitchFamily="34" charset="0"/>
              </a:rPr>
              <a:t>the</a:t>
            </a:r>
            <a:r>
              <a:rPr lang="de-DE" sz="2200" dirty="0">
                <a:latin typeface="Calibri" pitchFamily="34" charset="0"/>
              </a:rPr>
              <a:t> </a:t>
            </a:r>
            <a:r>
              <a:rPr lang="de-DE" sz="2200" dirty="0" err="1">
                <a:latin typeface="Calibri" pitchFamily="34" charset="0"/>
              </a:rPr>
              <a:t>basis</a:t>
            </a:r>
            <a:r>
              <a:rPr lang="de-DE" sz="2200" dirty="0">
                <a:latin typeface="Calibri" pitchFamily="34" charset="0"/>
              </a:rPr>
              <a:t> </a:t>
            </a:r>
            <a:r>
              <a:rPr lang="de-DE" sz="2200" dirty="0" err="1">
                <a:latin typeface="Calibri" pitchFamily="34" charset="0"/>
              </a:rPr>
              <a:t>of</a:t>
            </a:r>
            <a:r>
              <a:rPr lang="de-DE" sz="2200" dirty="0">
                <a:latin typeface="Calibri" pitchFamily="34" charset="0"/>
              </a:rPr>
              <a:t> </a:t>
            </a:r>
            <a:r>
              <a:rPr lang="de-DE" sz="2200" dirty="0" err="1">
                <a:latin typeface="Calibri" pitchFamily="34" charset="0"/>
              </a:rPr>
              <a:t>the</a:t>
            </a:r>
            <a:r>
              <a:rPr lang="de-DE" sz="2200" dirty="0">
                <a:latin typeface="Calibri" pitchFamily="34" charset="0"/>
              </a:rPr>
              <a:t> </a:t>
            </a:r>
            <a:r>
              <a:rPr lang="de-DE" sz="2200" dirty="0" err="1">
                <a:latin typeface="Calibri" pitchFamily="34" charset="0"/>
              </a:rPr>
              <a:t>residence</a:t>
            </a:r>
            <a:r>
              <a:rPr lang="de-DE" sz="2200" dirty="0">
                <a:latin typeface="Calibri" pitchFamily="34" charset="0"/>
              </a:rPr>
              <a:t> </a:t>
            </a:r>
            <a:r>
              <a:rPr lang="de-DE" sz="2200" dirty="0" err="1">
                <a:latin typeface="Calibri" pitchFamily="34" charset="0"/>
              </a:rPr>
              <a:t>of</a:t>
            </a:r>
            <a:r>
              <a:rPr lang="de-DE" sz="2200" dirty="0">
                <a:latin typeface="Calibri" pitchFamily="34" charset="0"/>
              </a:rPr>
              <a:t> </a:t>
            </a:r>
            <a:r>
              <a:rPr lang="de-DE" sz="2200" dirty="0" err="1">
                <a:latin typeface="Calibri" pitchFamily="34" charset="0"/>
              </a:rPr>
              <a:t>their</a:t>
            </a:r>
            <a:r>
              <a:rPr lang="de-DE" sz="2200" dirty="0">
                <a:latin typeface="Calibri" pitchFamily="34" charset="0"/>
              </a:rPr>
              <a:t> </a:t>
            </a:r>
            <a:r>
              <a:rPr lang="de-DE" sz="2200" dirty="0" err="1">
                <a:latin typeface="Calibri" pitchFamily="34" charset="0"/>
              </a:rPr>
              <a:t>parents</a:t>
            </a:r>
            <a:r>
              <a:rPr lang="de-DE" sz="2200" dirty="0">
                <a:latin typeface="Calibri" pitchFamily="34" charset="0"/>
              </a:rPr>
              <a:t>, </a:t>
            </a:r>
            <a:r>
              <a:rPr lang="de-DE" sz="2200" dirty="0" err="1">
                <a:latin typeface="Calibri" pitchFamily="34" charset="0"/>
              </a:rPr>
              <a:t>from</a:t>
            </a:r>
            <a:r>
              <a:rPr lang="de-DE" sz="2200" dirty="0">
                <a:latin typeface="Calibri" pitchFamily="34" charset="0"/>
              </a:rPr>
              <a:t> </a:t>
            </a:r>
            <a:r>
              <a:rPr lang="de-DE" sz="2200" dirty="0" err="1">
                <a:latin typeface="Calibri" pitchFamily="34" charset="0"/>
              </a:rPr>
              <a:t>having</a:t>
            </a:r>
            <a:r>
              <a:rPr lang="de-DE" sz="2200" dirty="0">
                <a:latin typeface="Calibri" pitchFamily="34" charset="0"/>
              </a:rPr>
              <a:t> </a:t>
            </a:r>
            <a:r>
              <a:rPr lang="de-DE" sz="2200" dirty="0" err="1">
                <a:latin typeface="Calibri" pitchFamily="34" charset="0"/>
              </a:rPr>
              <a:t>access</a:t>
            </a:r>
            <a:r>
              <a:rPr lang="de-DE" sz="2200" dirty="0">
                <a:latin typeface="Calibri" pitchFamily="34" charset="0"/>
              </a:rPr>
              <a:t> </a:t>
            </a:r>
            <a:r>
              <a:rPr lang="de-DE" sz="2200" dirty="0" err="1">
                <a:latin typeface="Calibri" pitchFamily="34" charset="0"/>
              </a:rPr>
              <a:t>to</a:t>
            </a:r>
            <a:r>
              <a:rPr lang="de-DE" sz="2200" dirty="0">
                <a:latin typeface="Calibri" pitchFamily="34" charset="0"/>
              </a:rPr>
              <a:t> </a:t>
            </a:r>
            <a:r>
              <a:rPr lang="de-DE" sz="2200" dirty="0" err="1">
                <a:latin typeface="Calibri" pitchFamily="34" charset="0"/>
              </a:rPr>
              <a:t>the</a:t>
            </a:r>
            <a:r>
              <a:rPr lang="de-DE" sz="2200" dirty="0">
                <a:latin typeface="Calibri" pitchFamily="34" charset="0"/>
              </a:rPr>
              <a:t> French-</a:t>
            </a:r>
            <a:r>
              <a:rPr lang="de-DE" sz="2200" dirty="0" err="1">
                <a:latin typeface="Calibri" pitchFamily="34" charset="0"/>
              </a:rPr>
              <a:t>language</a:t>
            </a:r>
            <a:r>
              <a:rPr lang="de-DE" sz="2200" dirty="0">
                <a:latin typeface="Calibri" pitchFamily="34" charset="0"/>
              </a:rPr>
              <a:t> </a:t>
            </a:r>
            <a:r>
              <a:rPr lang="de-DE" sz="2200" dirty="0" err="1">
                <a:latin typeface="Calibri" pitchFamily="34" charset="0"/>
              </a:rPr>
              <a:t>schools</a:t>
            </a:r>
            <a:r>
              <a:rPr lang="de-DE" sz="2200" dirty="0">
                <a:latin typeface="Calibri" pitchFamily="34" charset="0"/>
              </a:rPr>
              <a:t> </a:t>
            </a:r>
            <a:r>
              <a:rPr lang="de-DE" sz="2200" i="1" dirty="0" err="1">
                <a:latin typeface="Calibri" pitchFamily="34" charset="0"/>
              </a:rPr>
              <a:t>existing</a:t>
            </a:r>
            <a:r>
              <a:rPr lang="de-DE" sz="2200" i="1" dirty="0">
                <a:latin typeface="Calibri" pitchFamily="34" charset="0"/>
              </a:rPr>
              <a:t> </a:t>
            </a:r>
            <a:r>
              <a:rPr lang="de-DE" sz="2200" dirty="0">
                <a:latin typeface="Calibri" pitchFamily="34" charset="0"/>
              </a:rPr>
              <a:t>in </a:t>
            </a:r>
            <a:r>
              <a:rPr lang="de-DE" sz="2200" dirty="0" err="1">
                <a:latin typeface="Calibri" pitchFamily="34" charset="0"/>
              </a:rPr>
              <a:t>the</a:t>
            </a:r>
            <a:r>
              <a:rPr lang="de-DE" sz="2200" dirty="0">
                <a:latin typeface="Calibri" pitchFamily="34" charset="0"/>
              </a:rPr>
              <a:t> </a:t>
            </a:r>
            <a:r>
              <a:rPr lang="de-DE" sz="2200" dirty="0" err="1">
                <a:latin typeface="Calibri" pitchFamily="34" charset="0"/>
              </a:rPr>
              <a:t>special</a:t>
            </a:r>
            <a:r>
              <a:rPr lang="de-DE" sz="2200" dirty="0">
                <a:latin typeface="Calibri" pitchFamily="34" charset="0"/>
              </a:rPr>
              <a:t> </a:t>
            </a:r>
            <a:r>
              <a:rPr lang="de-DE" sz="2200" dirty="0" err="1">
                <a:latin typeface="Calibri" pitchFamily="34" charset="0"/>
              </a:rPr>
              <a:t>zone</a:t>
            </a:r>
            <a:endParaRPr lang="de-DE" sz="2200" dirty="0">
              <a:latin typeface="Calibri" pitchFamily="34" charset="0"/>
            </a:endParaRPr>
          </a:p>
          <a:p>
            <a:pPr algn="just">
              <a:spcBef>
                <a:spcPts val="0"/>
              </a:spcBef>
              <a:spcAft>
                <a:spcPts val="1200"/>
              </a:spcAft>
              <a:buFont typeface="Wingdings" pitchFamily="2" charset="2"/>
              <a:buChar char="Ø"/>
            </a:pPr>
            <a:r>
              <a:rPr lang="de-DE" sz="2200" dirty="0">
                <a:latin typeface="Calibri" pitchFamily="34" charset="0"/>
              </a:rPr>
              <a:t>The </a:t>
            </a:r>
            <a:r>
              <a:rPr lang="de-DE" sz="2200" dirty="0" err="1">
                <a:latin typeface="Calibri" pitchFamily="34" charset="0"/>
              </a:rPr>
              <a:t>residence</a:t>
            </a:r>
            <a:r>
              <a:rPr lang="de-DE" sz="2200" dirty="0">
                <a:latin typeface="Calibri" pitchFamily="34" charset="0"/>
              </a:rPr>
              <a:t> </a:t>
            </a:r>
            <a:r>
              <a:rPr lang="de-DE" sz="2200" dirty="0" err="1">
                <a:latin typeface="Calibri" pitchFamily="34" charset="0"/>
              </a:rPr>
              <a:t>condition</a:t>
            </a:r>
            <a:r>
              <a:rPr lang="de-DE" sz="2200" dirty="0">
                <a:latin typeface="Calibri" pitchFamily="34" charset="0"/>
              </a:rPr>
              <a:t> </a:t>
            </a:r>
            <a:r>
              <a:rPr lang="de-DE" sz="2200" dirty="0" err="1">
                <a:latin typeface="Calibri" pitchFamily="34" charset="0"/>
              </a:rPr>
              <a:t>is</a:t>
            </a:r>
            <a:r>
              <a:rPr lang="de-DE" sz="2200" dirty="0">
                <a:latin typeface="Calibri" pitchFamily="34" charset="0"/>
              </a:rPr>
              <a:t> not </a:t>
            </a:r>
            <a:r>
              <a:rPr lang="de-DE" sz="2200" dirty="0" err="1">
                <a:latin typeface="Calibri" pitchFamily="34" charset="0"/>
              </a:rPr>
              <a:t>imposed</a:t>
            </a:r>
            <a:r>
              <a:rPr lang="de-DE" sz="2200" dirty="0">
                <a:latin typeface="Calibri" pitchFamily="34" charset="0"/>
              </a:rPr>
              <a:t> in </a:t>
            </a:r>
            <a:r>
              <a:rPr lang="de-DE" sz="2200" dirty="0" err="1">
                <a:latin typeface="Calibri" pitchFamily="34" charset="0"/>
              </a:rPr>
              <a:t>the</a:t>
            </a:r>
            <a:r>
              <a:rPr lang="de-DE" sz="2200" dirty="0">
                <a:latin typeface="Calibri" pitchFamily="34" charset="0"/>
              </a:rPr>
              <a:t> </a:t>
            </a:r>
            <a:r>
              <a:rPr lang="de-DE" sz="2200" dirty="0" err="1">
                <a:latin typeface="Calibri" pitchFamily="34" charset="0"/>
              </a:rPr>
              <a:t>interests</a:t>
            </a:r>
            <a:r>
              <a:rPr lang="de-DE" sz="2200" dirty="0">
                <a:latin typeface="Calibri" pitchFamily="34" charset="0"/>
              </a:rPr>
              <a:t> of </a:t>
            </a:r>
            <a:r>
              <a:rPr lang="de-DE" sz="2200" dirty="0" err="1">
                <a:latin typeface="Calibri" pitchFamily="34" charset="0"/>
              </a:rPr>
              <a:t>schools</a:t>
            </a:r>
            <a:r>
              <a:rPr lang="de-DE" sz="2200" dirty="0">
                <a:latin typeface="Calibri" pitchFamily="34" charset="0"/>
              </a:rPr>
              <a:t>, for administrative </a:t>
            </a:r>
            <a:r>
              <a:rPr lang="de-DE" sz="2200" dirty="0" err="1">
                <a:latin typeface="Calibri" pitchFamily="34" charset="0"/>
              </a:rPr>
              <a:t>or</a:t>
            </a:r>
            <a:r>
              <a:rPr lang="de-DE" sz="2200" dirty="0">
                <a:latin typeface="Calibri" pitchFamily="34" charset="0"/>
              </a:rPr>
              <a:t> </a:t>
            </a:r>
            <a:r>
              <a:rPr lang="de-DE" sz="2200" dirty="0" err="1">
                <a:latin typeface="Calibri" pitchFamily="34" charset="0"/>
              </a:rPr>
              <a:t>financial</a:t>
            </a:r>
            <a:r>
              <a:rPr lang="de-DE" sz="2200" dirty="0">
                <a:latin typeface="Calibri" pitchFamily="34" charset="0"/>
              </a:rPr>
              <a:t> </a:t>
            </a:r>
            <a:r>
              <a:rPr lang="de-DE" sz="2200" dirty="0" err="1">
                <a:latin typeface="Calibri" pitchFamily="34" charset="0"/>
              </a:rPr>
              <a:t>reasons</a:t>
            </a:r>
            <a:r>
              <a:rPr lang="de-DE" sz="2200" dirty="0">
                <a:latin typeface="Calibri" pitchFamily="34" charset="0"/>
              </a:rPr>
              <a:t>: </a:t>
            </a:r>
            <a:r>
              <a:rPr lang="de-DE" sz="2200" dirty="0" err="1">
                <a:latin typeface="Calibri" pitchFamily="34" charset="0"/>
              </a:rPr>
              <a:t>it</a:t>
            </a:r>
            <a:r>
              <a:rPr lang="de-DE" sz="2200" dirty="0">
                <a:latin typeface="Calibri" pitchFamily="34" charset="0"/>
              </a:rPr>
              <a:t> </a:t>
            </a:r>
            <a:r>
              <a:rPr lang="de-DE" sz="2200" dirty="0" err="1">
                <a:latin typeface="Calibri" pitchFamily="34" charset="0"/>
              </a:rPr>
              <a:t>proceeds</a:t>
            </a:r>
            <a:r>
              <a:rPr lang="de-DE" sz="2200" dirty="0">
                <a:latin typeface="Calibri" pitchFamily="34" charset="0"/>
              </a:rPr>
              <a:t> </a:t>
            </a:r>
            <a:r>
              <a:rPr lang="de-DE" sz="2200" dirty="0" err="1">
                <a:solidFill>
                  <a:srgbClr val="C00000"/>
                </a:solidFill>
                <a:latin typeface="Calibri" pitchFamily="34" charset="0"/>
              </a:rPr>
              <a:t>solely</a:t>
            </a:r>
            <a:r>
              <a:rPr lang="de-DE" sz="2200" dirty="0">
                <a:solidFill>
                  <a:srgbClr val="C00000"/>
                </a:solidFill>
                <a:latin typeface="Calibri" pitchFamily="34" charset="0"/>
              </a:rPr>
              <a:t> ... </a:t>
            </a:r>
            <a:r>
              <a:rPr lang="de-DE" sz="2200" dirty="0" err="1">
                <a:solidFill>
                  <a:srgbClr val="C00000"/>
                </a:solidFill>
                <a:latin typeface="Calibri" pitchFamily="34" charset="0"/>
              </a:rPr>
              <a:t>from</a:t>
            </a:r>
            <a:r>
              <a:rPr lang="de-DE" sz="2200" dirty="0">
                <a:solidFill>
                  <a:srgbClr val="C00000"/>
                </a:solidFill>
                <a:latin typeface="Calibri" pitchFamily="34" charset="0"/>
              </a:rPr>
              <a:t> </a:t>
            </a:r>
            <a:r>
              <a:rPr lang="de-DE" sz="2200" dirty="0" err="1">
                <a:solidFill>
                  <a:srgbClr val="C00000"/>
                </a:solidFill>
                <a:latin typeface="Calibri" pitchFamily="34" charset="0"/>
              </a:rPr>
              <a:t>considerations</a:t>
            </a:r>
            <a:r>
              <a:rPr lang="de-DE" sz="2200" dirty="0">
                <a:solidFill>
                  <a:srgbClr val="C00000"/>
                </a:solidFill>
                <a:latin typeface="Calibri" pitchFamily="34" charset="0"/>
              </a:rPr>
              <a:t> </a:t>
            </a:r>
            <a:r>
              <a:rPr lang="de-DE" sz="2200" dirty="0" err="1">
                <a:solidFill>
                  <a:srgbClr val="C00000"/>
                </a:solidFill>
                <a:latin typeface="Calibri" pitchFamily="34" charset="0"/>
              </a:rPr>
              <a:t>relating</a:t>
            </a:r>
            <a:r>
              <a:rPr lang="de-DE" sz="2200" dirty="0">
                <a:solidFill>
                  <a:srgbClr val="C00000"/>
                </a:solidFill>
                <a:latin typeface="Calibri" pitchFamily="34" charset="0"/>
              </a:rPr>
              <a:t> </a:t>
            </a:r>
            <a:r>
              <a:rPr lang="de-DE" sz="2200" dirty="0" err="1">
                <a:solidFill>
                  <a:srgbClr val="C00000"/>
                </a:solidFill>
                <a:latin typeface="Calibri" pitchFamily="34" charset="0"/>
              </a:rPr>
              <a:t>to</a:t>
            </a:r>
            <a:r>
              <a:rPr lang="de-DE" sz="2200" dirty="0">
                <a:solidFill>
                  <a:srgbClr val="C00000"/>
                </a:solidFill>
                <a:latin typeface="Calibri" pitchFamily="34" charset="0"/>
              </a:rPr>
              <a:t> </a:t>
            </a:r>
            <a:r>
              <a:rPr lang="de-DE" sz="2200" dirty="0" err="1">
                <a:solidFill>
                  <a:srgbClr val="C00000"/>
                </a:solidFill>
                <a:latin typeface="Calibri" pitchFamily="34" charset="0"/>
              </a:rPr>
              <a:t>language</a:t>
            </a:r>
            <a:r>
              <a:rPr lang="de-DE" sz="2200" dirty="0">
                <a:latin typeface="Calibri" pitchFamily="34" charset="0"/>
              </a:rPr>
              <a:t> (</a:t>
            </a:r>
            <a:r>
              <a:rPr lang="en-GB" sz="2200" dirty="0"/>
              <a:t>§ 32</a:t>
            </a:r>
            <a:r>
              <a:rPr lang="de-DE" sz="2200" dirty="0">
                <a:latin typeface="Calibri" pitchFamily="34" charset="0"/>
              </a:rPr>
              <a:t>)</a:t>
            </a:r>
          </a:p>
          <a:p>
            <a:pPr marL="0" indent="0" algn="just">
              <a:spcBef>
                <a:spcPts val="0"/>
              </a:spcBef>
              <a:spcAft>
                <a:spcPts val="1200"/>
              </a:spcAft>
              <a:buNone/>
            </a:pPr>
            <a:r>
              <a:rPr lang="de-DE" sz="2200" u="sng" dirty="0" err="1">
                <a:latin typeface="Calibri" pitchFamily="34" charset="0"/>
              </a:rPr>
              <a:t>Finding</a:t>
            </a:r>
            <a:r>
              <a:rPr lang="de-DE" sz="2200" u="sng" dirty="0">
                <a:latin typeface="Calibri" pitchFamily="34" charset="0"/>
              </a:rPr>
              <a:t> (8:7)</a:t>
            </a:r>
            <a:r>
              <a:rPr lang="de-DE" sz="2200" dirty="0">
                <a:latin typeface="Calibri" pitchFamily="34" charset="0"/>
              </a:rPr>
              <a:t>:  </a:t>
            </a:r>
            <a:r>
              <a:rPr lang="de-DE" sz="2200" dirty="0" err="1">
                <a:latin typeface="Calibri" pitchFamily="34" charset="0"/>
              </a:rPr>
              <a:t>Legislation</a:t>
            </a:r>
            <a:r>
              <a:rPr lang="de-DE" sz="2200" dirty="0">
                <a:latin typeface="Calibri" pitchFamily="34" charset="0"/>
              </a:rPr>
              <a:t> </a:t>
            </a:r>
            <a:r>
              <a:rPr lang="de-DE" sz="2200" dirty="0" err="1">
                <a:latin typeface="Calibri" pitchFamily="34" charset="0"/>
              </a:rPr>
              <a:t>is</a:t>
            </a:r>
            <a:r>
              <a:rPr lang="de-DE" sz="2200" dirty="0">
                <a:latin typeface="Calibri" pitchFamily="34" charset="0"/>
              </a:rPr>
              <a:t> </a:t>
            </a:r>
            <a:r>
              <a:rPr lang="de-DE" sz="2200" dirty="0">
                <a:solidFill>
                  <a:srgbClr val="C00000"/>
                </a:solidFill>
                <a:latin typeface="Calibri" pitchFamily="34" charset="0"/>
              </a:rPr>
              <a:t>not proportional</a:t>
            </a:r>
            <a:r>
              <a:rPr lang="de-DE" sz="2200" dirty="0">
                <a:latin typeface="Calibri" pitchFamily="34" charset="0"/>
              </a:rPr>
              <a:t>; </a:t>
            </a:r>
            <a:r>
              <a:rPr lang="de-DE" sz="2200" b="1" dirty="0" err="1">
                <a:latin typeface="Calibri" pitchFamily="34" charset="0"/>
              </a:rPr>
              <a:t>violation</a:t>
            </a:r>
            <a:r>
              <a:rPr lang="de-DE" sz="2200" b="1" dirty="0">
                <a:latin typeface="Calibri" pitchFamily="34" charset="0"/>
              </a:rPr>
              <a:t> </a:t>
            </a:r>
            <a:r>
              <a:rPr lang="de-DE" sz="2200" b="1" dirty="0" err="1">
                <a:latin typeface="Calibri" pitchFamily="34" charset="0"/>
              </a:rPr>
              <a:t>of</a:t>
            </a:r>
            <a:r>
              <a:rPr lang="de-DE" sz="2200" b="1" dirty="0">
                <a:latin typeface="Calibri" pitchFamily="34" charset="0"/>
              </a:rPr>
              <a:t> Art. 2 AP + Art.</a:t>
            </a:r>
            <a:r>
              <a:rPr lang="de-DE" sz="2400" dirty="0"/>
              <a:t> </a:t>
            </a:r>
            <a:r>
              <a:rPr lang="de-DE" sz="2200" b="1" dirty="0">
                <a:latin typeface="Calibri" pitchFamily="34" charset="0"/>
              </a:rPr>
              <a:t>14</a:t>
            </a:r>
            <a:r>
              <a:rPr lang="de-DE" sz="2200" dirty="0">
                <a:latin typeface="Calibri" pitchFamily="34" charset="0"/>
              </a:rPr>
              <a:t> (</a:t>
            </a:r>
            <a:r>
              <a:rPr lang="de-DE" sz="2200" dirty="0" err="1">
                <a:latin typeface="Calibri" pitchFamily="34" charset="0"/>
              </a:rPr>
              <a:t>no</a:t>
            </a:r>
            <a:r>
              <a:rPr lang="de-DE" sz="2200" dirty="0">
                <a:latin typeface="Calibri" pitchFamily="34" charset="0"/>
              </a:rPr>
              <a:t> </a:t>
            </a:r>
            <a:r>
              <a:rPr lang="de-DE" sz="2200" dirty="0" err="1">
                <a:latin typeface="Calibri" pitchFamily="34" charset="0"/>
              </a:rPr>
              <a:t>further</a:t>
            </a:r>
            <a:r>
              <a:rPr lang="de-DE" sz="2200" dirty="0">
                <a:latin typeface="Calibri" pitchFamily="34" charset="0"/>
              </a:rPr>
              <a:t> </a:t>
            </a:r>
            <a:r>
              <a:rPr lang="de-DE" sz="2200" dirty="0" err="1">
                <a:latin typeface="Calibri" pitchFamily="34" charset="0"/>
              </a:rPr>
              <a:t>examination</a:t>
            </a:r>
            <a:r>
              <a:rPr lang="de-DE" sz="2200" dirty="0">
                <a:latin typeface="Calibri" pitchFamily="34" charset="0"/>
              </a:rPr>
              <a:t> </a:t>
            </a:r>
            <a:r>
              <a:rPr lang="de-DE" sz="2200" dirty="0" err="1">
                <a:latin typeface="Calibri" pitchFamily="34" charset="0"/>
              </a:rPr>
              <a:t>of</a:t>
            </a:r>
            <a:r>
              <a:rPr lang="de-DE" sz="2200" dirty="0">
                <a:latin typeface="Calibri" pitchFamily="34" charset="0"/>
              </a:rPr>
              <a:t> Art. 8 + Art. 14)</a:t>
            </a:r>
          </a:p>
        </p:txBody>
      </p:sp>
      <p:sp>
        <p:nvSpPr>
          <p:cNvPr id="5" name="Foliennummernplatzhalter 4"/>
          <p:cNvSpPr>
            <a:spLocks noGrp="1"/>
          </p:cNvSpPr>
          <p:nvPr>
            <p:ph type="sldNum" sz="quarter" idx="12"/>
          </p:nvPr>
        </p:nvSpPr>
        <p:spPr/>
        <p:txBody>
          <a:bodyPr/>
          <a:lstStyle/>
          <a:p>
            <a:fld id="{74E8C25B-C0C2-4DD4-808A-E33AE5C30C39}" type="slidenum">
              <a:rPr lang="de-DE" smtClean="0"/>
              <a:pPr/>
              <a:t>158</a:t>
            </a:fld>
            <a:endParaRPr lang="de-DE"/>
          </a:p>
        </p:txBody>
      </p:sp>
    </p:spTree>
    <p:extLst>
      <p:ext uri="{BB962C8B-B14F-4D97-AF65-F5344CB8AC3E}">
        <p14:creationId xmlns:p14="http://schemas.microsoft.com/office/powerpoint/2010/main" val="3813198079"/>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28596" y="71414"/>
            <a:ext cx="8229600" cy="837306"/>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36000" bIns="180000">
            <a:noAutofit/>
          </a:bodyPr>
          <a:lstStyle/>
          <a:p>
            <a:br>
              <a:rPr lang="de-DE" sz="2800" b="1" dirty="0">
                <a:ln w="1905">
                  <a:solidFill>
                    <a:schemeClr val="accent5">
                      <a:lumMod val="50000"/>
                    </a:schemeClr>
                  </a:solidFill>
                </a:ln>
                <a:solidFill>
                  <a:srgbClr val="5FB5CD"/>
                </a:solidFill>
                <a:effectLst>
                  <a:innerShdw blurRad="69850" dist="43180" dir="5400000">
                    <a:srgbClr val="000000">
                      <a:alpha val="65000"/>
                    </a:srgbClr>
                  </a:innerShdw>
                </a:effectLst>
              </a:rPr>
            </a:b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rPr>
              <a:t>Racial</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t> etc.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rPr>
              <a:t>Discrimination</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t>  (Art. 14 ECHR)</a:t>
            </a:r>
            <a:b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br>
            <a:r>
              <a:rPr lang="de-DE" sz="2000" b="1" i="1" dirty="0">
                <a:ln w="1905">
                  <a:solidFill>
                    <a:schemeClr val="accent5">
                      <a:lumMod val="50000"/>
                    </a:schemeClr>
                  </a:solidFill>
                </a:ln>
                <a:solidFill>
                  <a:srgbClr val="C5E4ED"/>
                </a:solidFill>
                <a:effectLst>
                  <a:innerShdw blurRad="69850" dist="43180" dir="5400000">
                    <a:srgbClr val="000000">
                      <a:alpha val="65000"/>
                    </a:srgbClr>
                  </a:innerShdw>
                </a:effectLst>
              </a:rPr>
              <a:t> D. H. v. Czech </a:t>
            </a:r>
            <a:r>
              <a:rPr lang="de-DE" sz="2000" b="1" i="1" dirty="0" err="1">
                <a:ln w="1905">
                  <a:solidFill>
                    <a:schemeClr val="accent5">
                      <a:lumMod val="50000"/>
                    </a:schemeClr>
                  </a:solidFill>
                </a:ln>
                <a:solidFill>
                  <a:srgbClr val="C5E4ED"/>
                </a:solidFill>
                <a:effectLst>
                  <a:innerShdw blurRad="69850" dist="43180" dir="5400000">
                    <a:srgbClr val="000000">
                      <a:alpha val="65000"/>
                    </a:srgbClr>
                  </a:innerShdw>
                </a:effectLst>
              </a:rPr>
              <a:t>Republic</a:t>
            </a:r>
            <a:r>
              <a:rPr lang="de-DE" sz="2000" b="1" i="1" dirty="0">
                <a:ln w="1905">
                  <a:solidFill>
                    <a:schemeClr val="accent5">
                      <a:lumMod val="50000"/>
                    </a:schemeClr>
                  </a:solidFill>
                </a:ln>
                <a:solidFill>
                  <a:srgbClr val="C5E4ED"/>
                </a:solidFill>
                <a:effectLst>
                  <a:innerShdw blurRad="69850" dist="43180" dir="5400000">
                    <a:srgbClr val="000000">
                      <a:alpha val="65000"/>
                    </a:srgbClr>
                  </a:innerShdw>
                </a:effectLst>
              </a:rPr>
              <a:t> I</a:t>
            </a:r>
            <a:br>
              <a:rPr lang="de-DE" sz="2000" b="1" dirty="0">
                <a:ln w="1905">
                  <a:solidFill>
                    <a:schemeClr val="accent5">
                      <a:lumMod val="50000"/>
                    </a:schemeClr>
                  </a:solidFill>
                </a:ln>
                <a:solidFill>
                  <a:srgbClr val="C5E4ED"/>
                </a:solidFill>
                <a:effectLst>
                  <a:innerShdw blurRad="69850" dist="43180" dir="5400000">
                    <a:srgbClr val="000000">
                      <a:alpha val="65000"/>
                    </a:srgbClr>
                  </a:innerShdw>
                </a:effectLst>
              </a:rPr>
            </a:br>
            <a:endParaRPr lang="de-DE" sz="2000" b="1" dirty="0">
              <a:ln w="1905">
                <a:solidFill>
                  <a:schemeClr val="accent5">
                    <a:lumMod val="50000"/>
                  </a:schemeClr>
                </a:solidFill>
              </a:ln>
              <a:solidFill>
                <a:srgbClr val="C5E4ED"/>
              </a:solidFill>
              <a:effectLst>
                <a:innerShdw blurRad="69850" dist="43180" dir="5400000">
                  <a:srgbClr val="000000">
                    <a:alpha val="65000"/>
                  </a:srgbClr>
                </a:innerShdw>
              </a:effectLst>
            </a:endParaRPr>
          </a:p>
        </p:txBody>
      </p:sp>
      <p:sp>
        <p:nvSpPr>
          <p:cNvPr id="3" name="Inhaltsplatzhalter 2"/>
          <p:cNvSpPr>
            <a:spLocks noGrp="1"/>
          </p:cNvSpPr>
          <p:nvPr>
            <p:ph idx="1"/>
          </p:nvPr>
        </p:nvSpPr>
        <p:spPr>
          <a:xfrm>
            <a:off x="467544" y="1124744"/>
            <a:ext cx="8229600" cy="5112568"/>
          </a:xfrm>
        </p:spPr>
        <p:txBody>
          <a:bodyPr tIns="108000" rIns="288000">
            <a:normAutofit fontScale="62500" lnSpcReduction="20000"/>
          </a:bodyPr>
          <a:lstStyle/>
          <a:p>
            <a:pPr marL="0" indent="0" algn="just">
              <a:spcBef>
                <a:spcPts val="0"/>
              </a:spcBef>
              <a:spcAft>
                <a:spcPts val="1800"/>
              </a:spcAft>
              <a:buNone/>
            </a:pPr>
            <a:r>
              <a:rPr lang="en-US" sz="2600" b="1" dirty="0" err="1">
                <a:cs typeface="Times New Roman"/>
              </a:rPr>
              <a:t>ECtHR</a:t>
            </a:r>
            <a:r>
              <a:rPr lang="en-US" sz="2600" b="1" dirty="0">
                <a:cs typeface="Times New Roman"/>
              </a:rPr>
              <a:t> (GC), No. 57325/00 etc. (2007)</a:t>
            </a:r>
          </a:p>
          <a:p>
            <a:pPr marL="0" indent="0" algn="just">
              <a:buNone/>
            </a:pPr>
            <a:r>
              <a:rPr lang="en-GB" sz="2800" b="1" dirty="0"/>
              <a:t>Facts: </a:t>
            </a:r>
            <a:r>
              <a:rPr lang="en-GB" sz="2800" dirty="0"/>
              <a:t>Most children from the Roma minority in Ostrava were placed in special schools for children with mental deficiencies (after a test, and with the consent of their parents), forming the majority of their students (56%). Only 1.8% of non-Roma pupils were assigned to those schools. Thus, </a:t>
            </a:r>
            <a:r>
              <a:rPr lang="en-GB" sz="2800" dirty="0">
                <a:solidFill>
                  <a:srgbClr val="C00000"/>
                </a:solidFill>
              </a:rPr>
              <a:t>a Roma child</a:t>
            </a:r>
            <a:r>
              <a:rPr lang="en-GB" sz="2800" dirty="0"/>
              <a:t> was </a:t>
            </a:r>
            <a:r>
              <a:rPr lang="en-GB" sz="2800" dirty="0">
                <a:solidFill>
                  <a:srgbClr val="C00000"/>
                </a:solidFill>
              </a:rPr>
              <a:t>27 times more likely</a:t>
            </a:r>
            <a:r>
              <a:rPr lang="en-GB" sz="2800" dirty="0"/>
              <a:t> to be placed in a </a:t>
            </a:r>
            <a:r>
              <a:rPr lang="en-GB" sz="2800" dirty="0">
                <a:solidFill>
                  <a:srgbClr val="C00000"/>
                </a:solidFill>
              </a:rPr>
              <a:t>special school</a:t>
            </a:r>
            <a:r>
              <a:rPr lang="en-GB" sz="2800" dirty="0"/>
              <a:t> than a non-Roma child.</a:t>
            </a:r>
          </a:p>
          <a:p>
            <a:pPr marL="0" indent="0" algn="just">
              <a:buNone/>
            </a:pPr>
            <a:endParaRPr lang="en-GB" sz="2800" dirty="0"/>
          </a:p>
          <a:p>
            <a:pPr marL="0" indent="0" algn="just">
              <a:buNone/>
            </a:pPr>
            <a:r>
              <a:rPr lang="en-GB" sz="2800" b="1" dirty="0"/>
              <a:t>Court held:</a:t>
            </a:r>
          </a:p>
          <a:p>
            <a:pPr marL="0" indent="0" algn="just">
              <a:spcBef>
                <a:spcPts val="0"/>
              </a:spcBef>
              <a:spcAft>
                <a:spcPts val="1800"/>
              </a:spcAft>
              <a:buNone/>
            </a:pPr>
            <a:r>
              <a:rPr lang="en-US" sz="2800" dirty="0"/>
              <a:t>176. Discrimination on account of, inter alia, a person’s ethnic origin is a form of </a:t>
            </a:r>
            <a:r>
              <a:rPr lang="en-US" sz="2800" b="1" dirty="0">
                <a:solidFill>
                  <a:srgbClr val="C00000"/>
                </a:solidFill>
              </a:rPr>
              <a:t>racial discrimination </a:t>
            </a:r>
            <a:r>
              <a:rPr lang="en-US" sz="2800" dirty="0"/>
              <a:t>…</a:t>
            </a:r>
          </a:p>
          <a:p>
            <a:pPr marL="0" indent="0" algn="just">
              <a:spcBef>
                <a:spcPts val="0"/>
              </a:spcBef>
              <a:spcAft>
                <a:spcPts val="1800"/>
              </a:spcAft>
              <a:buNone/>
            </a:pPr>
            <a:r>
              <a:rPr lang="en-US" sz="2800" dirty="0"/>
              <a:t>182. The Court notes that as a result of their turbulent history and constant uprooting the </a:t>
            </a:r>
            <a:r>
              <a:rPr lang="en-US" sz="2800" dirty="0">
                <a:solidFill>
                  <a:srgbClr val="C00000"/>
                </a:solidFill>
              </a:rPr>
              <a:t>Roma</a:t>
            </a:r>
            <a:r>
              <a:rPr lang="en-US" sz="2800" dirty="0"/>
              <a:t> have become a specific type of </a:t>
            </a:r>
            <a:r>
              <a:rPr lang="en-US" sz="2800" b="1" dirty="0">
                <a:ln w="1905"/>
                <a:solidFill>
                  <a:srgbClr val="C00000"/>
                </a:solidFill>
                <a:effectLst>
                  <a:innerShdw blurRad="69850" dist="43180" dir="5400000">
                    <a:srgbClr val="000000">
                      <a:alpha val="65000"/>
                    </a:srgbClr>
                  </a:innerShdw>
                </a:effectLst>
              </a:rPr>
              <a:t>disadvantaged and vulnerable minority </a:t>
            </a:r>
            <a:r>
              <a:rPr lang="en-US" sz="2800" dirty="0"/>
              <a:t>… As the Court has noted in previous cases, they therefore </a:t>
            </a:r>
            <a:r>
              <a:rPr lang="en-US" sz="2800" dirty="0">
                <a:solidFill>
                  <a:srgbClr val="C00000"/>
                </a:solidFill>
              </a:rPr>
              <a:t>require special protection </a:t>
            </a:r>
            <a:r>
              <a:rPr lang="en-US" sz="2800" dirty="0"/>
              <a:t>… As is attested by the activities of numerous European and international </a:t>
            </a:r>
            <a:r>
              <a:rPr lang="en-US" sz="2800" dirty="0" err="1"/>
              <a:t>organisations</a:t>
            </a:r>
            <a:r>
              <a:rPr lang="en-US" sz="2800" dirty="0"/>
              <a:t> and the recommendations of the Council of Europe bodies …, this protection also </a:t>
            </a:r>
            <a:r>
              <a:rPr lang="en-US" sz="2800" dirty="0">
                <a:solidFill>
                  <a:srgbClr val="C00000"/>
                </a:solidFill>
              </a:rPr>
              <a:t>extends to the sphere of education</a:t>
            </a:r>
            <a:r>
              <a:rPr lang="en-US" sz="2800" dirty="0"/>
              <a:t>. The present case therefore </a:t>
            </a:r>
            <a:r>
              <a:rPr lang="en-US" sz="2800" dirty="0">
                <a:solidFill>
                  <a:srgbClr val="C00000"/>
                </a:solidFill>
              </a:rPr>
              <a:t>warrants particular attention</a:t>
            </a:r>
            <a:r>
              <a:rPr lang="en-US" sz="2800" dirty="0"/>
              <a:t>, especially as when the applications were lodged with the Court the applicants were </a:t>
            </a:r>
            <a:r>
              <a:rPr lang="en-US" sz="2800" dirty="0">
                <a:solidFill>
                  <a:srgbClr val="C00000"/>
                </a:solidFill>
              </a:rPr>
              <a:t>minor children </a:t>
            </a:r>
            <a:r>
              <a:rPr lang="en-US" sz="2800" dirty="0"/>
              <a:t>for whom the right to education was of paramount importance.</a:t>
            </a:r>
            <a:endParaRPr lang="en-US" sz="2800" dirty="0">
              <a:cs typeface="Times New Roman"/>
            </a:endParaRPr>
          </a:p>
        </p:txBody>
      </p:sp>
      <p:sp>
        <p:nvSpPr>
          <p:cNvPr id="5" name="Foliennummernplatzhalter 4"/>
          <p:cNvSpPr>
            <a:spLocks noGrp="1"/>
          </p:cNvSpPr>
          <p:nvPr>
            <p:ph type="sldNum" sz="quarter" idx="12"/>
          </p:nvPr>
        </p:nvSpPr>
        <p:spPr/>
        <p:txBody>
          <a:bodyPr/>
          <a:lstStyle/>
          <a:p>
            <a:fld id="{74E8C25B-C0C2-4DD4-808A-E33AE5C30C39}" type="slidenum">
              <a:rPr lang="de-DE" smtClean="0"/>
              <a:pPr/>
              <a:t>159</a:t>
            </a:fld>
            <a:endParaRPr lang="de-DE"/>
          </a:p>
        </p:txBody>
      </p:sp>
    </p:spTree>
    <p:extLst>
      <p:ext uri="{BB962C8B-B14F-4D97-AF65-F5344CB8AC3E}">
        <p14:creationId xmlns:p14="http://schemas.microsoft.com/office/powerpoint/2010/main" val="25342243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08920"/>
            <a:ext cx="8229600" cy="634082"/>
          </a:xfrm>
          <a:solidFill>
            <a:srgbClr val="FFEBF0"/>
          </a:solidFill>
          <a:ln w="12700">
            <a:solidFill>
              <a:schemeClr val="bg1">
                <a:lumMod val="50000"/>
              </a:schemeClr>
            </a:solidFill>
          </a:ln>
          <a:effectLst>
            <a:outerShdw blurRad="76200" dir="18900000" sy="23000" kx="-1200000" algn="bl" rotWithShape="0">
              <a:prstClr val="black">
                <a:alpha val="20000"/>
              </a:prstClr>
            </a:outerShdw>
          </a:effectLst>
        </p:spPr>
        <p:txBody>
          <a:bodyPr>
            <a:normAutofit/>
          </a:bodyPr>
          <a:lstStyle/>
          <a:p>
            <a:r>
              <a:rPr lang="de-DE" sz="3200" b="1" dirty="0">
                <a:ln w="1905"/>
                <a:solidFill>
                  <a:srgbClr val="DC7A88"/>
                </a:solidFill>
                <a:effectLst>
                  <a:innerShdw blurRad="69850" dist="43180" dir="5400000">
                    <a:srgbClr val="000000">
                      <a:alpha val="65000"/>
                    </a:srgbClr>
                  </a:innerShdw>
                </a:effectLst>
              </a:rPr>
              <a:t>II. European </a:t>
            </a:r>
            <a:r>
              <a:rPr lang="de-DE" sz="3200" b="1" dirty="0" err="1">
                <a:ln w="1905"/>
                <a:solidFill>
                  <a:srgbClr val="DC7A88"/>
                </a:solidFill>
                <a:effectLst>
                  <a:innerShdw blurRad="69850" dist="43180" dir="5400000">
                    <a:srgbClr val="000000">
                      <a:alpha val="65000"/>
                    </a:srgbClr>
                  </a:innerShdw>
                </a:effectLst>
              </a:rPr>
              <a:t>Perspective</a:t>
            </a:r>
            <a:endParaRPr lang="de-DE" sz="3200" dirty="0">
              <a:solidFill>
                <a:srgbClr val="DC7A88"/>
              </a:solidFill>
            </a:endParaRPr>
          </a:p>
        </p:txBody>
      </p:sp>
      <p:sp>
        <p:nvSpPr>
          <p:cNvPr id="5" name="Foliennummernplatzhalter 4"/>
          <p:cNvSpPr>
            <a:spLocks noGrp="1"/>
          </p:cNvSpPr>
          <p:nvPr>
            <p:ph type="sldNum" sz="quarter" idx="12"/>
          </p:nvPr>
        </p:nvSpPr>
        <p:spPr/>
        <p:txBody>
          <a:bodyPr/>
          <a:lstStyle/>
          <a:p>
            <a:fld id="{74E8C25B-C0C2-4DD4-808A-E33AE5C30C39}" type="slidenum">
              <a:rPr lang="de-DE" smtClean="0"/>
              <a:pPr/>
              <a:t>16</a:t>
            </a:fld>
            <a:endParaRPr lang="de-DE"/>
          </a:p>
        </p:txBody>
      </p:sp>
    </p:spTree>
    <p:extLst>
      <p:ext uri="{BB962C8B-B14F-4D97-AF65-F5344CB8AC3E}">
        <p14:creationId xmlns:p14="http://schemas.microsoft.com/office/powerpoint/2010/main" val="4084592906"/>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720080"/>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rPr>
              <a:t>Racial</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t> etc.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rPr>
              <a:t>Discrimination</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t>  (Art. 14 ECHR)</a:t>
            </a:r>
            <a:b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br>
            <a:r>
              <a:rPr lang="de-DE" sz="2400" b="1" i="1" dirty="0">
                <a:ln w="1905">
                  <a:solidFill>
                    <a:schemeClr val="accent5">
                      <a:lumMod val="50000"/>
                    </a:schemeClr>
                  </a:solidFill>
                </a:ln>
                <a:solidFill>
                  <a:srgbClr val="C5E4ED"/>
                </a:solidFill>
                <a:effectLst>
                  <a:innerShdw blurRad="69850" dist="43180" dir="5400000">
                    <a:srgbClr val="000000">
                      <a:alpha val="65000"/>
                    </a:srgbClr>
                  </a:innerShdw>
                </a:effectLst>
              </a:rPr>
              <a:t> </a:t>
            </a:r>
            <a:r>
              <a:rPr lang="de-DE" sz="2000" b="1" i="1" dirty="0">
                <a:ln w="1905">
                  <a:solidFill>
                    <a:schemeClr val="accent5">
                      <a:lumMod val="50000"/>
                    </a:schemeClr>
                  </a:solidFill>
                </a:ln>
                <a:solidFill>
                  <a:srgbClr val="C5E4ED"/>
                </a:solidFill>
                <a:effectLst>
                  <a:innerShdw blurRad="69850" dist="43180" dir="5400000">
                    <a:srgbClr val="000000">
                      <a:alpha val="65000"/>
                    </a:srgbClr>
                  </a:innerShdw>
                </a:effectLst>
              </a:rPr>
              <a:t>D. H. v. The Czech </a:t>
            </a:r>
            <a:r>
              <a:rPr lang="de-DE" sz="2000" b="1" i="1" dirty="0" err="1">
                <a:ln w="1905">
                  <a:solidFill>
                    <a:schemeClr val="accent5">
                      <a:lumMod val="50000"/>
                    </a:schemeClr>
                  </a:solidFill>
                </a:ln>
                <a:solidFill>
                  <a:srgbClr val="C5E4ED"/>
                </a:solidFill>
                <a:effectLst>
                  <a:innerShdw blurRad="69850" dist="43180" dir="5400000">
                    <a:srgbClr val="000000">
                      <a:alpha val="65000"/>
                    </a:srgbClr>
                  </a:innerShdw>
                </a:effectLst>
              </a:rPr>
              <a:t>Republic</a:t>
            </a:r>
            <a:r>
              <a:rPr lang="de-DE" sz="2000" b="1" i="1" dirty="0">
                <a:ln w="1905">
                  <a:solidFill>
                    <a:schemeClr val="accent5">
                      <a:lumMod val="50000"/>
                    </a:schemeClr>
                  </a:solidFill>
                </a:ln>
                <a:solidFill>
                  <a:srgbClr val="C5E4ED"/>
                </a:solidFill>
                <a:effectLst>
                  <a:innerShdw blurRad="69850" dist="43180" dir="5400000">
                    <a:srgbClr val="000000">
                      <a:alpha val="65000"/>
                    </a:srgbClr>
                  </a:innerShdw>
                </a:effectLst>
              </a:rPr>
              <a:t> II</a:t>
            </a:r>
            <a:endParaRPr lang="de-DE" sz="2000" b="1" dirty="0">
              <a:ln w="1905">
                <a:solidFill>
                  <a:schemeClr val="accent5">
                    <a:lumMod val="50000"/>
                  </a:schemeClr>
                </a:solidFill>
              </a:ln>
              <a:solidFill>
                <a:srgbClr val="C5E4ED"/>
              </a:solidFill>
              <a:effectLst>
                <a:innerShdw blurRad="69850" dist="43180" dir="5400000">
                  <a:srgbClr val="000000">
                    <a:alpha val="65000"/>
                  </a:srgbClr>
                </a:innerShdw>
              </a:effectLst>
            </a:endParaRPr>
          </a:p>
        </p:txBody>
      </p:sp>
      <p:sp>
        <p:nvSpPr>
          <p:cNvPr id="3" name="Inhaltsplatzhalter 2"/>
          <p:cNvSpPr>
            <a:spLocks noGrp="1"/>
          </p:cNvSpPr>
          <p:nvPr>
            <p:ph idx="1"/>
          </p:nvPr>
        </p:nvSpPr>
        <p:spPr>
          <a:xfrm>
            <a:off x="467544" y="1000108"/>
            <a:ext cx="8229600" cy="5453228"/>
          </a:xfrm>
        </p:spPr>
        <p:txBody>
          <a:bodyPr tIns="144000" rIns="288000">
            <a:normAutofit/>
          </a:bodyPr>
          <a:lstStyle/>
          <a:p>
            <a:pPr marL="0" indent="0" algn="just">
              <a:spcBef>
                <a:spcPts val="0"/>
              </a:spcBef>
              <a:spcAft>
                <a:spcPts val="1200"/>
              </a:spcAft>
              <a:buNone/>
            </a:pPr>
            <a:r>
              <a:rPr lang="en-US" sz="2400" dirty="0"/>
              <a:t>197. … the Government sought to explain the difference in treatment between Roma children and non-Roma children by the need to adapt the education system to the capacity of children with special needs …</a:t>
            </a:r>
          </a:p>
          <a:p>
            <a:pPr marL="0" indent="0" algn="just">
              <a:spcBef>
                <a:spcPts val="0"/>
              </a:spcBef>
              <a:spcAft>
                <a:spcPts val="1200"/>
              </a:spcAft>
              <a:buNone/>
            </a:pPr>
            <a:r>
              <a:rPr lang="en-US" sz="2400" dirty="0"/>
              <a:t>200. … In addition, various independent bodies have expressed </a:t>
            </a:r>
            <a:r>
              <a:rPr lang="en-US" sz="2400" dirty="0">
                <a:solidFill>
                  <a:srgbClr val="C00000"/>
                </a:solidFill>
              </a:rPr>
              <a:t>doubts over the adequacy of the tests</a:t>
            </a:r>
            <a:r>
              <a:rPr lang="en-US" sz="2400" dirty="0"/>
              <a:t>. … </a:t>
            </a:r>
            <a:r>
              <a:rPr lang="en-US" sz="2400" dirty="0">
                <a:solidFill>
                  <a:srgbClr val="C00000"/>
                </a:solidFill>
              </a:rPr>
              <a:t>children who were not mentally handicapped were frequently placed in these schools </a:t>
            </a:r>
            <a:r>
              <a:rPr lang="en-US" sz="2400" dirty="0"/>
              <a:t>[for those with mental retardation] …</a:t>
            </a:r>
          </a:p>
          <a:p>
            <a:pPr marL="0" indent="0" algn="just">
              <a:spcBef>
                <a:spcPts val="0"/>
              </a:spcBef>
              <a:spcAft>
                <a:spcPts val="1200"/>
              </a:spcAft>
              <a:buNone/>
            </a:pPr>
            <a:r>
              <a:rPr lang="en-US" sz="2400" dirty="0"/>
              <a:t>201. … there is a </a:t>
            </a:r>
            <a:r>
              <a:rPr lang="en-US" sz="2400" dirty="0">
                <a:solidFill>
                  <a:srgbClr val="C00000"/>
                </a:solidFill>
              </a:rPr>
              <a:t>danger that the tests were biased </a:t>
            </a:r>
            <a:r>
              <a:rPr lang="en-US" sz="2400" dirty="0"/>
              <a:t>and that the results were </a:t>
            </a:r>
            <a:r>
              <a:rPr lang="en-US" sz="2400" dirty="0">
                <a:solidFill>
                  <a:srgbClr val="C00000"/>
                </a:solidFill>
              </a:rPr>
              <a:t>not </a:t>
            </a:r>
            <a:r>
              <a:rPr lang="en-US" sz="2400" dirty="0" err="1">
                <a:solidFill>
                  <a:srgbClr val="C00000"/>
                </a:solidFill>
              </a:rPr>
              <a:t>analysed</a:t>
            </a:r>
            <a:r>
              <a:rPr lang="en-US" sz="2400" dirty="0">
                <a:solidFill>
                  <a:srgbClr val="C00000"/>
                </a:solidFill>
              </a:rPr>
              <a:t> in the light of the particularities and special characteristics of the Roma children </a:t>
            </a:r>
            <a:r>
              <a:rPr lang="en-US" sz="2400" dirty="0"/>
              <a:t>who sat them. In these circumstances, the tests in question </a:t>
            </a:r>
            <a:r>
              <a:rPr lang="en-US" sz="2400" u="sng" dirty="0"/>
              <a:t>cannot serve as justification</a:t>
            </a:r>
            <a:r>
              <a:rPr lang="en-US" sz="2400" dirty="0"/>
              <a:t> for the impugned difference in treatment. </a:t>
            </a:r>
          </a:p>
          <a:p>
            <a:pPr marL="0" indent="0" algn="just">
              <a:spcBef>
                <a:spcPts val="0"/>
              </a:spcBef>
              <a:spcAft>
                <a:spcPts val="1200"/>
              </a:spcAft>
              <a:buNone/>
            </a:pPr>
            <a:endParaRPr lang="de-DE" sz="24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160</a:t>
            </a:fld>
            <a:endParaRPr lang="de-DE"/>
          </a:p>
        </p:txBody>
      </p:sp>
    </p:spTree>
    <p:extLst>
      <p:ext uri="{BB962C8B-B14F-4D97-AF65-F5344CB8AC3E}">
        <p14:creationId xmlns:p14="http://schemas.microsoft.com/office/powerpoint/2010/main" val="2534224345"/>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1"/>
            <a:ext cx="8229600" cy="720081"/>
          </a:xfrm>
          <a:solidFill>
            <a:srgbClr val="E5FFFF"/>
          </a:solidFill>
          <a:ln w="12700">
            <a:solidFill>
              <a:schemeClr val="bg1">
                <a:lumMod val="50000"/>
              </a:schemeClr>
            </a:solidFill>
          </a:ln>
          <a:effectLst>
            <a:outerShdw blurRad="76200" dir="18900000" sy="23000" kx="-1200000" algn="bl" rotWithShape="0">
              <a:prstClr val="black">
                <a:alpha val="20000"/>
              </a:prstClr>
            </a:outerShdw>
          </a:effectLst>
        </p:spPr>
        <p:txBody>
          <a:bodyPr>
            <a:noAutofit/>
          </a:bodyPr>
          <a:lstStyle/>
          <a:p>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rPr>
              <a:t>Racial</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t> etc.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rPr>
              <a:t>Discrimination</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t>  (Art. 14 ECHR)</a:t>
            </a:r>
            <a:b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br>
            <a:r>
              <a:rPr lang="de-DE" sz="2400" b="1" i="1" dirty="0">
                <a:ln w="1905">
                  <a:solidFill>
                    <a:schemeClr val="accent5">
                      <a:lumMod val="50000"/>
                    </a:schemeClr>
                  </a:solidFill>
                </a:ln>
                <a:solidFill>
                  <a:srgbClr val="C5E4ED"/>
                </a:solidFill>
                <a:effectLst>
                  <a:innerShdw blurRad="69850" dist="43180" dir="5400000">
                    <a:srgbClr val="000000">
                      <a:alpha val="65000"/>
                    </a:srgbClr>
                  </a:innerShdw>
                </a:effectLst>
              </a:rPr>
              <a:t> </a:t>
            </a:r>
            <a:r>
              <a:rPr lang="de-DE" sz="2000" b="1" i="1" dirty="0">
                <a:ln w="1905">
                  <a:solidFill>
                    <a:schemeClr val="accent5">
                      <a:lumMod val="50000"/>
                    </a:schemeClr>
                  </a:solidFill>
                </a:ln>
                <a:solidFill>
                  <a:srgbClr val="C5E4ED"/>
                </a:solidFill>
                <a:effectLst>
                  <a:innerShdw blurRad="69850" dist="43180" dir="5400000">
                    <a:srgbClr val="000000">
                      <a:alpha val="65000"/>
                    </a:srgbClr>
                  </a:innerShdw>
                </a:effectLst>
              </a:rPr>
              <a:t>D. H. v. The Czech </a:t>
            </a:r>
            <a:r>
              <a:rPr lang="de-DE" sz="2000" b="1" i="1" dirty="0" err="1">
                <a:ln w="1905">
                  <a:solidFill>
                    <a:schemeClr val="accent5">
                      <a:lumMod val="50000"/>
                    </a:schemeClr>
                  </a:solidFill>
                </a:ln>
                <a:solidFill>
                  <a:srgbClr val="C5E4ED"/>
                </a:solidFill>
                <a:effectLst>
                  <a:innerShdw blurRad="69850" dist="43180" dir="5400000">
                    <a:srgbClr val="000000">
                      <a:alpha val="65000"/>
                    </a:srgbClr>
                  </a:innerShdw>
                </a:effectLst>
              </a:rPr>
              <a:t>Republic</a:t>
            </a:r>
            <a:r>
              <a:rPr lang="de-DE" sz="2000" b="1" i="1" dirty="0">
                <a:ln w="1905">
                  <a:solidFill>
                    <a:schemeClr val="accent5">
                      <a:lumMod val="50000"/>
                    </a:schemeClr>
                  </a:solidFill>
                </a:ln>
                <a:solidFill>
                  <a:srgbClr val="C5E4ED"/>
                </a:solidFill>
                <a:effectLst>
                  <a:innerShdw blurRad="69850" dist="43180" dir="5400000">
                    <a:srgbClr val="000000">
                      <a:alpha val="65000"/>
                    </a:srgbClr>
                  </a:innerShdw>
                </a:effectLst>
              </a:rPr>
              <a:t> III</a:t>
            </a:r>
            <a:endParaRPr lang="de-DE" sz="2000" b="1" dirty="0">
              <a:ln w="1905">
                <a:solidFill>
                  <a:schemeClr val="accent5">
                    <a:lumMod val="50000"/>
                  </a:schemeClr>
                </a:solidFill>
              </a:ln>
              <a:solidFill>
                <a:srgbClr val="C5E4ED"/>
              </a:solidFill>
              <a:effectLst>
                <a:innerShdw blurRad="69850" dist="43180" dir="5400000">
                  <a:srgbClr val="000000">
                    <a:alpha val="65000"/>
                  </a:srgbClr>
                </a:innerShdw>
              </a:effectLst>
            </a:endParaRPr>
          </a:p>
        </p:txBody>
      </p:sp>
      <p:sp>
        <p:nvSpPr>
          <p:cNvPr id="3" name="Inhaltsplatzhalter 2"/>
          <p:cNvSpPr>
            <a:spLocks noGrp="1"/>
          </p:cNvSpPr>
          <p:nvPr>
            <p:ph idx="1"/>
          </p:nvPr>
        </p:nvSpPr>
        <p:spPr>
          <a:xfrm>
            <a:off x="467544" y="928670"/>
            <a:ext cx="8229600" cy="5786478"/>
          </a:xfrm>
        </p:spPr>
        <p:txBody>
          <a:bodyPr tIns="72000" rIns="288000">
            <a:noAutofit/>
          </a:bodyPr>
          <a:lstStyle/>
          <a:p>
            <a:pPr marL="0" indent="0" algn="just">
              <a:spcBef>
                <a:spcPts val="0"/>
              </a:spcBef>
              <a:spcAft>
                <a:spcPts val="600"/>
              </a:spcAft>
              <a:buNone/>
            </a:pPr>
            <a:r>
              <a:rPr lang="en-US" sz="2200" dirty="0"/>
              <a:t>202. … [P]</a:t>
            </a:r>
            <a:r>
              <a:rPr lang="en-US" sz="2200" dirty="0" err="1"/>
              <a:t>arental</a:t>
            </a:r>
            <a:r>
              <a:rPr lang="en-US" sz="2200" dirty="0"/>
              <a:t> consent … must be established </a:t>
            </a:r>
            <a:r>
              <a:rPr lang="en-US" sz="2200" dirty="0">
                <a:solidFill>
                  <a:srgbClr val="C00000"/>
                </a:solidFill>
              </a:rPr>
              <a:t>in an unequivocal manner</a:t>
            </a:r>
            <a:r>
              <a:rPr lang="en-US" sz="2200" dirty="0"/>
              <a:t>, and be given in full knowledge of the facts, that is to say </a:t>
            </a:r>
            <a:r>
              <a:rPr lang="en-US" sz="2200" dirty="0">
                <a:solidFill>
                  <a:srgbClr val="C00000"/>
                </a:solidFill>
              </a:rPr>
              <a:t>on the basis of </a:t>
            </a:r>
            <a:r>
              <a:rPr lang="en-US" sz="2200" b="1" dirty="0">
                <a:ln w="1905"/>
                <a:solidFill>
                  <a:srgbClr val="C00000"/>
                </a:solidFill>
                <a:effectLst>
                  <a:innerShdw blurRad="69850" dist="43180" dir="5400000">
                    <a:srgbClr val="000000">
                      <a:alpha val="65000"/>
                    </a:srgbClr>
                  </a:innerShdw>
                </a:effectLst>
              </a:rPr>
              <a:t>informed consent</a:t>
            </a:r>
            <a:r>
              <a:rPr lang="en-US" sz="2200" dirty="0"/>
              <a:t> … and </a:t>
            </a:r>
            <a:r>
              <a:rPr lang="en-US" sz="2200" dirty="0">
                <a:solidFill>
                  <a:srgbClr val="C00000"/>
                </a:solidFill>
              </a:rPr>
              <a:t>without constraint</a:t>
            </a:r>
            <a:r>
              <a:rPr lang="en-US" sz="2200" dirty="0"/>
              <a:t> …</a:t>
            </a:r>
          </a:p>
          <a:p>
            <a:pPr marL="0" indent="0" algn="just">
              <a:spcBef>
                <a:spcPts val="0"/>
              </a:spcBef>
              <a:spcAft>
                <a:spcPts val="600"/>
              </a:spcAft>
              <a:buNone/>
            </a:pPr>
            <a:r>
              <a:rPr lang="en-US" sz="2200" dirty="0"/>
              <a:t>203. In the circumstances of the present case, the Court is not </a:t>
            </a:r>
            <a:r>
              <a:rPr lang="en-US" sz="2200" dirty="0" err="1"/>
              <a:t>satis-fied</a:t>
            </a:r>
            <a:r>
              <a:rPr lang="en-US" sz="2200" dirty="0"/>
              <a:t> that the </a:t>
            </a:r>
            <a:r>
              <a:rPr lang="en-US" sz="2200" dirty="0">
                <a:solidFill>
                  <a:srgbClr val="C00000"/>
                </a:solidFill>
              </a:rPr>
              <a:t>parents of the Roma children, who were members of a disadvantaged community and often poorly educated</a:t>
            </a:r>
            <a:r>
              <a:rPr lang="en-US" sz="2200" dirty="0"/>
              <a:t>, were capable of weighing up all the aspects of the situation and the consequences of giving their consent … </a:t>
            </a:r>
          </a:p>
          <a:p>
            <a:pPr marL="0" indent="0" algn="just">
              <a:spcBef>
                <a:spcPts val="0"/>
              </a:spcBef>
              <a:spcAft>
                <a:spcPts val="1200"/>
              </a:spcAft>
              <a:buNone/>
            </a:pPr>
            <a:r>
              <a:rPr lang="en-US" sz="2200" dirty="0"/>
              <a:t>207. The facts of the instant case indicate that the schooling arrange-</a:t>
            </a:r>
            <a:r>
              <a:rPr lang="en-US" sz="2200" dirty="0" err="1"/>
              <a:t>ments</a:t>
            </a:r>
            <a:r>
              <a:rPr lang="en-US" sz="2200" dirty="0"/>
              <a:t> for Roma children were </a:t>
            </a:r>
            <a:r>
              <a:rPr lang="en-US" sz="2200" dirty="0">
                <a:solidFill>
                  <a:srgbClr val="C00000"/>
                </a:solidFill>
              </a:rPr>
              <a:t>not attended by safeguards </a:t>
            </a:r>
            <a:r>
              <a:rPr lang="en-US" sz="2200" dirty="0"/>
              <a:t>… that would ensure that, in the exercise of its </a:t>
            </a:r>
            <a:r>
              <a:rPr lang="en-US" sz="2200" dirty="0">
                <a:solidFill>
                  <a:srgbClr val="C00000"/>
                </a:solidFill>
              </a:rPr>
              <a:t>margin of appreciation </a:t>
            </a:r>
            <a:r>
              <a:rPr lang="en-US" sz="2200" dirty="0"/>
              <a:t>in the education sphere, the State took into account their </a:t>
            </a:r>
            <a:r>
              <a:rPr lang="en-US" sz="2200" dirty="0">
                <a:solidFill>
                  <a:srgbClr val="C00000"/>
                </a:solidFill>
              </a:rPr>
              <a:t>special needs as members of a disadvantaged class </a:t>
            </a:r>
            <a:r>
              <a:rPr lang="en-US" sz="2200" dirty="0"/>
              <a:t>…</a:t>
            </a:r>
          </a:p>
          <a:p>
            <a:pPr marL="0" indent="0" algn="just">
              <a:spcBef>
                <a:spcPts val="0"/>
              </a:spcBef>
              <a:spcAft>
                <a:spcPts val="1200"/>
              </a:spcAft>
              <a:buNone/>
            </a:pPr>
            <a:r>
              <a:rPr lang="en-US" sz="2200" u="sng" dirty="0"/>
              <a:t>Finding</a:t>
            </a:r>
            <a:r>
              <a:rPr lang="en-US" sz="2200" dirty="0"/>
              <a:t>:  Violation of Art. 14 ECHR + Art. 2 AP</a:t>
            </a:r>
          </a:p>
          <a:p>
            <a:pPr marL="0" indent="0" algn="just">
              <a:spcBef>
                <a:spcPts val="0"/>
              </a:spcBef>
              <a:spcAft>
                <a:spcPts val="1200"/>
              </a:spcAft>
              <a:buNone/>
            </a:pPr>
            <a:r>
              <a:rPr lang="en-US" sz="2200" dirty="0"/>
              <a:t>Same finding in </a:t>
            </a:r>
            <a:r>
              <a:rPr lang="en-US" sz="2200" b="1" dirty="0" err="1"/>
              <a:t>Oršuš</a:t>
            </a:r>
            <a:r>
              <a:rPr lang="en-US" sz="2200" b="1" dirty="0"/>
              <a:t> v. Croatia </a:t>
            </a:r>
            <a:r>
              <a:rPr lang="en-US" sz="2200" dirty="0"/>
              <a:t>(No. 15766/03) – segregation of Roma children in Croatian schools.</a:t>
            </a:r>
          </a:p>
        </p:txBody>
      </p:sp>
      <p:sp>
        <p:nvSpPr>
          <p:cNvPr id="5" name="Foliennummernplatzhalter 4"/>
          <p:cNvSpPr>
            <a:spLocks noGrp="1"/>
          </p:cNvSpPr>
          <p:nvPr>
            <p:ph type="sldNum" sz="quarter" idx="12"/>
          </p:nvPr>
        </p:nvSpPr>
        <p:spPr/>
        <p:txBody>
          <a:bodyPr/>
          <a:lstStyle/>
          <a:p>
            <a:fld id="{74E8C25B-C0C2-4DD4-808A-E33AE5C30C39}" type="slidenum">
              <a:rPr lang="de-DE" smtClean="0"/>
              <a:pPr/>
              <a:t>161</a:t>
            </a:fld>
            <a:endParaRPr lang="de-DE"/>
          </a:p>
        </p:txBody>
      </p:sp>
    </p:spTree>
    <p:extLst>
      <p:ext uri="{BB962C8B-B14F-4D97-AF65-F5344CB8AC3E}">
        <p14:creationId xmlns:p14="http://schemas.microsoft.com/office/powerpoint/2010/main" val="2534224345"/>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fontScale="77500" lnSpcReduction="20000"/>
          </a:bodyPr>
          <a:lstStyle/>
          <a:p>
            <a:pPr marL="0" indent="0">
              <a:spcBef>
                <a:spcPts val="0"/>
              </a:spcBef>
              <a:buNone/>
            </a:pPr>
            <a:r>
              <a:rPr lang="en-US" b="1" dirty="0">
                <a:cs typeface="Times New Roman"/>
              </a:rPr>
              <a:t>ECtHR (GC), No</a:t>
            </a:r>
            <a:r>
              <a:rPr lang="en-US" dirty="0">
                <a:cs typeface="Times New Roman"/>
              </a:rPr>
              <a:t>. </a:t>
            </a:r>
            <a:r>
              <a:rPr lang="de-DE" b="1" dirty="0"/>
              <a:t>27996/06 etc. </a:t>
            </a:r>
            <a:r>
              <a:rPr lang="de-DE" b="1" dirty="0">
                <a:cs typeface="Times New Roman"/>
              </a:rPr>
              <a:t> </a:t>
            </a:r>
            <a:r>
              <a:rPr lang="en-US" b="1" dirty="0">
                <a:cs typeface="Times New Roman"/>
              </a:rPr>
              <a:t> </a:t>
            </a:r>
            <a:r>
              <a:rPr lang="en-US" dirty="0">
                <a:cs typeface="Times New Roman"/>
              </a:rPr>
              <a:t>– </a:t>
            </a:r>
            <a:r>
              <a:rPr lang="en-US" b="1" i="1" dirty="0" err="1">
                <a:cs typeface="Times New Roman"/>
              </a:rPr>
              <a:t>Sejdić</a:t>
            </a:r>
            <a:r>
              <a:rPr lang="en-US" b="1" i="1" dirty="0">
                <a:cs typeface="Times New Roman"/>
              </a:rPr>
              <a:t> and </a:t>
            </a:r>
            <a:r>
              <a:rPr lang="en-US" b="1" i="1" dirty="0" err="1">
                <a:cs typeface="Times New Roman"/>
              </a:rPr>
              <a:t>Finci</a:t>
            </a:r>
            <a:r>
              <a:rPr lang="en-US" b="1" i="1" dirty="0">
                <a:cs typeface="Times New Roman"/>
              </a:rPr>
              <a:t> v. Bosnia and Herzegovina </a:t>
            </a:r>
            <a:r>
              <a:rPr lang="en-US" b="1" dirty="0">
                <a:cs typeface="Times New Roman"/>
              </a:rPr>
              <a:t>[2009]</a:t>
            </a:r>
          </a:p>
          <a:p>
            <a:pPr marL="0" indent="0">
              <a:spcBef>
                <a:spcPts val="0"/>
              </a:spcBef>
              <a:buNone/>
            </a:pPr>
            <a:endParaRPr lang="en-US" b="1" dirty="0">
              <a:cs typeface="Times New Roman"/>
            </a:endParaRPr>
          </a:p>
          <a:p>
            <a:pPr marL="0" indent="0" algn="just">
              <a:spcBef>
                <a:spcPts val="0"/>
              </a:spcBef>
              <a:spcAft>
                <a:spcPts val="1200"/>
              </a:spcAft>
              <a:buNone/>
            </a:pPr>
            <a:r>
              <a:rPr lang="en-US" b="1" dirty="0">
                <a:cs typeface="Times New Roman"/>
              </a:rPr>
              <a:t>Facts:</a:t>
            </a:r>
            <a:r>
              <a:rPr lang="en-US" dirty="0">
                <a:cs typeface="Times New Roman"/>
              </a:rPr>
              <a:t> The two applicants (one Jewish, the other Roma) were ineligible to stand for elections to the House of Peoples and the collective Presidency of </a:t>
            </a:r>
            <a:r>
              <a:rPr lang="en-US" dirty="0" err="1">
                <a:cs typeface="Times New Roman"/>
              </a:rPr>
              <a:t>BiH</a:t>
            </a:r>
            <a:r>
              <a:rPr lang="en-US" dirty="0">
                <a:cs typeface="Times New Roman"/>
              </a:rPr>
              <a:t> because they refused to declare their affiliation with one of the three “constituent peoples” of </a:t>
            </a:r>
            <a:r>
              <a:rPr lang="en-US" dirty="0" err="1">
                <a:cs typeface="Times New Roman"/>
              </a:rPr>
              <a:t>BiH</a:t>
            </a:r>
            <a:r>
              <a:rPr lang="en-US" dirty="0">
                <a:cs typeface="Times New Roman"/>
              </a:rPr>
              <a:t> (</a:t>
            </a:r>
            <a:r>
              <a:rPr lang="en-US" dirty="0" err="1">
                <a:cs typeface="Times New Roman"/>
              </a:rPr>
              <a:t>Bosniacs</a:t>
            </a:r>
            <a:r>
              <a:rPr lang="en-US" dirty="0">
                <a:cs typeface="Times New Roman"/>
              </a:rPr>
              <a:t>, Croats and Serbs).</a:t>
            </a:r>
          </a:p>
          <a:p>
            <a:pPr marL="0" indent="0" algn="just">
              <a:spcBef>
                <a:spcPts val="0"/>
              </a:spcBef>
              <a:spcAft>
                <a:spcPts val="1200"/>
              </a:spcAft>
              <a:buNone/>
            </a:pPr>
            <a:endParaRPr lang="en-US" dirty="0">
              <a:cs typeface="Times New Roman"/>
            </a:endParaRPr>
          </a:p>
          <a:p>
            <a:pPr marL="0" indent="0" algn="just">
              <a:spcBef>
                <a:spcPts val="0"/>
              </a:spcBef>
              <a:spcAft>
                <a:spcPts val="1200"/>
              </a:spcAft>
              <a:buNone/>
            </a:pPr>
            <a:r>
              <a:rPr lang="en-US" i="1" u="sng" dirty="0">
                <a:cs typeface="Times New Roman"/>
              </a:rPr>
              <a:t>Art. 14 ECHR in conjunction with Art. 3 AP I (</a:t>
            </a:r>
            <a:r>
              <a:rPr lang="en-US" i="1" u="sng" dirty="0" err="1">
                <a:cs typeface="Times New Roman"/>
              </a:rPr>
              <a:t>HoP</a:t>
            </a:r>
            <a:r>
              <a:rPr lang="en-US" i="1" u="sng" dirty="0">
                <a:cs typeface="Times New Roman"/>
              </a:rPr>
              <a:t>):</a:t>
            </a:r>
          </a:p>
          <a:p>
            <a:pPr marL="0" indent="0" algn="just">
              <a:spcAft>
                <a:spcPts val="600"/>
              </a:spcAft>
              <a:buNone/>
            </a:pPr>
            <a:r>
              <a:rPr lang="en-US" sz="3300" dirty="0"/>
              <a:t>45. … The </a:t>
            </a:r>
            <a:r>
              <a:rPr lang="en-US" sz="3300" b="1" dirty="0">
                <a:solidFill>
                  <a:srgbClr val="2B0BB1"/>
                </a:solidFill>
              </a:rPr>
              <a:t>provisions were designed to end a brutal conflict </a:t>
            </a:r>
            <a:r>
              <a:rPr lang="en-US" sz="3300" dirty="0"/>
              <a:t>marked by genocide and “ethnic cleansing” …</a:t>
            </a:r>
          </a:p>
          <a:p>
            <a:pPr marL="0" indent="0">
              <a:buNone/>
            </a:pPr>
            <a:endParaRPr lang="de-DE" dirty="0"/>
          </a:p>
        </p:txBody>
      </p:sp>
      <p:sp>
        <p:nvSpPr>
          <p:cNvPr id="4" name="Foliennummernplatzhalter 3"/>
          <p:cNvSpPr>
            <a:spLocks noGrp="1"/>
          </p:cNvSpPr>
          <p:nvPr>
            <p:ph type="sldNum" sz="quarter" idx="12"/>
          </p:nvPr>
        </p:nvSpPr>
        <p:spPr/>
        <p:txBody>
          <a:bodyPr/>
          <a:lstStyle/>
          <a:p>
            <a:fld id="{74E8C25B-C0C2-4DD4-808A-E33AE5C30C39}" type="slidenum">
              <a:rPr lang="de-DE" smtClean="0"/>
              <a:pPr/>
              <a:t>162</a:t>
            </a:fld>
            <a:endParaRPr lang="de-DE"/>
          </a:p>
        </p:txBody>
      </p:sp>
      <p:sp>
        <p:nvSpPr>
          <p:cNvPr id="5" name="Titel 1"/>
          <p:cNvSpPr>
            <a:spLocks noGrp="1"/>
          </p:cNvSpPr>
          <p:nvPr>
            <p:ph type="title"/>
          </p:nvPr>
        </p:nvSpPr>
        <p:spPr>
          <a:xfrm>
            <a:off x="457200" y="274638"/>
            <a:ext cx="8229600" cy="994122"/>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rPr>
              <a:t>Racial</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t> etc.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rPr>
              <a:t>Discrimination</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t>  (Art. 14 ECHR)</a:t>
            </a:r>
            <a:b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br>
            <a:r>
              <a:rPr lang="de-DE" sz="2000" b="1" dirty="0" err="1">
                <a:ln w="1905">
                  <a:solidFill>
                    <a:schemeClr val="accent5">
                      <a:lumMod val="50000"/>
                    </a:schemeClr>
                  </a:solidFill>
                </a:ln>
                <a:solidFill>
                  <a:srgbClr val="C5E4ED"/>
                </a:solidFill>
                <a:effectLst>
                  <a:innerShdw blurRad="69850" dist="43180" dir="5400000">
                    <a:srgbClr val="000000">
                      <a:alpha val="65000"/>
                    </a:srgbClr>
                  </a:innerShdw>
                </a:effectLst>
              </a:rPr>
              <a:t>Sejdić</a:t>
            </a:r>
            <a:r>
              <a:rPr lang="de-DE" sz="2000" b="1" dirty="0">
                <a:ln w="1905">
                  <a:solidFill>
                    <a:schemeClr val="accent5">
                      <a:lumMod val="50000"/>
                    </a:schemeClr>
                  </a:solidFill>
                </a:ln>
                <a:solidFill>
                  <a:srgbClr val="C5E4ED"/>
                </a:solidFill>
                <a:effectLst>
                  <a:innerShdw blurRad="69850" dist="43180" dir="5400000">
                    <a:srgbClr val="000000">
                      <a:alpha val="65000"/>
                    </a:srgbClr>
                  </a:innerShdw>
                </a:effectLst>
              </a:rPr>
              <a:t> </a:t>
            </a:r>
            <a:r>
              <a:rPr lang="de-DE" sz="2000" b="1" dirty="0" err="1">
                <a:ln w="1905">
                  <a:solidFill>
                    <a:schemeClr val="accent5">
                      <a:lumMod val="50000"/>
                    </a:schemeClr>
                  </a:solidFill>
                </a:ln>
                <a:solidFill>
                  <a:srgbClr val="C5E4ED"/>
                </a:solidFill>
                <a:effectLst>
                  <a:innerShdw blurRad="69850" dist="43180" dir="5400000">
                    <a:srgbClr val="000000">
                      <a:alpha val="65000"/>
                    </a:srgbClr>
                  </a:innerShdw>
                </a:effectLst>
              </a:rPr>
              <a:t>and</a:t>
            </a:r>
            <a:r>
              <a:rPr lang="de-DE" sz="2000" b="1" dirty="0">
                <a:ln w="1905">
                  <a:solidFill>
                    <a:schemeClr val="accent5">
                      <a:lumMod val="50000"/>
                    </a:schemeClr>
                  </a:solidFill>
                </a:ln>
                <a:solidFill>
                  <a:srgbClr val="C5E4ED"/>
                </a:solidFill>
                <a:effectLst>
                  <a:innerShdw blurRad="69850" dist="43180" dir="5400000">
                    <a:srgbClr val="000000">
                      <a:alpha val="65000"/>
                    </a:srgbClr>
                  </a:innerShdw>
                </a:effectLst>
              </a:rPr>
              <a:t> </a:t>
            </a:r>
            <a:r>
              <a:rPr lang="de-DE" sz="2000" b="1" dirty="0" err="1">
                <a:ln w="1905">
                  <a:solidFill>
                    <a:schemeClr val="accent5">
                      <a:lumMod val="50000"/>
                    </a:schemeClr>
                  </a:solidFill>
                </a:ln>
                <a:solidFill>
                  <a:srgbClr val="C5E4ED"/>
                </a:solidFill>
                <a:effectLst>
                  <a:innerShdw blurRad="69850" dist="43180" dir="5400000">
                    <a:srgbClr val="000000">
                      <a:alpha val="65000"/>
                    </a:srgbClr>
                  </a:innerShdw>
                </a:effectLst>
              </a:rPr>
              <a:t>Finci</a:t>
            </a:r>
            <a:r>
              <a:rPr lang="de-DE" sz="2000" b="1" dirty="0">
                <a:ln w="1905">
                  <a:solidFill>
                    <a:schemeClr val="accent5">
                      <a:lumMod val="50000"/>
                    </a:schemeClr>
                  </a:solidFill>
                </a:ln>
                <a:solidFill>
                  <a:srgbClr val="C5E4ED"/>
                </a:solidFill>
                <a:effectLst>
                  <a:innerShdw blurRad="69850" dist="43180" dir="5400000">
                    <a:srgbClr val="000000">
                      <a:alpha val="65000"/>
                    </a:srgbClr>
                  </a:innerShdw>
                </a:effectLst>
              </a:rPr>
              <a:t> v. </a:t>
            </a:r>
            <a:r>
              <a:rPr lang="de-DE" sz="2000" b="1" dirty="0" err="1">
                <a:ln w="1905">
                  <a:solidFill>
                    <a:schemeClr val="accent5">
                      <a:lumMod val="50000"/>
                    </a:schemeClr>
                  </a:solidFill>
                </a:ln>
                <a:solidFill>
                  <a:srgbClr val="C5E4ED"/>
                </a:solidFill>
                <a:effectLst>
                  <a:innerShdw blurRad="69850" dist="43180" dir="5400000">
                    <a:srgbClr val="000000">
                      <a:alpha val="65000"/>
                    </a:srgbClr>
                  </a:innerShdw>
                </a:effectLst>
              </a:rPr>
              <a:t>Bosnia</a:t>
            </a:r>
            <a:r>
              <a:rPr lang="de-DE" sz="2000" b="1" dirty="0">
                <a:ln w="1905">
                  <a:solidFill>
                    <a:schemeClr val="accent5">
                      <a:lumMod val="50000"/>
                    </a:schemeClr>
                  </a:solidFill>
                </a:ln>
                <a:solidFill>
                  <a:srgbClr val="C5E4ED"/>
                </a:solidFill>
                <a:effectLst>
                  <a:innerShdw blurRad="69850" dist="43180" dir="5400000">
                    <a:srgbClr val="000000">
                      <a:alpha val="65000"/>
                    </a:srgbClr>
                  </a:innerShdw>
                </a:effectLst>
              </a:rPr>
              <a:t> </a:t>
            </a:r>
            <a:r>
              <a:rPr lang="de-DE" sz="2000" b="1" dirty="0" err="1">
                <a:ln w="1905">
                  <a:solidFill>
                    <a:schemeClr val="accent5">
                      <a:lumMod val="50000"/>
                    </a:schemeClr>
                  </a:solidFill>
                </a:ln>
                <a:solidFill>
                  <a:srgbClr val="C5E4ED"/>
                </a:solidFill>
                <a:effectLst>
                  <a:innerShdw blurRad="69850" dist="43180" dir="5400000">
                    <a:srgbClr val="000000">
                      <a:alpha val="65000"/>
                    </a:srgbClr>
                  </a:innerShdw>
                </a:effectLst>
              </a:rPr>
              <a:t>and</a:t>
            </a:r>
            <a:r>
              <a:rPr lang="de-DE" sz="2000" b="1" dirty="0">
                <a:ln w="1905">
                  <a:solidFill>
                    <a:schemeClr val="accent5">
                      <a:lumMod val="50000"/>
                    </a:schemeClr>
                  </a:solidFill>
                </a:ln>
                <a:solidFill>
                  <a:srgbClr val="C5E4ED"/>
                </a:solidFill>
                <a:effectLst>
                  <a:innerShdw blurRad="69850" dist="43180" dir="5400000">
                    <a:srgbClr val="000000">
                      <a:alpha val="65000"/>
                    </a:srgbClr>
                  </a:innerShdw>
                </a:effectLst>
              </a:rPr>
              <a:t> </a:t>
            </a:r>
            <a:r>
              <a:rPr lang="de-DE" sz="2000" b="1" dirty="0" err="1">
                <a:ln w="1905">
                  <a:solidFill>
                    <a:schemeClr val="accent5">
                      <a:lumMod val="50000"/>
                    </a:schemeClr>
                  </a:solidFill>
                </a:ln>
                <a:solidFill>
                  <a:srgbClr val="C5E4ED"/>
                </a:solidFill>
                <a:effectLst>
                  <a:innerShdw blurRad="69850" dist="43180" dir="5400000">
                    <a:srgbClr val="000000">
                      <a:alpha val="65000"/>
                    </a:srgbClr>
                  </a:innerShdw>
                </a:effectLst>
              </a:rPr>
              <a:t>Herzegovina</a:t>
            </a:r>
            <a:r>
              <a:rPr lang="de-DE" sz="2000" b="1" dirty="0">
                <a:ln w="1905">
                  <a:solidFill>
                    <a:schemeClr val="accent5">
                      <a:lumMod val="50000"/>
                    </a:schemeClr>
                  </a:solidFill>
                </a:ln>
                <a:solidFill>
                  <a:srgbClr val="C5E4ED"/>
                </a:solidFill>
                <a:effectLst>
                  <a:innerShdw blurRad="69850" dist="43180" dir="5400000">
                    <a:srgbClr val="000000">
                      <a:alpha val="65000"/>
                    </a:srgbClr>
                  </a:innerShdw>
                </a:effectLst>
              </a:rPr>
              <a:t> I</a:t>
            </a:r>
          </a:p>
        </p:txBody>
      </p:sp>
    </p:spTree>
    <p:extLst>
      <p:ext uri="{BB962C8B-B14F-4D97-AF65-F5344CB8AC3E}">
        <p14:creationId xmlns:p14="http://schemas.microsoft.com/office/powerpoint/2010/main" val="3114665231"/>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fontScale="70000" lnSpcReduction="20000"/>
          </a:bodyPr>
          <a:lstStyle/>
          <a:p>
            <a:pPr marL="0" indent="0" algn="just">
              <a:spcAft>
                <a:spcPts val="600"/>
              </a:spcAft>
              <a:buNone/>
            </a:pPr>
            <a:r>
              <a:rPr lang="en-US" sz="3400" dirty="0"/>
              <a:t>47. … while the Court agrees with the Government … </a:t>
            </a:r>
            <a:r>
              <a:rPr lang="en-US" sz="3400" b="1" dirty="0">
                <a:solidFill>
                  <a:srgbClr val="2B0BB1"/>
                </a:solidFill>
              </a:rPr>
              <a:t>that the time may still not be ripe for a political system which would be a simple reflection of majority rule</a:t>
            </a:r>
            <a:r>
              <a:rPr lang="en-US" sz="3400" dirty="0"/>
              <a:t>, the Opinions of the Venice Commission … clearly demonstrate that there exist mechanisms of power-sharing which do not automatically lead to the total exclusion of representatives of the other communities. In this connection, it is noted </a:t>
            </a:r>
            <a:r>
              <a:rPr lang="en-US" sz="3400" b="1" dirty="0">
                <a:solidFill>
                  <a:srgbClr val="2B0BB1"/>
                </a:solidFill>
              </a:rPr>
              <a:t>that the possibility of alternative means achieving the same end is an important factor in this sphere </a:t>
            </a:r>
            <a:r>
              <a:rPr lang="en-US" sz="3400" dirty="0"/>
              <a:t>…</a:t>
            </a:r>
          </a:p>
          <a:p>
            <a:pPr marL="0" indent="0" algn="just">
              <a:spcAft>
                <a:spcPts val="600"/>
              </a:spcAft>
              <a:buNone/>
            </a:pPr>
            <a:r>
              <a:rPr lang="en-US" sz="3400" dirty="0"/>
              <a:t>50. Thus, the Court concludes that the applicants’ continued ineligibility to stand for election to the House of Peoples of Bosnia and Herzegovina lacks an objective and reasonable justification and has therefore </a:t>
            </a:r>
            <a:r>
              <a:rPr lang="en-US" sz="3400" dirty="0">
                <a:solidFill>
                  <a:srgbClr val="C00000"/>
                </a:solidFill>
              </a:rPr>
              <a:t>breached Article</a:t>
            </a:r>
            <a:r>
              <a:rPr lang="de-DE" sz="3400" dirty="0"/>
              <a:t> </a:t>
            </a:r>
            <a:r>
              <a:rPr lang="en-US" sz="3400" dirty="0">
                <a:solidFill>
                  <a:srgbClr val="C00000"/>
                </a:solidFill>
              </a:rPr>
              <a:t>14 taken in conjunction with Article 3 of Protocol No. 1</a:t>
            </a:r>
            <a:r>
              <a:rPr lang="en-US" sz="3400" dirty="0"/>
              <a:t>.</a:t>
            </a:r>
          </a:p>
          <a:p>
            <a:pPr marL="0" indent="0">
              <a:buNone/>
            </a:pPr>
            <a:endParaRPr lang="de-DE" dirty="0"/>
          </a:p>
        </p:txBody>
      </p:sp>
      <p:sp>
        <p:nvSpPr>
          <p:cNvPr id="4" name="Foliennummernplatzhalter 3"/>
          <p:cNvSpPr>
            <a:spLocks noGrp="1"/>
          </p:cNvSpPr>
          <p:nvPr>
            <p:ph type="sldNum" sz="quarter" idx="12"/>
          </p:nvPr>
        </p:nvSpPr>
        <p:spPr/>
        <p:txBody>
          <a:bodyPr/>
          <a:lstStyle/>
          <a:p>
            <a:fld id="{74E8C25B-C0C2-4DD4-808A-E33AE5C30C39}" type="slidenum">
              <a:rPr lang="de-DE" smtClean="0"/>
              <a:pPr/>
              <a:t>163</a:t>
            </a:fld>
            <a:endParaRPr lang="de-DE"/>
          </a:p>
        </p:txBody>
      </p:sp>
      <p:sp>
        <p:nvSpPr>
          <p:cNvPr id="5" name="Titel 1"/>
          <p:cNvSpPr>
            <a:spLocks noGrp="1"/>
          </p:cNvSpPr>
          <p:nvPr>
            <p:ph type="title"/>
          </p:nvPr>
        </p:nvSpPr>
        <p:spPr>
          <a:xfrm>
            <a:off x="457200" y="274638"/>
            <a:ext cx="8229600" cy="994122"/>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rPr>
              <a:t>Racial</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t> etc.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rPr>
              <a:t>Discrimination</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t>  (Art. 14 ECHR)</a:t>
            </a:r>
            <a:b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br>
            <a:r>
              <a:rPr lang="de-DE" sz="2000" b="1" dirty="0" err="1">
                <a:ln w="1905">
                  <a:solidFill>
                    <a:schemeClr val="accent5">
                      <a:lumMod val="50000"/>
                    </a:schemeClr>
                  </a:solidFill>
                </a:ln>
                <a:solidFill>
                  <a:srgbClr val="C5E4ED"/>
                </a:solidFill>
                <a:effectLst>
                  <a:innerShdw blurRad="69850" dist="43180" dir="5400000">
                    <a:srgbClr val="000000">
                      <a:alpha val="65000"/>
                    </a:srgbClr>
                  </a:innerShdw>
                </a:effectLst>
              </a:rPr>
              <a:t>Sejdić</a:t>
            </a:r>
            <a:r>
              <a:rPr lang="de-DE" sz="2000" b="1" dirty="0">
                <a:ln w="1905">
                  <a:solidFill>
                    <a:schemeClr val="accent5">
                      <a:lumMod val="50000"/>
                    </a:schemeClr>
                  </a:solidFill>
                </a:ln>
                <a:solidFill>
                  <a:srgbClr val="C5E4ED"/>
                </a:solidFill>
                <a:effectLst>
                  <a:innerShdw blurRad="69850" dist="43180" dir="5400000">
                    <a:srgbClr val="000000">
                      <a:alpha val="65000"/>
                    </a:srgbClr>
                  </a:innerShdw>
                </a:effectLst>
              </a:rPr>
              <a:t> </a:t>
            </a:r>
            <a:r>
              <a:rPr lang="de-DE" sz="2000" b="1" dirty="0" err="1">
                <a:ln w="1905">
                  <a:solidFill>
                    <a:schemeClr val="accent5">
                      <a:lumMod val="50000"/>
                    </a:schemeClr>
                  </a:solidFill>
                </a:ln>
                <a:solidFill>
                  <a:srgbClr val="C5E4ED"/>
                </a:solidFill>
                <a:effectLst>
                  <a:innerShdw blurRad="69850" dist="43180" dir="5400000">
                    <a:srgbClr val="000000">
                      <a:alpha val="65000"/>
                    </a:srgbClr>
                  </a:innerShdw>
                </a:effectLst>
              </a:rPr>
              <a:t>and</a:t>
            </a:r>
            <a:r>
              <a:rPr lang="de-DE" sz="2000" b="1" dirty="0">
                <a:ln w="1905">
                  <a:solidFill>
                    <a:schemeClr val="accent5">
                      <a:lumMod val="50000"/>
                    </a:schemeClr>
                  </a:solidFill>
                </a:ln>
                <a:solidFill>
                  <a:srgbClr val="C5E4ED"/>
                </a:solidFill>
                <a:effectLst>
                  <a:innerShdw blurRad="69850" dist="43180" dir="5400000">
                    <a:srgbClr val="000000">
                      <a:alpha val="65000"/>
                    </a:srgbClr>
                  </a:innerShdw>
                </a:effectLst>
              </a:rPr>
              <a:t> </a:t>
            </a:r>
            <a:r>
              <a:rPr lang="de-DE" sz="2000" b="1" dirty="0" err="1">
                <a:ln w="1905">
                  <a:solidFill>
                    <a:schemeClr val="accent5">
                      <a:lumMod val="50000"/>
                    </a:schemeClr>
                  </a:solidFill>
                </a:ln>
                <a:solidFill>
                  <a:srgbClr val="C5E4ED"/>
                </a:solidFill>
                <a:effectLst>
                  <a:innerShdw blurRad="69850" dist="43180" dir="5400000">
                    <a:srgbClr val="000000">
                      <a:alpha val="65000"/>
                    </a:srgbClr>
                  </a:innerShdw>
                </a:effectLst>
              </a:rPr>
              <a:t>Finci</a:t>
            </a:r>
            <a:r>
              <a:rPr lang="de-DE" sz="2000" b="1" dirty="0">
                <a:ln w="1905">
                  <a:solidFill>
                    <a:schemeClr val="accent5">
                      <a:lumMod val="50000"/>
                    </a:schemeClr>
                  </a:solidFill>
                </a:ln>
                <a:solidFill>
                  <a:srgbClr val="C5E4ED"/>
                </a:solidFill>
                <a:effectLst>
                  <a:innerShdw blurRad="69850" dist="43180" dir="5400000">
                    <a:srgbClr val="000000">
                      <a:alpha val="65000"/>
                    </a:srgbClr>
                  </a:innerShdw>
                </a:effectLst>
              </a:rPr>
              <a:t> v. </a:t>
            </a:r>
            <a:r>
              <a:rPr lang="de-DE" sz="2000" b="1" dirty="0" err="1">
                <a:ln w="1905">
                  <a:solidFill>
                    <a:schemeClr val="accent5">
                      <a:lumMod val="50000"/>
                    </a:schemeClr>
                  </a:solidFill>
                </a:ln>
                <a:solidFill>
                  <a:srgbClr val="C5E4ED"/>
                </a:solidFill>
                <a:effectLst>
                  <a:innerShdw blurRad="69850" dist="43180" dir="5400000">
                    <a:srgbClr val="000000">
                      <a:alpha val="65000"/>
                    </a:srgbClr>
                  </a:innerShdw>
                </a:effectLst>
              </a:rPr>
              <a:t>Bosnia</a:t>
            </a:r>
            <a:r>
              <a:rPr lang="de-DE" sz="2000" b="1" dirty="0">
                <a:ln w="1905">
                  <a:solidFill>
                    <a:schemeClr val="accent5">
                      <a:lumMod val="50000"/>
                    </a:schemeClr>
                  </a:solidFill>
                </a:ln>
                <a:solidFill>
                  <a:srgbClr val="C5E4ED"/>
                </a:solidFill>
                <a:effectLst>
                  <a:innerShdw blurRad="69850" dist="43180" dir="5400000">
                    <a:srgbClr val="000000">
                      <a:alpha val="65000"/>
                    </a:srgbClr>
                  </a:innerShdw>
                </a:effectLst>
              </a:rPr>
              <a:t> </a:t>
            </a:r>
            <a:r>
              <a:rPr lang="de-DE" sz="2000" b="1" dirty="0" err="1">
                <a:ln w="1905">
                  <a:solidFill>
                    <a:schemeClr val="accent5">
                      <a:lumMod val="50000"/>
                    </a:schemeClr>
                  </a:solidFill>
                </a:ln>
                <a:solidFill>
                  <a:srgbClr val="C5E4ED"/>
                </a:solidFill>
                <a:effectLst>
                  <a:innerShdw blurRad="69850" dist="43180" dir="5400000">
                    <a:srgbClr val="000000">
                      <a:alpha val="65000"/>
                    </a:srgbClr>
                  </a:innerShdw>
                </a:effectLst>
              </a:rPr>
              <a:t>and</a:t>
            </a:r>
            <a:r>
              <a:rPr lang="de-DE" sz="2000" b="1" dirty="0">
                <a:ln w="1905">
                  <a:solidFill>
                    <a:schemeClr val="accent5">
                      <a:lumMod val="50000"/>
                    </a:schemeClr>
                  </a:solidFill>
                </a:ln>
                <a:solidFill>
                  <a:srgbClr val="C5E4ED"/>
                </a:solidFill>
                <a:effectLst>
                  <a:innerShdw blurRad="69850" dist="43180" dir="5400000">
                    <a:srgbClr val="000000">
                      <a:alpha val="65000"/>
                    </a:srgbClr>
                  </a:innerShdw>
                </a:effectLst>
              </a:rPr>
              <a:t> </a:t>
            </a:r>
            <a:r>
              <a:rPr lang="de-DE" sz="2000" b="1" dirty="0" err="1">
                <a:ln w="1905">
                  <a:solidFill>
                    <a:schemeClr val="accent5">
                      <a:lumMod val="50000"/>
                    </a:schemeClr>
                  </a:solidFill>
                </a:ln>
                <a:solidFill>
                  <a:srgbClr val="C5E4ED"/>
                </a:solidFill>
                <a:effectLst>
                  <a:innerShdw blurRad="69850" dist="43180" dir="5400000">
                    <a:srgbClr val="000000">
                      <a:alpha val="65000"/>
                    </a:srgbClr>
                  </a:innerShdw>
                </a:effectLst>
              </a:rPr>
              <a:t>Herzegovina</a:t>
            </a:r>
            <a:r>
              <a:rPr lang="de-DE" sz="2000" b="1" dirty="0">
                <a:ln w="1905">
                  <a:solidFill>
                    <a:schemeClr val="accent5">
                      <a:lumMod val="50000"/>
                    </a:schemeClr>
                  </a:solidFill>
                </a:ln>
                <a:solidFill>
                  <a:srgbClr val="C5E4ED"/>
                </a:solidFill>
                <a:effectLst>
                  <a:innerShdw blurRad="69850" dist="43180" dir="5400000">
                    <a:srgbClr val="000000">
                      <a:alpha val="65000"/>
                    </a:srgbClr>
                  </a:innerShdw>
                </a:effectLst>
              </a:rPr>
              <a:t> II</a:t>
            </a:r>
          </a:p>
        </p:txBody>
      </p:sp>
    </p:spTree>
    <p:extLst>
      <p:ext uri="{BB962C8B-B14F-4D97-AF65-F5344CB8AC3E}">
        <p14:creationId xmlns:p14="http://schemas.microsoft.com/office/powerpoint/2010/main" val="844918172"/>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412776"/>
            <a:ext cx="8229600" cy="5040560"/>
          </a:xfrm>
        </p:spPr>
        <p:txBody>
          <a:bodyPr>
            <a:noAutofit/>
          </a:bodyPr>
          <a:lstStyle/>
          <a:p>
            <a:pPr marL="0" indent="0" algn="just">
              <a:buNone/>
            </a:pPr>
            <a:r>
              <a:rPr lang="en-US" sz="2400" i="1" u="sng" dirty="0"/>
              <a:t>Art. 1 AP XII (Presidency):</a:t>
            </a:r>
          </a:p>
          <a:p>
            <a:pPr marL="0" indent="0" algn="just">
              <a:spcAft>
                <a:spcPts val="600"/>
              </a:spcAft>
              <a:buNone/>
            </a:pPr>
            <a:r>
              <a:rPr lang="en-US" sz="2400" dirty="0"/>
              <a:t>55. The notion of discrimination has been interpreted </a:t>
            </a:r>
            <a:r>
              <a:rPr lang="en-US" sz="2400" dirty="0" err="1"/>
              <a:t>consis-tently</a:t>
            </a:r>
            <a:r>
              <a:rPr lang="en-US" sz="2400" dirty="0"/>
              <a:t> in the Court’s jurisprudence concerning Article 14 of the Convention … [where] “</a:t>
            </a:r>
            <a:r>
              <a:rPr lang="en-US" sz="2400" b="1" dirty="0">
                <a:solidFill>
                  <a:srgbClr val="C00000"/>
                </a:solidFill>
              </a:rPr>
              <a:t>discrimination</a:t>
            </a:r>
            <a:r>
              <a:rPr lang="en-US" sz="2400" dirty="0"/>
              <a:t>” means treating differ-</a:t>
            </a:r>
            <a:r>
              <a:rPr lang="en-US" sz="2400" dirty="0" err="1"/>
              <a:t>ently</a:t>
            </a:r>
            <a:r>
              <a:rPr lang="en-US" sz="2400" dirty="0"/>
              <a:t>, without an objective and reasonable justification, persons in similar situations … Notwithstanding the difference in scope between those provisions, </a:t>
            </a:r>
            <a:r>
              <a:rPr lang="en-US" sz="2400" b="1" dirty="0">
                <a:solidFill>
                  <a:srgbClr val="C00000"/>
                </a:solidFill>
              </a:rPr>
              <a:t>the meaning of this term in Article 1 of Protocol No. 12 was intended to be identical to that in Article 14</a:t>
            </a:r>
            <a:r>
              <a:rPr lang="en-US" sz="2400" b="1" dirty="0"/>
              <a:t> </a:t>
            </a:r>
            <a:r>
              <a:rPr lang="en-US" sz="2400" dirty="0"/>
              <a:t>.</a:t>
            </a:r>
          </a:p>
          <a:p>
            <a:pPr marL="0" indent="0" algn="just">
              <a:spcAft>
                <a:spcPts val="600"/>
              </a:spcAft>
              <a:buNone/>
            </a:pPr>
            <a:r>
              <a:rPr lang="en-US" sz="2400" dirty="0"/>
              <a:t>56. … Accordingly, and for the detailed reasons outlined … above in the context of Article 14, the Court finds that the impugned precondition for eligibility for election to the Presidency constitutes a </a:t>
            </a:r>
            <a:r>
              <a:rPr lang="en-US" sz="2400" dirty="0">
                <a:solidFill>
                  <a:srgbClr val="2B0BB1"/>
                </a:solidFill>
              </a:rPr>
              <a:t>violation of Article 1 of Protocol No. 12.</a:t>
            </a:r>
          </a:p>
        </p:txBody>
      </p:sp>
      <p:sp>
        <p:nvSpPr>
          <p:cNvPr id="4" name="Foliennummernplatzhalter 3"/>
          <p:cNvSpPr>
            <a:spLocks noGrp="1"/>
          </p:cNvSpPr>
          <p:nvPr>
            <p:ph type="sldNum" sz="quarter" idx="12"/>
          </p:nvPr>
        </p:nvSpPr>
        <p:spPr/>
        <p:txBody>
          <a:bodyPr/>
          <a:lstStyle/>
          <a:p>
            <a:fld id="{74E8C25B-C0C2-4DD4-808A-E33AE5C30C39}" type="slidenum">
              <a:rPr lang="de-DE" smtClean="0"/>
              <a:pPr/>
              <a:t>164</a:t>
            </a:fld>
            <a:endParaRPr lang="de-DE"/>
          </a:p>
        </p:txBody>
      </p:sp>
      <p:sp>
        <p:nvSpPr>
          <p:cNvPr id="5" name="Titel 1"/>
          <p:cNvSpPr>
            <a:spLocks noGrp="1"/>
          </p:cNvSpPr>
          <p:nvPr>
            <p:ph type="title"/>
          </p:nvPr>
        </p:nvSpPr>
        <p:spPr>
          <a:xfrm>
            <a:off x="457200" y="274638"/>
            <a:ext cx="8229600" cy="994122"/>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rPr>
              <a:t>Racial</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t> etc.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rPr>
              <a:t>Discrimination</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t>  (Art. 14 ECHR)</a:t>
            </a:r>
            <a:b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br>
            <a:r>
              <a:rPr lang="de-DE" sz="2000" b="1" dirty="0" err="1">
                <a:ln w="1905">
                  <a:solidFill>
                    <a:schemeClr val="accent5">
                      <a:lumMod val="50000"/>
                    </a:schemeClr>
                  </a:solidFill>
                </a:ln>
                <a:solidFill>
                  <a:srgbClr val="C5E4ED"/>
                </a:solidFill>
                <a:effectLst>
                  <a:innerShdw blurRad="69850" dist="43180" dir="5400000">
                    <a:srgbClr val="000000">
                      <a:alpha val="65000"/>
                    </a:srgbClr>
                  </a:innerShdw>
                </a:effectLst>
              </a:rPr>
              <a:t>Sejdić</a:t>
            </a:r>
            <a:r>
              <a:rPr lang="de-DE" sz="2000" b="1" dirty="0">
                <a:ln w="1905">
                  <a:solidFill>
                    <a:schemeClr val="accent5">
                      <a:lumMod val="50000"/>
                    </a:schemeClr>
                  </a:solidFill>
                </a:ln>
                <a:solidFill>
                  <a:srgbClr val="C5E4ED"/>
                </a:solidFill>
                <a:effectLst>
                  <a:innerShdw blurRad="69850" dist="43180" dir="5400000">
                    <a:srgbClr val="000000">
                      <a:alpha val="65000"/>
                    </a:srgbClr>
                  </a:innerShdw>
                </a:effectLst>
              </a:rPr>
              <a:t> </a:t>
            </a:r>
            <a:r>
              <a:rPr lang="de-DE" sz="2000" b="1" dirty="0" err="1">
                <a:ln w="1905">
                  <a:solidFill>
                    <a:schemeClr val="accent5">
                      <a:lumMod val="50000"/>
                    </a:schemeClr>
                  </a:solidFill>
                </a:ln>
                <a:solidFill>
                  <a:srgbClr val="C5E4ED"/>
                </a:solidFill>
                <a:effectLst>
                  <a:innerShdw blurRad="69850" dist="43180" dir="5400000">
                    <a:srgbClr val="000000">
                      <a:alpha val="65000"/>
                    </a:srgbClr>
                  </a:innerShdw>
                </a:effectLst>
              </a:rPr>
              <a:t>and</a:t>
            </a:r>
            <a:r>
              <a:rPr lang="de-DE" sz="2000" b="1" dirty="0">
                <a:ln w="1905">
                  <a:solidFill>
                    <a:schemeClr val="accent5">
                      <a:lumMod val="50000"/>
                    </a:schemeClr>
                  </a:solidFill>
                </a:ln>
                <a:solidFill>
                  <a:srgbClr val="C5E4ED"/>
                </a:solidFill>
                <a:effectLst>
                  <a:innerShdw blurRad="69850" dist="43180" dir="5400000">
                    <a:srgbClr val="000000">
                      <a:alpha val="65000"/>
                    </a:srgbClr>
                  </a:innerShdw>
                </a:effectLst>
              </a:rPr>
              <a:t> </a:t>
            </a:r>
            <a:r>
              <a:rPr lang="de-DE" sz="2000" b="1" dirty="0" err="1">
                <a:ln w="1905">
                  <a:solidFill>
                    <a:schemeClr val="accent5">
                      <a:lumMod val="50000"/>
                    </a:schemeClr>
                  </a:solidFill>
                </a:ln>
                <a:solidFill>
                  <a:srgbClr val="C5E4ED"/>
                </a:solidFill>
                <a:effectLst>
                  <a:innerShdw blurRad="69850" dist="43180" dir="5400000">
                    <a:srgbClr val="000000">
                      <a:alpha val="65000"/>
                    </a:srgbClr>
                  </a:innerShdw>
                </a:effectLst>
              </a:rPr>
              <a:t>Finci</a:t>
            </a:r>
            <a:r>
              <a:rPr lang="de-DE" sz="2000" b="1" dirty="0">
                <a:ln w="1905">
                  <a:solidFill>
                    <a:schemeClr val="accent5">
                      <a:lumMod val="50000"/>
                    </a:schemeClr>
                  </a:solidFill>
                </a:ln>
                <a:solidFill>
                  <a:srgbClr val="C5E4ED"/>
                </a:solidFill>
                <a:effectLst>
                  <a:innerShdw blurRad="69850" dist="43180" dir="5400000">
                    <a:srgbClr val="000000">
                      <a:alpha val="65000"/>
                    </a:srgbClr>
                  </a:innerShdw>
                </a:effectLst>
              </a:rPr>
              <a:t> v. </a:t>
            </a:r>
            <a:r>
              <a:rPr lang="de-DE" sz="2000" b="1" dirty="0" err="1">
                <a:ln w="1905">
                  <a:solidFill>
                    <a:schemeClr val="accent5">
                      <a:lumMod val="50000"/>
                    </a:schemeClr>
                  </a:solidFill>
                </a:ln>
                <a:solidFill>
                  <a:srgbClr val="C5E4ED"/>
                </a:solidFill>
                <a:effectLst>
                  <a:innerShdw blurRad="69850" dist="43180" dir="5400000">
                    <a:srgbClr val="000000">
                      <a:alpha val="65000"/>
                    </a:srgbClr>
                  </a:innerShdw>
                </a:effectLst>
              </a:rPr>
              <a:t>Bosnia</a:t>
            </a:r>
            <a:r>
              <a:rPr lang="de-DE" sz="2000" b="1" dirty="0">
                <a:ln w="1905">
                  <a:solidFill>
                    <a:schemeClr val="accent5">
                      <a:lumMod val="50000"/>
                    </a:schemeClr>
                  </a:solidFill>
                </a:ln>
                <a:solidFill>
                  <a:srgbClr val="C5E4ED"/>
                </a:solidFill>
                <a:effectLst>
                  <a:innerShdw blurRad="69850" dist="43180" dir="5400000">
                    <a:srgbClr val="000000">
                      <a:alpha val="65000"/>
                    </a:srgbClr>
                  </a:innerShdw>
                </a:effectLst>
              </a:rPr>
              <a:t> </a:t>
            </a:r>
            <a:r>
              <a:rPr lang="de-DE" sz="2000" b="1" dirty="0" err="1">
                <a:ln w="1905">
                  <a:solidFill>
                    <a:schemeClr val="accent5">
                      <a:lumMod val="50000"/>
                    </a:schemeClr>
                  </a:solidFill>
                </a:ln>
                <a:solidFill>
                  <a:srgbClr val="C5E4ED"/>
                </a:solidFill>
                <a:effectLst>
                  <a:innerShdw blurRad="69850" dist="43180" dir="5400000">
                    <a:srgbClr val="000000">
                      <a:alpha val="65000"/>
                    </a:srgbClr>
                  </a:innerShdw>
                </a:effectLst>
              </a:rPr>
              <a:t>and</a:t>
            </a:r>
            <a:r>
              <a:rPr lang="de-DE" sz="2000" b="1" dirty="0">
                <a:ln w="1905">
                  <a:solidFill>
                    <a:schemeClr val="accent5">
                      <a:lumMod val="50000"/>
                    </a:schemeClr>
                  </a:solidFill>
                </a:ln>
                <a:solidFill>
                  <a:srgbClr val="C5E4ED"/>
                </a:solidFill>
                <a:effectLst>
                  <a:innerShdw blurRad="69850" dist="43180" dir="5400000">
                    <a:srgbClr val="000000">
                      <a:alpha val="65000"/>
                    </a:srgbClr>
                  </a:innerShdw>
                </a:effectLst>
              </a:rPr>
              <a:t> </a:t>
            </a:r>
            <a:r>
              <a:rPr lang="de-DE" sz="2000" b="1" dirty="0" err="1">
                <a:ln w="1905">
                  <a:solidFill>
                    <a:schemeClr val="accent5">
                      <a:lumMod val="50000"/>
                    </a:schemeClr>
                  </a:solidFill>
                </a:ln>
                <a:solidFill>
                  <a:srgbClr val="C5E4ED"/>
                </a:solidFill>
                <a:effectLst>
                  <a:innerShdw blurRad="69850" dist="43180" dir="5400000">
                    <a:srgbClr val="000000">
                      <a:alpha val="65000"/>
                    </a:srgbClr>
                  </a:innerShdw>
                </a:effectLst>
              </a:rPr>
              <a:t>Herzegovina</a:t>
            </a:r>
            <a:r>
              <a:rPr lang="de-DE" sz="2000" b="1" dirty="0">
                <a:ln w="1905">
                  <a:solidFill>
                    <a:schemeClr val="accent5">
                      <a:lumMod val="50000"/>
                    </a:schemeClr>
                  </a:solidFill>
                </a:ln>
                <a:solidFill>
                  <a:srgbClr val="C5E4ED"/>
                </a:solidFill>
                <a:effectLst>
                  <a:innerShdw blurRad="69850" dist="43180" dir="5400000">
                    <a:srgbClr val="000000">
                      <a:alpha val="65000"/>
                    </a:srgbClr>
                  </a:innerShdw>
                </a:effectLst>
              </a:rPr>
              <a:t> III</a:t>
            </a:r>
          </a:p>
        </p:txBody>
      </p:sp>
    </p:spTree>
    <p:extLst>
      <p:ext uri="{BB962C8B-B14F-4D97-AF65-F5344CB8AC3E}">
        <p14:creationId xmlns:p14="http://schemas.microsoft.com/office/powerpoint/2010/main" val="3750678359"/>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268760"/>
            <a:ext cx="8229600" cy="4857403"/>
          </a:xfrm>
        </p:spPr>
        <p:txBody>
          <a:bodyPr>
            <a:noAutofit/>
          </a:bodyPr>
          <a:lstStyle/>
          <a:p>
            <a:pPr marL="0" indent="0" algn="just">
              <a:buNone/>
            </a:pPr>
            <a:r>
              <a:rPr lang="de-DE" sz="1800" b="1" dirty="0"/>
              <a:t>Facts:</a:t>
            </a:r>
            <a:r>
              <a:rPr lang="de-DE" sz="1800" dirty="0"/>
              <a:t> </a:t>
            </a:r>
            <a:r>
              <a:rPr lang="en-GB" sz="1800" dirty="0"/>
              <a:t>A public utilities company, CHEZ, installed electricity meters in the Bulgarian town of </a:t>
            </a:r>
            <a:r>
              <a:rPr lang="en-GB" sz="1800" dirty="0" err="1"/>
              <a:t>Dupnitsa</a:t>
            </a:r>
            <a:r>
              <a:rPr lang="en-GB" sz="1800" dirty="0"/>
              <a:t>. These meters were placed at a height of 1.7 meters in all town districts except for the </a:t>
            </a:r>
            <a:r>
              <a:rPr lang="en-GB" sz="1800" dirty="0" err="1"/>
              <a:t>Gizova</a:t>
            </a:r>
            <a:r>
              <a:rPr lang="en-GB" sz="1800" dirty="0"/>
              <a:t> </a:t>
            </a:r>
            <a:r>
              <a:rPr lang="en-GB" sz="1800" dirty="0" err="1"/>
              <a:t>mahala</a:t>
            </a:r>
            <a:r>
              <a:rPr lang="en-GB" sz="1800" dirty="0"/>
              <a:t> district (inhabited mainly by persons of Roma origin), where the meters were installed at a height between 6 and 7 meters. Ms. </a:t>
            </a:r>
            <a:r>
              <a:rPr lang="en-GB" sz="1800" dirty="0" err="1"/>
              <a:t>Nikolova</a:t>
            </a:r>
            <a:r>
              <a:rPr lang="en-GB" sz="1800" dirty="0"/>
              <a:t> (herself not a Roma) who runs a grocer’s shop in that district considers herself as a victim of discrimination on the grounds of nationality. CHEZ argued that the practice is necessary to combat damage to and tampering with the meters.</a:t>
            </a:r>
            <a:endParaRPr lang="de-DE" sz="1800" dirty="0"/>
          </a:p>
          <a:p>
            <a:pPr marL="0" indent="0" algn="just">
              <a:buNone/>
            </a:pPr>
            <a:r>
              <a:rPr lang="de-DE" sz="1800" b="1" dirty="0"/>
              <a:t>Court </a:t>
            </a:r>
            <a:r>
              <a:rPr lang="de-DE" sz="1800" b="1" dirty="0" err="1"/>
              <a:t>held</a:t>
            </a:r>
            <a:r>
              <a:rPr lang="de-DE" sz="1800" b="1" dirty="0"/>
              <a:t>:</a:t>
            </a:r>
          </a:p>
          <a:p>
            <a:pPr marL="0" indent="0" algn="just">
              <a:buNone/>
            </a:pPr>
            <a:r>
              <a:rPr lang="en-US" sz="1800" dirty="0"/>
              <a:t>1. The concept of ‘discrimination on the grounds of ethnic origin’, for the purpose of Council Directive 2000/43/EC … must be interpreted as being intended to apply in circumstances … in which, in an urban district mainly lived in by inhabitants of Roma origin, all the electricity meters are placed on pylons forming part of the overhead electricity supply network at a height of between six and seven </a:t>
            </a:r>
            <a:r>
              <a:rPr lang="en-US" sz="1800" dirty="0" err="1"/>
              <a:t>metres</a:t>
            </a:r>
            <a:r>
              <a:rPr lang="en-US" sz="1800" dirty="0"/>
              <a:t>, whereas such meters are placed at a height of less than two </a:t>
            </a:r>
            <a:r>
              <a:rPr lang="en-US" sz="1800" dirty="0" err="1"/>
              <a:t>metres</a:t>
            </a:r>
            <a:r>
              <a:rPr lang="en-US" sz="1800" dirty="0"/>
              <a:t> in the other districts — </a:t>
            </a:r>
            <a:r>
              <a:rPr lang="en-US" sz="1800" dirty="0">
                <a:solidFill>
                  <a:srgbClr val="C00000"/>
                </a:solidFill>
              </a:rPr>
              <a:t>irrespective of whether that collective measure affects persons who have a certain ethnic origin</a:t>
            </a:r>
            <a:r>
              <a:rPr lang="en-US" sz="1800" dirty="0"/>
              <a:t> or those who, without possessing that origin, suffer, together with the former, the less </a:t>
            </a:r>
            <a:r>
              <a:rPr lang="en-US" sz="1800" dirty="0" err="1"/>
              <a:t>favourable</a:t>
            </a:r>
            <a:r>
              <a:rPr lang="en-US" sz="1800" dirty="0"/>
              <a:t> treatment or particular disadvantage resulting from that measure.</a:t>
            </a:r>
            <a:endParaRPr lang="de-DE" sz="1800" dirty="0"/>
          </a:p>
        </p:txBody>
      </p:sp>
      <p:sp>
        <p:nvSpPr>
          <p:cNvPr id="4" name="Foliennummernplatzhalter 3"/>
          <p:cNvSpPr>
            <a:spLocks noGrp="1"/>
          </p:cNvSpPr>
          <p:nvPr>
            <p:ph type="sldNum" sz="quarter" idx="12"/>
          </p:nvPr>
        </p:nvSpPr>
        <p:spPr/>
        <p:txBody>
          <a:bodyPr/>
          <a:lstStyle/>
          <a:p>
            <a:fld id="{74E8C25B-C0C2-4DD4-808A-E33AE5C30C39}" type="slidenum">
              <a:rPr lang="de-DE" smtClean="0"/>
              <a:pPr/>
              <a:t>165</a:t>
            </a:fld>
            <a:endParaRPr lang="de-DE"/>
          </a:p>
        </p:txBody>
      </p:sp>
      <p:sp>
        <p:nvSpPr>
          <p:cNvPr id="5" name="Titel 1"/>
          <p:cNvSpPr>
            <a:spLocks noGrp="1"/>
          </p:cNvSpPr>
          <p:nvPr>
            <p:ph type="title"/>
          </p:nvPr>
        </p:nvSpPr>
        <p:spPr>
          <a:xfrm>
            <a:off x="457200" y="274638"/>
            <a:ext cx="8229600" cy="922114"/>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rPr>
              <a:t>Racial</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t> etc.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rPr>
              <a:t>Discrimination</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t>  (EU Law)</a:t>
            </a:r>
            <a:b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br>
            <a:r>
              <a:rPr lang="de-DE" sz="2000" b="1" dirty="0">
                <a:ln w="1905">
                  <a:solidFill>
                    <a:schemeClr val="accent5">
                      <a:lumMod val="50000"/>
                    </a:schemeClr>
                  </a:solidFill>
                </a:ln>
                <a:solidFill>
                  <a:srgbClr val="C5E4ED"/>
                </a:solidFill>
                <a:effectLst>
                  <a:innerShdw blurRad="69850" dist="43180" dir="5400000">
                    <a:srgbClr val="000000">
                      <a:alpha val="65000"/>
                    </a:srgbClr>
                  </a:innerShdw>
                </a:effectLst>
              </a:rPr>
              <a:t>CJEU, Case C-83/14 – CHEZ I</a:t>
            </a:r>
          </a:p>
        </p:txBody>
      </p:sp>
    </p:spTree>
    <p:extLst>
      <p:ext uri="{BB962C8B-B14F-4D97-AF65-F5344CB8AC3E}">
        <p14:creationId xmlns:p14="http://schemas.microsoft.com/office/powerpoint/2010/main" val="1801910322"/>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412776"/>
            <a:ext cx="8229600" cy="4713387"/>
          </a:xfrm>
        </p:spPr>
        <p:txBody>
          <a:bodyPr>
            <a:normAutofit fontScale="70000" lnSpcReduction="20000"/>
          </a:bodyPr>
          <a:lstStyle/>
          <a:p>
            <a:pPr marL="0" indent="0" algn="just">
              <a:buNone/>
            </a:pPr>
            <a:r>
              <a:rPr lang="en-US" dirty="0"/>
              <a:t>2. Directive 2000/43 … must be interpreted as precluding a national provision which lays down that, in order to be able to conclude that there is direct or indirect discrimination on the grounds of racial or ethnic origin in the areas covered by Article 3(1) of the directive, the less </a:t>
            </a:r>
            <a:r>
              <a:rPr lang="en-US" dirty="0" err="1"/>
              <a:t>favourable</a:t>
            </a:r>
            <a:r>
              <a:rPr lang="en-US" dirty="0"/>
              <a:t> treatment or the particular disadvantage to which Article 2(2)(a) and (b) respectively refer must consist in prejudice to rights or legitimate interests. [Rather: Directive says </a:t>
            </a:r>
            <a:r>
              <a:rPr lang="en-US" b="1" dirty="0">
                <a:solidFill>
                  <a:srgbClr val="C00000"/>
                </a:solidFill>
              </a:rPr>
              <a:t>no</a:t>
            </a:r>
            <a:r>
              <a:rPr lang="en-US" dirty="0"/>
              <a:t> discrimination </a:t>
            </a:r>
            <a:r>
              <a:rPr lang="en-US" b="1" dirty="0">
                <a:solidFill>
                  <a:srgbClr val="C00000"/>
                </a:solidFill>
              </a:rPr>
              <a:t>at all.</a:t>
            </a:r>
            <a:r>
              <a:rPr lang="en-US" dirty="0"/>
              <a:t>]</a:t>
            </a:r>
          </a:p>
          <a:p>
            <a:pPr marL="0" indent="0" algn="just">
              <a:buNone/>
            </a:pPr>
            <a:r>
              <a:rPr lang="en-US" dirty="0"/>
              <a:t>3. Article 2(2)(a) of Directive 2000/43 must be interpreted as meaning that a measure … constitutes direct discrimination within the meaning of that provision if that measure proves to have been introduced and/or maintained for reasons relating to the ethnic origin common to most of the inhabitants of the district concerned, a matter which is for the referring court to determine by taking account of all the relevant circumstances of the case and of the rules relating to the reversal of the burden of proof that are envisaged in Article 8(1) of the directive.</a:t>
            </a:r>
          </a:p>
          <a:p>
            <a:pPr marL="0" indent="0" algn="just">
              <a:buNone/>
            </a:pPr>
            <a:endParaRPr lang="en-US" dirty="0"/>
          </a:p>
          <a:p>
            <a:pPr marL="0" indent="0">
              <a:buNone/>
            </a:pPr>
            <a:endParaRPr lang="de-DE" dirty="0"/>
          </a:p>
        </p:txBody>
      </p:sp>
      <p:sp>
        <p:nvSpPr>
          <p:cNvPr id="4" name="Foliennummernplatzhalter 3"/>
          <p:cNvSpPr>
            <a:spLocks noGrp="1"/>
          </p:cNvSpPr>
          <p:nvPr>
            <p:ph type="sldNum" sz="quarter" idx="12"/>
          </p:nvPr>
        </p:nvSpPr>
        <p:spPr/>
        <p:txBody>
          <a:bodyPr/>
          <a:lstStyle/>
          <a:p>
            <a:fld id="{74E8C25B-C0C2-4DD4-808A-E33AE5C30C39}" type="slidenum">
              <a:rPr lang="de-DE" smtClean="0"/>
              <a:pPr/>
              <a:t>166</a:t>
            </a:fld>
            <a:endParaRPr lang="de-DE"/>
          </a:p>
        </p:txBody>
      </p:sp>
      <p:sp>
        <p:nvSpPr>
          <p:cNvPr id="5" name="Titel 1"/>
          <p:cNvSpPr>
            <a:spLocks noGrp="1"/>
          </p:cNvSpPr>
          <p:nvPr>
            <p:ph type="title"/>
          </p:nvPr>
        </p:nvSpPr>
        <p:spPr>
          <a:xfrm>
            <a:off x="457200" y="274638"/>
            <a:ext cx="8229600" cy="922114"/>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rPr>
              <a:t>Racial</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t> etc.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rPr>
              <a:t>Discrimination</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t>  (EU Law)</a:t>
            </a:r>
            <a:b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br>
            <a:r>
              <a:rPr lang="de-DE" sz="2000" b="1" dirty="0">
                <a:ln w="1905">
                  <a:solidFill>
                    <a:schemeClr val="accent5">
                      <a:lumMod val="50000"/>
                    </a:schemeClr>
                  </a:solidFill>
                </a:ln>
                <a:solidFill>
                  <a:srgbClr val="C5E4ED"/>
                </a:solidFill>
                <a:effectLst>
                  <a:innerShdw blurRad="69850" dist="43180" dir="5400000">
                    <a:srgbClr val="000000">
                      <a:alpha val="65000"/>
                    </a:srgbClr>
                  </a:innerShdw>
                </a:effectLst>
              </a:rPr>
              <a:t>CJEU, Case C-83/14 – CHEZ II</a:t>
            </a:r>
          </a:p>
        </p:txBody>
      </p:sp>
    </p:spTree>
    <p:extLst>
      <p:ext uri="{BB962C8B-B14F-4D97-AF65-F5344CB8AC3E}">
        <p14:creationId xmlns:p14="http://schemas.microsoft.com/office/powerpoint/2010/main" val="2143747052"/>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340768"/>
            <a:ext cx="8229600" cy="4785395"/>
          </a:xfrm>
        </p:spPr>
        <p:txBody>
          <a:bodyPr>
            <a:noAutofit/>
          </a:bodyPr>
          <a:lstStyle/>
          <a:p>
            <a:pPr marL="0" indent="0" algn="just">
              <a:buNone/>
            </a:pPr>
            <a:r>
              <a:rPr lang="en-US" sz="1800" dirty="0"/>
              <a:t>4. Article 2(2)(b) of Directive 2000/43 must be interpreted as meaning that:</a:t>
            </a:r>
          </a:p>
          <a:p>
            <a:pPr marL="0" indent="0" algn="just">
              <a:buNone/>
            </a:pPr>
            <a:r>
              <a:rPr lang="en-US" sz="1800" dirty="0"/>
              <a:t>– that provision precludes a national provision according to which, in order for there to be indirect discrimination on the grounds of racial or ethnic origin, the particular disadvantage must have been brought about for reasons of racial or ethnic origin;</a:t>
            </a:r>
          </a:p>
          <a:p>
            <a:pPr marL="0" indent="0" algn="just">
              <a:buNone/>
            </a:pPr>
            <a:r>
              <a:rPr lang="en-US" sz="1800" dirty="0"/>
              <a:t>– the concept of an ‘apparently neutral’ provision, criterion or practice as referred to in that provision means a provision, criterion or practice which is worded or applied, ostensibly, in a neutral manner, that is to say, having regard to factors different from and not equivalent to the protected characteristic;</a:t>
            </a:r>
          </a:p>
          <a:p>
            <a:pPr marL="0" indent="0" algn="just">
              <a:buNone/>
            </a:pPr>
            <a:r>
              <a:rPr lang="en-US" sz="1800" dirty="0"/>
              <a:t>– the concept of ‘particular disadvantage’ within the meaning of that provision does not refer to serious, obvious or particularly significant cases of inequality, but denotes that it is particularly persons of a given racial or ethnic origin who are at a dis-advantage because of the provision, criterion or practice at issue;</a:t>
            </a:r>
          </a:p>
          <a:p>
            <a:pPr marL="0" indent="0" algn="just">
              <a:buNone/>
            </a:pPr>
            <a:r>
              <a:rPr lang="en-US" sz="1800" dirty="0"/>
              <a:t>– assuming that a measure … does not amount to direct discrimination within the meaning of Article 2(2)(a) of the directive, such a measure is then, in principle, liable to constitute an apparently neutral practice putting persons of a given ethnic origin at a particular disadvantage compared with other persons, within the meaning of Article 2(2)(b);</a:t>
            </a:r>
          </a:p>
          <a:p>
            <a:pPr marL="0" indent="0" algn="just">
              <a:buNone/>
            </a:pPr>
            <a:endParaRPr lang="en-US" sz="2400" dirty="0"/>
          </a:p>
        </p:txBody>
      </p:sp>
      <p:sp>
        <p:nvSpPr>
          <p:cNvPr id="4" name="Foliennummernplatzhalter 3"/>
          <p:cNvSpPr>
            <a:spLocks noGrp="1"/>
          </p:cNvSpPr>
          <p:nvPr>
            <p:ph type="sldNum" sz="quarter" idx="12"/>
          </p:nvPr>
        </p:nvSpPr>
        <p:spPr/>
        <p:txBody>
          <a:bodyPr/>
          <a:lstStyle/>
          <a:p>
            <a:fld id="{74E8C25B-C0C2-4DD4-808A-E33AE5C30C39}" type="slidenum">
              <a:rPr lang="de-DE" smtClean="0"/>
              <a:pPr/>
              <a:t>167</a:t>
            </a:fld>
            <a:endParaRPr lang="de-DE"/>
          </a:p>
        </p:txBody>
      </p:sp>
      <p:sp>
        <p:nvSpPr>
          <p:cNvPr id="5" name="Titel 1"/>
          <p:cNvSpPr>
            <a:spLocks noGrp="1"/>
          </p:cNvSpPr>
          <p:nvPr>
            <p:ph type="title"/>
          </p:nvPr>
        </p:nvSpPr>
        <p:spPr>
          <a:xfrm>
            <a:off x="457200" y="274638"/>
            <a:ext cx="8229600" cy="922114"/>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rPr>
              <a:t>Racial</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t> etc.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rPr>
              <a:t>Discrimination</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t>  (EU Law)</a:t>
            </a:r>
            <a:b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br>
            <a:r>
              <a:rPr lang="de-DE" sz="2000" b="1" dirty="0">
                <a:ln w="1905">
                  <a:solidFill>
                    <a:schemeClr val="accent5">
                      <a:lumMod val="50000"/>
                    </a:schemeClr>
                  </a:solidFill>
                </a:ln>
                <a:solidFill>
                  <a:srgbClr val="C5E4ED"/>
                </a:solidFill>
                <a:effectLst>
                  <a:innerShdw blurRad="69850" dist="43180" dir="5400000">
                    <a:srgbClr val="000000">
                      <a:alpha val="65000"/>
                    </a:srgbClr>
                  </a:innerShdw>
                </a:effectLst>
              </a:rPr>
              <a:t>CJEU, Case C-83/14 – CHEZ III</a:t>
            </a:r>
          </a:p>
        </p:txBody>
      </p:sp>
    </p:spTree>
    <p:extLst>
      <p:ext uri="{BB962C8B-B14F-4D97-AF65-F5344CB8AC3E}">
        <p14:creationId xmlns:p14="http://schemas.microsoft.com/office/powerpoint/2010/main" val="2682746373"/>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340768"/>
            <a:ext cx="8229600" cy="4968552"/>
          </a:xfrm>
        </p:spPr>
        <p:txBody>
          <a:bodyPr>
            <a:normAutofit fontScale="70000" lnSpcReduction="20000"/>
          </a:bodyPr>
          <a:lstStyle/>
          <a:p>
            <a:pPr marL="0" indent="0" algn="just">
              <a:buNone/>
            </a:pPr>
            <a:r>
              <a:rPr lang="en-US" sz="3400" dirty="0"/>
              <a:t>– such a measure would be capable of being objectively justified by the intention to ensure the security of the electricity trans-mission network and the due recording of electricity </a:t>
            </a:r>
            <a:r>
              <a:rPr lang="en-US" sz="3400" dirty="0" err="1"/>
              <a:t>consump-tion</a:t>
            </a:r>
            <a:r>
              <a:rPr lang="en-US" sz="3400" dirty="0"/>
              <a:t> only if that measure did not go beyond what is appropriate and necessary to achieve those legitimate aims and the </a:t>
            </a:r>
            <a:r>
              <a:rPr lang="en-US" sz="3400" dirty="0" err="1"/>
              <a:t>disad</a:t>
            </a:r>
            <a:r>
              <a:rPr lang="en-US" sz="3400" dirty="0"/>
              <a:t>-vantages caused were not disproportionate to the objectives thereby pursued. That is not so if it is found, a matter which is for the referring court to determine, either that other </a:t>
            </a:r>
            <a:r>
              <a:rPr lang="en-US" sz="3400" dirty="0" err="1"/>
              <a:t>appro-priate</a:t>
            </a:r>
            <a:r>
              <a:rPr lang="en-US" sz="3400" dirty="0"/>
              <a:t> and less restrictive means enabling those aims to be achieved exist or, in the absence of such other means, that that measure prejudices excessively the legitimate interest of the final consumers of electricity inhabiting the district concerned, mainly lived in by inhabitants of Roma origin, in having access to the supply of electricity in conditions which are not of an offensive or </a:t>
            </a:r>
            <a:r>
              <a:rPr lang="en-US" sz="3400" dirty="0" err="1"/>
              <a:t>stigmatising</a:t>
            </a:r>
            <a:r>
              <a:rPr lang="en-US" sz="3400" dirty="0"/>
              <a:t> nature and which enable them to monitor their electricity consumption regularly.</a:t>
            </a:r>
          </a:p>
          <a:p>
            <a:pPr marL="0" indent="0">
              <a:buNone/>
            </a:pPr>
            <a:endParaRPr lang="de-DE" dirty="0"/>
          </a:p>
        </p:txBody>
      </p:sp>
      <p:sp>
        <p:nvSpPr>
          <p:cNvPr id="4" name="Foliennummernplatzhalter 3"/>
          <p:cNvSpPr>
            <a:spLocks noGrp="1"/>
          </p:cNvSpPr>
          <p:nvPr>
            <p:ph type="sldNum" sz="quarter" idx="12"/>
          </p:nvPr>
        </p:nvSpPr>
        <p:spPr/>
        <p:txBody>
          <a:bodyPr/>
          <a:lstStyle/>
          <a:p>
            <a:fld id="{74E8C25B-C0C2-4DD4-808A-E33AE5C30C39}" type="slidenum">
              <a:rPr lang="de-DE" smtClean="0"/>
              <a:pPr/>
              <a:t>168</a:t>
            </a:fld>
            <a:endParaRPr lang="de-DE"/>
          </a:p>
        </p:txBody>
      </p:sp>
      <p:sp>
        <p:nvSpPr>
          <p:cNvPr id="5" name="Titel 1"/>
          <p:cNvSpPr>
            <a:spLocks noGrp="1"/>
          </p:cNvSpPr>
          <p:nvPr>
            <p:ph type="title"/>
          </p:nvPr>
        </p:nvSpPr>
        <p:spPr>
          <a:xfrm>
            <a:off x="457200" y="274638"/>
            <a:ext cx="8229600" cy="994122"/>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rPr>
              <a:t>Racial</a:t>
            </a:r>
            <a:r>
              <a:rPr lang="de-DE" sz="2400" b="1">
                <a:ln w="1905">
                  <a:solidFill>
                    <a:schemeClr val="accent5">
                      <a:lumMod val="50000"/>
                    </a:schemeClr>
                  </a:solidFill>
                </a:ln>
                <a:solidFill>
                  <a:srgbClr val="C5E4ED"/>
                </a:solidFill>
                <a:effectLst>
                  <a:innerShdw blurRad="69850" dist="43180" dir="5400000">
                    <a:srgbClr val="000000">
                      <a:alpha val="65000"/>
                    </a:srgbClr>
                  </a:innerShdw>
                </a:effectLst>
              </a:rPr>
              <a:t> etc. Discrimination</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t>  (EU Law)</a:t>
            </a:r>
            <a:b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rPr>
            </a:br>
            <a:r>
              <a:rPr lang="de-DE" sz="2000" b="1" dirty="0">
                <a:ln w="1905">
                  <a:solidFill>
                    <a:schemeClr val="accent5">
                      <a:lumMod val="50000"/>
                    </a:schemeClr>
                  </a:solidFill>
                </a:ln>
                <a:solidFill>
                  <a:srgbClr val="C5E4ED"/>
                </a:solidFill>
                <a:effectLst>
                  <a:innerShdw blurRad="69850" dist="43180" dir="5400000">
                    <a:srgbClr val="000000">
                      <a:alpha val="65000"/>
                    </a:srgbClr>
                  </a:innerShdw>
                </a:effectLst>
              </a:rPr>
              <a:t>CJEU, Case C-83/14 – CHEZ IV</a:t>
            </a:r>
          </a:p>
        </p:txBody>
      </p:sp>
    </p:spTree>
    <p:extLst>
      <p:ext uri="{BB962C8B-B14F-4D97-AF65-F5344CB8AC3E}">
        <p14:creationId xmlns:p14="http://schemas.microsoft.com/office/powerpoint/2010/main" val="26490219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a:solidFill>
            <a:srgbClr val="FFEBF0"/>
          </a:solidFill>
          <a:ln w="12700">
            <a:solidFill>
              <a:schemeClr val="bg1">
                <a:lumMod val="50000"/>
              </a:schemeClr>
            </a:solidFill>
          </a:ln>
          <a:effectLst>
            <a:outerShdw blurRad="76200" dir="18900000" sy="23000" kx="-1200000" algn="bl" rotWithShape="0">
              <a:prstClr val="black">
                <a:alpha val="20000"/>
              </a:prstClr>
            </a:outerShdw>
          </a:effectLst>
        </p:spPr>
        <p:txBody>
          <a:bodyPr>
            <a:normAutofit/>
          </a:bodyPr>
          <a:lstStyle/>
          <a:p>
            <a:pPr algn="l"/>
            <a:r>
              <a:rPr lang="de-DE" sz="2400" b="1" dirty="0">
                <a:ln w="1905"/>
                <a:solidFill>
                  <a:srgbClr val="DC7A88"/>
                </a:solidFill>
                <a:effectLst>
                  <a:innerShdw blurRad="69850" dist="43180" dir="5400000">
                    <a:srgbClr val="000000">
                      <a:alpha val="65000"/>
                    </a:srgbClr>
                  </a:innerShdw>
                </a:effectLst>
              </a:rPr>
              <a:t>General Legal Bases (</a:t>
            </a:r>
            <a:r>
              <a:rPr lang="de-DE" sz="2400" b="1" dirty="0" err="1">
                <a:ln w="1905"/>
                <a:solidFill>
                  <a:srgbClr val="DC7A88"/>
                </a:solidFill>
                <a:effectLst>
                  <a:innerShdw blurRad="69850" dist="43180" dir="5400000">
                    <a:srgbClr val="000000">
                      <a:alpha val="65000"/>
                    </a:srgbClr>
                  </a:innerShdw>
                </a:effectLst>
              </a:rPr>
              <a:t>CoE</a:t>
            </a:r>
            <a:r>
              <a:rPr lang="de-DE" sz="2400" b="1" dirty="0">
                <a:ln w="1905"/>
                <a:solidFill>
                  <a:srgbClr val="DC7A88"/>
                </a:solidFill>
                <a:effectLst>
                  <a:innerShdw blurRad="69850" dist="43180" dir="5400000">
                    <a:srgbClr val="000000">
                      <a:alpha val="65000"/>
                    </a:srgbClr>
                  </a:innerShdw>
                </a:effectLst>
              </a:rPr>
              <a:t>)</a:t>
            </a:r>
            <a:endParaRPr lang="de-DE" sz="2400" dirty="0">
              <a:solidFill>
                <a:srgbClr val="DC7A88"/>
              </a:solidFill>
            </a:endParaRPr>
          </a:p>
        </p:txBody>
      </p:sp>
      <p:sp>
        <p:nvSpPr>
          <p:cNvPr id="3" name="Inhaltsplatzhalter 2"/>
          <p:cNvSpPr>
            <a:spLocks noGrp="1"/>
          </p:cNvSpPr>
          <p:nvPr>
            <p:ph idx="1"/>
          </p:nvPr>
        </p:nvSpPr>
        <p:spPr>
          <a:xfrm>
            <a:off x="457200" y="1196752"/>
            <a:ext cx="8229600" cy="4968552"/>
          </a:xfrm>
        </p:spPr>
        <p:txBody>
          <a:bodyPr>
            <a:noAutofit/>
          </a:bodyPr>
          <a:lstStyle/>
          <a:p>
            <a:pPr algn="just"/>
            <a:r>
              <a:rPr lang="en-US" sz="2200" b="1" dirty="0"/>
              <a:t>ECHR</a:t>
            </a:r>
            <a:r>
              <a:rPr lang="en-US" sz="2200" dirty="0"/>
              <a:t> (1950), Art. 14, Art. 1 Protocol No. 12 </a:t>
            </a:r>
          </a:p>
          <a:p>
            <a:pPr algn="just"/>
            <a:r>
              <a:rPr lang="en-US" sz="2200" b="1" dirty="0"/>
              <a:t>European Social Charter (Revised) </a:t>
            </a:r>
            <a:r>
              <a:rPr lang="en-US" sz="2200" dirty="0"/>
              <a:t>(ESC) (1996), Part V, Article E: The enjoyment of the rights set forth in this Charter shall be secured </a:t>
            </a:r>
            <a:r>
              <a:rPr lang="en-US" sz="2200" b="1" u="sng" dirty="0">
                <a:solidFill>
                  <a:srgbClr val="C00000"/>
                </a:solidFill>
              </a:rPr>
              <a:t>without discrimination</a:t>
            </a:r>
            <a:r>
              <a:rPr lang="en-US" sz="2200" dirty="0"/>
              <a:t> on any ground such as </a:t>
            </a:r>
            <a:r>
              <a:rPr lang="en-US" sz="2200" dirty="0">
                <a:solidFill>
                  <a:srgbClr val="C00000"/>
                </a:solidFill>
              </a:rPr>
              <a:t>race, </a:t>
            </a:r>
            <a:r>
              <a:rPr lang="en-US" sz="2200" dirty="0" err="1">
                <a:solidFill>
                  <a:srgbClr val="C00000"/>
                </a:solidFill>
              </a:rPr>
              <a:t>colour</a:t>
            </a:r>
            <a:r>
              <a:rPr lang="en-US" sz="2200" dirty="0">
                <a:solidFill>
                  <a:srgbClr val="C00000"/>
                </a:solidFill>
              </a:rPr>
              <a:t>, sex, language, religion, political or other opinion, national or social origin, health, association with a national minority, birth or other status</a:t>
            </a:r>
            <a:r>
              <a:rPr lang="en-US" sz="2200" dirty="0"/>
              <a:t>.</a:t>
            </a:r>
          </a:p>
          <a:p>
            <a:pPr algn="just"/>
            <a:r>
              <a:rPr lang="en-US" sz="2200" b="1" dirty="0"/>
              <a:t>Framework Convention for the Protection of National Minorities </a:t>
            </a:r>
            <a:r>
              <a:rPr lang="en-US" sz="2200" dirty="0"/>
              <a:t>(1995), Art. 4</a:t>
            </a:r>
          </a:p>
          <a:p>
            <a:pPr algn="just"/>
            <a:r>
              <a:rPr lang="en-US" sz="2200" b="1" dirty="0"/>
              <a:t>European Convention on Nationality</a:t>
            </a:r>
            <a:r>
              <a:rPr lang="en-US" sz="2200" dirty="0"/>
              <a:t> (1997), Art. 5(1)</a:t>
            </a:r>
          </a:p>
          <a:p>
            <a:r>
              <a:rPr lang="en-US" sz="2200" b="1" dirty="0"/>
              <a:t>Convention on Human Rights and Biomedicine </a:t>
            </a:r>
            <a:r>
              <a:rPr lang="en-US" sz="2200" dirty="0"/>
              <a:t>(1997), Art. 11</a:t>
            </a:r>
          </a:p>
          <a:p>
            <a:r>
              <a:rPr lang="en-US" sz="2200" b="1" dirty="0"/>
              <a:t>Convention on Preventing and Combating Violence against Women and Domestic Violence </a:t>
            </a:r>
            <a:r>
              <a:rPr lang="en-US" sz="2200" dirty="0"/>
              <a:t>(2011)</a:t>
            </a:r>
          </a:p>
        </p:txBody>
      </p:sp>
      <p:sp>
        <p:nvSpPr>
          <p:cNvPr id="5" name="Foliennummernplatzhalter 4"/>
          <p:cNvSpPr>
            <a:spLocks noGrp="1"/>
          </p:cNvSpPr>
          <p:nvPr>
            <p:ph type="sldNum" sz="quarter" idx="12"/>
          </p:nvPr>
        </p:nvSpPr>
        <p:spPr/>
        <p:txBody>
          <a:bodyPr/>
          <a:lstStyle/>
          <a:p>
            <a:fld id="{74E8C25B-C0C2-4DD4-808A-E33AE5C30C39}" type="slidenum">
              <a:rPr lang="de-DE" smtClean="0"/>
              <a:pPr/>
              <a:t>17</a:t>
            </a:fld>
            <a:endParaRPr lang="de-DE"/>
          </a:p>
        </p:txBody>
      </p:sp>
    </p:spTree>
    <p:extLst>
      <p:ext uri="{BB962C8B-B14F-4D97-AF65-F5344CB8AC3E}">
        <p14:creationId xmlns:p14="http://schemas.microsoft.com/office/powerpoint/2010/main" val="18629908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a:solidFill>
            <a:srgbClr val="FFEBF0"/>
          </a:solidFill>
          <a:ln w="12700">
            <a:solidFill>
              <a:schemeClr val="bg1">
                <a:lumMod val="50000"/>
              </a:schemeClr>
            </a:solidFill>
          </a:ln>
          <a:effectLst>
            <a:outerShdw blurRad="76200" dir="18900000" sy="23000" kx="-1200000" algn="bl" rotWithShape="0">
              <a:prstClr val="black">
                <a:alpha val="20000"/>
              </a:prstClr>
            </a:outerShdw>
          </a:effectLst>
        </p:spPr>
        <p:txBody>
          <a:bodyPr>
            <a:normAutofit/>
          </a:bodyPr>
          <a:lstStyle/>
          <a:p>
            <a:pPr algn="l"/>
            <a:r>
              <a:rPr lang="de-DE" sz="2400" b="1" dirty="0">
                <a:ln w="1905"/>
                <a:solidFill>
                  <a:srgbClr val="DC7A88"/>
                </a:solidFill>
                <a:effectLst>
                  <a:innerShdw blurRad="69850" dist="43180" dir="5400000">
                    <a:srgbClr val="000000">
                      <a:alpha val="65000"/>
                    </a:srgbClr>
                  </a:innerShdw>
                </a:effectLst>
              </a:rPr>
              <a:t>Prohibition </a:t>
            </a:r>
            <a:r>
              <a:rPr lang="de-DE" sz="2400" b="1" dirty="0" err="1">
                <a:ln w="1905"/>
                <a:solidFill>
                  <a:srgbClr val="DC7A88"/>
                </a:solidFill>
                <a:effectLst>
                  <a:innerShdw blurRad="69850" dist="43180" dir="5400000">
                    <a:srgbClr val="000000">
                      <a:alpha val="65000"/>
                    </a:srgbClr>
                  </a:innerShdw>
                </a:effectLst>
              </a:rPr>
              <a:t>of</a:t>
            </a:r>
            <a:r>
              <a:rPr lang="de-DE" sz="2400" b="1" dirty="0">
                <a:ln w="1905"/>
                <a:solidFill>
                  <a:srgbClr val="DC7A88"/>
                </a:solidFill>
                <a:effectLst>
                  <a:innerShdw blurRad="69850" dist="43180" dir="5400000">
                    <a:srgbClr val="000000">
                      <a:alpha val="65000"/>
                    </a:srgbClr>
                  </a:innerShdw>
                </a:effectLst>
              </a:rPr>
              <a:t> </a:t>
            </a:r>
            <a:r>
              <a:rPr lang="de-DE" sz="2400" b="1" dirty="0" err="1">
                <a:ln w="1905"/>
                <a:solidFill>
                  <a:srgbClr val="DC7A88"/>
                </a:solidFill>
                <a:effectLst>
                  <a:innerShdw blurRad="69850" dist="43180" dir="5400000">
                    <a:srgbClr val="000000">
                      <a:alpha val="65000"/>
                    </a:srgbClr>
                  </a:innerShdw>
                </a:effectLst>
              </a:rPr>
              <a:t>Discrimination</a:t>
            </a:r>
            <a:r>
              <a:rPr lang="de-DE" sz="2400" b="1" dirty="0">
                <a:ln w="1905"/>
                <a:solidFill>
                  <a:srgbClr val="DC7A88"/>
                </a:solidFill>
                <a:effectLst>
                  <a:innerShdw blurRad="69850" dist="43180" dir="5400000">
                    <a:srgbClr val="000000">
                      <a:alpha val="65000"/>
                    </a:srgbClr>
                  </a:innerShdw>
                </a:effectLst>
              </a:rPr>
              <a:t> in </a:t>
            </a:r>
            <a:r>
              <a:rPr lang="de-DE" sz="2400" b="1" dirty="0" err="1">
                <a:ln w="1905"/>
                <a:solidFill>
                  <a:srgbClr val="DC7A88"/>
                </a:solidFill>
                <a:effectLst>
                  <a:innerShdw blurRad="69850" dist="43180" dir="5400000">
                    <a:srgbClr val="000000">
                      <a:alpha val="65000"/>
                    </a:srgbClr>
                  </a:innerShdw>
                </a:effectLst>
              </a:rPr>
              <a:t>the</a:t>
            </a:r>
            <a:r>
              <a:rPr lang="de-DE" sz="2400" b="1" dirty="0">
                <a:ln w="1905"/>
                <a:solidFill>
                  <a:srgbClr val="DC7A88"/>
                </a:solidFill>
                <a:effectLst>
                  <a:innerShdw blurRad="69850" dist="43180" dir="5400000">
                    <a:srgbClr val="000000">
                      <a:alpha val="65000"/>
                    </a:srgbClr>
                  </a:innerShdw>
                </a:effectLst>
              </a:rPr>
              <a:t> ECHR</a:t>
            </a:r>
            <a:endParaRPr lang="de-DE" sz="2400" dirty="0">
              <a:solidFill>
                <a:srgbClr val="DC7A88"/>
              </a:solidFill>
            </a:endParaRPr>
          </a:p>
        </p:txBody>
      </p:sp>
      <p:sp>
        <p:nvSpPr>
          <p:cNvPr id="3" name="Inhaltsplatzhalter 2"/>
          <p:cNvSpPr>
            <a:spLocks noGrp="1"/>
          </p:cNvSpPr>
          <p:nvPr>
            <p:ph idx="1"/>
          </p:nvPr>
        </p:nvSpPr>
        <p:spPr>
          <a:xfrm>
            <a:off x="457200" y="1196752"/>
            <a:ext cx="8229600" cy="4968552"/>
          </a:xfrm>
        </p:spPr>
        <p:txBody>
          <a:bodyPr>
            <a:normAutofit fontScale="62500" lnSpcReduction="20000"/>
          </a:bodyPr>
          <a:lstStyle/>
          <a:p>
            <a:pPr marL="0" indent="0">
              <a:lnSpc>
                <a:spcPct val="120000"/>
              </a:lnSpc>
              <a:buNone/>
            </a:pPr>
            <a:r>
              <a:rPr lang="de-DE" sz="3500" b="1" dirty="0"/>
              <a:t>Art. 14 ECHR:</a:t>
            </a:r>
          </a:p>
          <a:p>
            <a:pPr marL="0" indent="0" algn="just">
              <a:lnSpc>
                <a:spcPct val="120000"/>
              </a:lnSpc>
              <a:spcAft>
                <a:spcPts val="1200"/>
              </a:spcAft>
              <a:buNone/>
            </a:pPr>
            <a:r>
              <a:rPr lang="de-DE" sz="3500" dirty="0"/>
              <a:t>The </a:t>
            </a:r>
            <a:r>
              <a:rPr lang="de-DE" sz="3500" dirty="0" err="1"/>
              <a:t>enjoyment</a:t>
            </a:r>
            <a:r>
              <a:rPr lang="de-DE" sz="3500" dirty="0"/>
              <a:t> </a:t>
            </a:r>
            <a:r>
              <a:rPr lang="de-DE" sz="3500" dirty="0" err="1"/>
              <a:t>of</a:t>
            </a:r>
            <a:r>
              <a:rPr lang="de-DE" sz="3500" dirty="0"/>
              <a:t> </a:t>
            </a:r>
            <a:r>
              <a:rPr lang="de-DE" sz="3500" dirty="0" err="1"/>
              <a:t>the</a:t>
            </a:r>
            <a:r>
              <a:rPr lang="de-DE" sz="3500" dirty="0"/>
              <a:t> </a:t>
            </a:r>
            <a:r>
              <a:rPr lang="de-DE" sz="3500" dirty="0" err="1"/>
              <a:t>rights</a:t>
            </a:r>
            <a:r>
              <a:rPr lang="de-DE" sz="3500" dirty="0"/>
              <a:t> </a:t>
            </a:r>
            <a:r>
              <a:rPr lang="de-DE" sz="3500" dirty="0" err="1"/>
              <a:t>and</a:t>
            </a:r>
            <a:r>
              <a:rPr lang="de-DE" sz="3500" dirty="0"/>
              <a:t> </a:t>
            </a:r>
            <a:r>
              <a:rPr lang="de-DE" sz="3500" dirty="0" err="1"/>
              <a:t>freedoms</a:t>
            </a:r>
            <a:r>
              <a:rPr lang="de-DE" sz="3500" dirty="0"/>
              <a:t> </a:t>
            </a:r>
            <a:r>
              <a:rPr lang="de-DE" sz="3500" u="sng" dirty="0" err="1"/>
              <a:t>set</a:t>
            </a:r>
            <a:r>
              <a:rPr lang="de-DE" sz="3500" u="sng" dirty="0"/>
              <a:t> </a:t>
            </a:r>
            <a:r>
              <a:rPr lang="de-DE" sz="3500" u="sng" dirty="0" err="1"/>
              <a:t>forth</a:t>
            </a:r>
            <a:r>
              <a:rPr lang="de-DE" sz="3500" u="sng" dirty="0"/>
              <a:t> in </a:t>
            </a:r>
            <a:r>
              <a:rPr lang="de-DE" sz="3500" u="sng" dirty="0" err="1"/>
              <a:t>this</a:t>
            </a:r>
            <a:r>
              <a:rPr lang="de-DE" sz="3500" u="sng" dirty="0"/>
              <a:t> </a:t>
            </a:r>
            <a:r>
              <a:rPr lang="de-DE" sz="3500" u="sng" dirty="0" err="1"/>
              <a:t>Convention</a:t>
            </a:r>
            <a:r>
              <a:rPr lang="de-DE" sz="3500" dirty="0"/>
              <a:t> </a:t>
            </a:r>
            <a:r>
              <a:rPr lang="de-DE" sz="3500" dirty="0" err="1"/>
              <a:t>shall</a:t>
            </a:r>
            <a:r>
              <a:rPr lang="de-DE" sz="3500" dirty="0"/>
              <a:t> </a:t>
            </a:r>
            <a:r>
              <a:rPr lang="de-DE" sz="3500" dirty="0" err="1"/>
              <a:t>be</a:t>
            </a:r>
            <a:r>
              <a:rPr lang="de-DE" sz="3500" dirty="0"/>
              <a:t> </a:t>
            </a:r>
            <a:r>
              <a:rPr lang="de-DE" sz="3500" dirty="0" err="1"/>
              <a:t>secured</a:t>
            </a:r>
            <a:r>
              <a:rPr lang="de-DE" sz="3500" dirty="0"/>
              <a:t> </a:t>
            </a:r>
            <a:r>
              <a:rPr lang="de-DE" sz="3500" dirty="0" err="1"/>
              <a:t>without</a:t>
            </a:r>
            <a:r>
              <a:rPr lang="de-DE" sz="3500" dirty="0"/>
              <a:t> </a:t>
            </a:r>
            <a:r>
              <a:rPr lang="de-DE" sz="3500" dirty="0" err="1"/>
              <a:t>discrimination</a:t>
            </a:r>
            <a:r>
              <a:rPr lang="de-DE" sz="3500" dirty="0"/>
              <a:t> on </a:t>
            </a:r>
            <a:r>
              <a:rPr lang="de-DE" sz="3500" dirty="0" err="1"/>
              <a:t>any</a:t>
            </a:r>
            <a:r>
              <a:rPr lang="de-DE" sz="3500" dirty="0"/>
              <a:t> </a:t>
            </a:r>
            <a:r>
              <a:rPr lang="de-DE" sz="3500" dirty="0" err="1"/>
              <a:t>ground</a:t>
            </a:r>
            <a:r>
              <a:rPr lang="de-DE" sz="3500" dirty="0"/>
              <a:t> such </a:t>
            </a:r>
            <a:r>
              <a:rPr lang="de-DE" sz="3500" dirty="0" err="1"/>
              <a:t>as</a:t>
            </a:r>
            <a:r>
              <a:rPr lang="de-DE" sz="3500" dirty="0"/>
              <a:t> </a:t>
            </a:r>
            <a:r>
              <a:rPr lang="de-DE" sz="3500" dirty="0" err="1"/>
              <a:t>sex</a:t>
            </a:r>
            <a:r>
              <a:rPr lang="de-DE" sz="3500" dirty="0"/>
              <a:t>, </a:t>
            </a:r>
            <a:r>
              <a:rPr lang="de-DE" sz="3500" dirty="0" err="1">
                <a:solidFill>
                  <a:schemeClr val="tx1">
                    <a:lumMod val="95000"/>
                    <a:lumOff val="5000"/>
                  </a:schemeClr>
                </a:solidFill>
              </a:rPr>
              <a:t>race</a:t>
            </a:r>
            <a:r>
              <a:rPr lang="de-DE" sz="3500" dirty="0">
                <a:solidFill>
                  <a:schemeClr val="tx1">
                    <a:lumMod val="95000"/>
                    <a:lumOff val="5000"/>
                  </a:schemeClr>
                </a:solidFill>
              </a:rPr>
              <a:t>, </a:t>
            </a:r>
            <a:r>
              <a:rPr lang="de-DE" sz="3500" dirty="0" err="1">
                <a:solidFill>
                  <a:schemeClr val="tx1">
                    <a:lumMod val="95000"/>
                    <a:lumOff val="5000"/>
                  </a:schemeClr>
                </a:solidFill>
              </a:rPr>
              <a:t>colour</a:t>
            </a:r>
            <a:r>
              <a:rPr lang="de-DE" sz="3500" dirty="0">
                <a:solidFill>
                  <a:schemeClr val="tx1">
                    <a:lumMod val="95000"/>
                    <a:lumOff val="5000"/>
                  </a:schemeClr>
                </a:solidFill>
              </a:rPr>
              <a:t>, </a:t>
            </a:r>
            <a:r>
              <a:rPr lang="de-DE" sz="3500" dirty="0" err="1">
                <a:solidFill>
                  <a:schemeClr val="tx1">
                    <a:lumMod val="95000"/>
                    <a:lumOff val="5000"/>
                  </a:schemeClr>
                </a:solidFill>
              </a:rPr>
              <a:t>language</a:t>
            </a:r>
            <a:r>
              <a:rPr lang="de-DE" sz="3500" dirty="0">
                <a:solidFill>
                  <a:schemeClr val="tx1">
                    <a:lumMod val="95000"/>
                    <a:lumOff val="5000"/>
                  </a:schemeClr>
                </a:solidFill>
              </a:rPr>
              <a:t>, </a:t>
            </a:r>
            <a:r>
              <a:rPr lang="de-DE" sz="3500" dirty="0" err="1">
                <a:solidFill>
                  <a:schemeClr val="tx1">
                    <a:lumMod val="95000"/>
                    <a:lumOff val="5000"/>
                  </a:schemeClr>
                </a:solidFill>
              </a:rPr>
              <a:t>religion</a:t>
            </a:r>
            <a:r>
              <a:rPr lang="de-DE" sz="3500" dirty="0">
                <a:solidFill>
                  <a:schemeClr val="tx1">
                    <a:lumMod val="95000"/>
                    <a:lumOff val="5000"/>
                  </a:schemeClr>
                </a:solidFill>
              </a:rPr>
              <a:t>, </a:t>
            </a:r>
            <a:r>
              <a:rPr lang="de-DE" sz="3500" dirty="0" err="1">
                <a:solidFill>
                  <a:schemeClr val="tx1">
                    <a:lumMod val="95000"/>
                    <a:lumOff val="5000"/>
                  </a:schemeClr>
                </a:solidFill>
              </a:rPr>
              <a:t>political</a:t>
            </a:r>
            <a:r>
              <a:rPr lang="de-DE" sz="3500" dirty="0">
                <a:solidFill>
                  <a:schemeClr val="tx1">
                    <a:lumMod val="95000"/>
                    <a:lumOff val="5000"/>
                  </a:schemeClr>
                </a:solidFill>
              </a:rPr>
              <a:t> </a:t>
            </a:r>
            <a:r>
              <a:rPr lang="de-DE" sz="3500" dirty="0" err="1">
                <a:solidFill>
                  <a:schemeClr val="tx1">
                    <a:lumMod val="95000"/>
                    <a:lumOff val="5000"/>
                  </a:schemeClr>
                </a:solidFill>
              </a:rPr>
              <a:t>or</a:t>
            </a:r>
            <a:r>
              <a:rPr lang="de-DE" sz="3500" dirty="0">
                <a:solidFill>
                  <a:schemeClr val="tx1">
                    <a:lumMod val="95000"/>
                    <a:lumOff val="5000"/>
                  </a:schemeClr>
                </a:solidFill>
              </a:rPr>
              <a:t> </a:t>
            </a:r>
            <a:r>
              <a:rPr lang="de-DE" sz="3500" dirty="0" err="1">
                <a:solidFill>
                  <a:schemeClr val="tx1">
                    <a:lumMod val="95000"/>
                    <a:lumOff val="5000"/>
                  </a:schemeClr>
                </a:solidFill>
              </a:rPr>
              <a:t>other</a:t>
            </a:r>
            <a:r>
              <a:rPr lang="de-DE" sz="3500" dirty="0">
                <a:solidFill>
                  <a:schemeClr val="tx1">
                    <a:lumMod val="95000"/>
                    <a:lumOff val="5000"/>
                  </a:schemeClr>
                </a:solidFill>
              </a:rPr>
              <a:t> </a:t>
            </a:r>
            <a:r>
              <a:rPr lang="de-DE" sz="3500" dirty="0" err="1">
                <a:solidFill>
                  <a:schemeClr val="tx1">
                    <a:lumMod val="95000"/>
                    <a:lumOff val="5000"/>
                  </a:schemeClr>
                </a:solidFill>
              </a:rPr>
              <a:t>opinion</a:t>
            </a:r>
            <a:r>
              <a:rPr lang="de-DE" sz="3500" dirty="0">
                <a:solidFill>
                  <a:schemeClr val="tx1">
                    <a:lumMod val="95000"/>
                    <a:lumOff val="5000"/>
                  </a:schemeClr>
                </a:solidFill>
              </a:rPr>
              <a:t>, national </a:t>
            </a:r>
            <a:r>
              <a:rPr lang="de-DE" sz="3500" dirty="0" err="1">
                <a:solidFill>
                  <a:schemeClr val="tx1">
                    <a:lumMod val="95000"/>
                    <a:lumOff val="5000"/>
                  </a:schemeClr>
                </a:solidFill>
              </a:rPr>
              <a:t>or</a:t>
            </a:r>
            <a:r>
              <a:rPr lang="de-DE" sz="3500" dirty="0">
                <a:solidFill>
                  <a:schemeClr val="tx1">
                    <a:lumMod val="95000"/>
                    <a:lumOff val="5000"/>
                  </a:schemeClr>
                </a:solidFill>
              </a:rPr>
              <a:t> </a:t>
            </a:r>
            <a:r>
              <a:rPr lang="de-DE" sz="3500" dirty="0" err="1">
                <a:solidFill>
                  <a:schemeClr val="tx1">
                    <a:lumMod val="95000"/>
                    <a:lumOff val="5000"/>
                  </a:schemeClr>
                </a:solidFill>
              </a:rPr>
              <a:t>social</a:t>
            </a:r>
            <a:r>
              <a:rPr lang="de-DE" sz="3500" dirty="0">
                <a:solidFill>
                  <a:schemeClr val="tx1">
                    <a:lumMod val="95000"/>
                    <a:lumOff val="5000"/>
                  </a:schemeClr>
                </a:solidFill>
              </a:rPr>
              <a:t> </a:t>
            </a:r>
            <a:r>
              <a:rPr lang="de-DE" sz="3500" dirty="0" err="1">
                <a:solidFill>
                  <a:schemeClr val="tx1">
                    <a:lumMod val="95000"/>
                    <a:lumOff val="5000"/>
                  </a:schemeClr>
                </a:solidFill>
              </a:rPr>
              <a:t>origin</a:t>
            </a:r>
            <a:r>
              <a:rPr lang="de-DE" sz="3500" dirty="0">
                <a:solidFill>
                  <a:schemeClr val="tx1">
                    <a:lumMod val="95000"/>
                    <a:lumOff val="5000"/>
                  </a:schemeClr>
                </a:solidFill>
              </a:rPr>
              <a:t>, </a:t>
            </a:r>
            <a:r>
              <a:rPr lang="de-DE" sz="3500" dirty="0" err="1">
                <a:ln w="1905"/>
                <a:solidFill>
                  <a:schemeClr val="tx1">
                    <a:lumMod val="95000"/>
                    <a:lumOff val="5000"/>
                  </a:schemeClr>
                </a:solidFill>
                <a:effectLst>
                  <a:innerShdw blurRad="69850" dist="43180" dir="5400000">
                    <a:srgbClr val="000000">
                      <a:alpha val="65000"/>
                    </a:srgbClr>
                  </a:innerShdw>
                </a:effectLst>
              </a:rPr>
              <a:t>association</a:t>
            </a:r>
            <a:r>
              <a:rPr lang="de-DE" sz="3500" dirty="0">
                <a:ln w="1905"/>
                <a:solidFill>
                  <a:schemeClr val="tx1">
                    <a:lumMod val="95000"/>
                    <a:lumOff val="5000"/>
                  </a:schemeClr>
                </a:solidFill>
                <a:effectLst>
                  <a:innerShdw blurRad="69850" dist="43180" dir="5400000">
                    <a:srgbClr val="000000">
                      <a:alpha val="65000"/>
                    </a:srgbClr>
                  </a:innerShdw>
                </a:effectLst>
              </a:rPr>
              <a:t> </a:t>
            </a:r>
            <a:r>
              <a:rPr lang="de-DE" sz="3500" dirty="0" err="1">
                <a:ln w="1905"/>
                <a:solidFill>
                  <a:schemeClr val="tx1">
                    <a:lumMod val="95000"/>
                    <a:lumOff val="5000"/>
                  </a:schemeClr>
                </a:solidFill>
                <a:effectLst>
                  <a:innerShdw blurRad="69850" dist="43180" dir="5400000">
                    <a:srgbClr val="000000">
                      <a:alpha val="65000"/>
                    </a:srgbClr>
                  </a:innerShdw>
                </a:effectLst>
              </a:rPr>
              <a:t>with</a:t>
            </a:r>
            <a:r>
              <a:rPr lang="de-DE" sz="3500" dirty="0">
                <a:ln w="1905"/>
                <a:solidFill>
                  <a:schemeClr val="tx1">
                    <a:lumMod val="95000"/>
                    <a:lumOff val="5000"/>
                  </a:schemeClr>
                </a:solidFill>
                <a:effectLst>
                  <a:innerShdw blurRad="69850" dist="43180" dir="5400000">
                    <a:srgbClr val="000000">
                      <a:alpha val="65000"/>
                    </a:srgbClr>
                  </a:innerShdw>
                </a:effectLst>
              </a:rPr>
              <a:t> a national </a:t>
            </a:r>
            <a:r>
              <a:rPr lang="de-DE" sz="3500" dirty="0" err="1">
                <a:ln w="1905"/>
                <a:solidFill>
                  <a:schemeClr val="tx1">
                    <a:lumMod val="95000"/>
                    <a:lumOff val="5000"/>
                  </a:schemeClr>
                </a:solidFill>
                <a:effectLst>
                  <a:innerShdw blurRad="69850" dist="43180" dir="5400000">
                    <a:srgbClr val="000000">
                      <a:alpha val="65000"/>
                    </a:srgbClr>
                  </a:innerShdw>
                </a:effectLst>
              </a:rPr>
              <a:t>minority</a:t>
            </a:r>
            <a:r>
              <a:rPr lang="de-DE" sz="3500" dirty="0">
                <a:solidFill>
                  <a:schemeClr val="tx1">
                    <a:lumMod val="95000"/>
                    <a:lumOff val="5000"/>
                  </a:schemeClr>
                </a:solidFill>
              </a:rPr>
              <a:t>, </a:t>
            </a:r>
            <a:r>
              <a:rPr lang="de-DE" sz="3500" dirty="0" err="1">
                <a:solidFill>
                  <a:schemeClr val="tx1">
                    <a:lumMod val="95000"/>
                    <a:lumOff val="5000"/>
                  </a:schemeClr>
                </a:solidFill>
              </a:rPr>
              <a:t>property</a:t>
            </a:r>
            <a:r>
              <a:rPr lang="de-DE" sz="3500" dirty="0">
                <a:solidFill>
                  <a:schemeClr val="tx1">
                    <a:lumMod val="95000"/>
                    <a:lumOff val="5000"/>
                  </a:schemeClr>
                </a:solidFill>
              </a:rPr>
              <a:t>, </a:t>
            </a:r>
            <a:r>
              <a:rPr lang="de-DE" sz="3500" dirty="0" err="1">
                <a:solidFill>
                  <a:schemeClr val="tx1">
                    <a:lumMod val="95000"/>
                    <a:lumOff val="5000"/>
                  </a:schemeClr>
                </a:solidFill>
              </a:rPr>
              <a:t>birth</a:t>
            </a:r>
            <a:r>
              <a:rPr lang="de-DE" sz="3500" dirty="0">
                <a:solidFill>
                  <a:schemeClr val="tx1">
                    <a:lumMod val="95000"/>
                    <a:lumOff val="5000"/>
                  </a:schemeClr>
                </a:solidFill>
              </a:rPr>
              <a:t> </a:t>
            </a:r>
            <a:r>
              <a:rPr lang="de-DE" sz="3500" dirty="0" err="1">
                <a:solidFill>
                  <a:schemeClr val="tx1">
                    <a:lumMod val="95000"/>
                    <a:lumOff val="5000"/>
                  </a:schemeClr>
                </a:solidFill>
              </a:rPr>
              <a:t>or</a:t>
            </a:r>
            <a:r>
              <a:rPr lang="de-DE" sz="3500" dirty="0">
                <a:solidFill>
                  <a:schemeClr val="tx1">
                    <a:lumMod val="95000"/>
                    <a:lumOff val="5000"/>
                  </a:schemeClr>
                </a:solidFill>
              </a:rPr>
              <a:t> </a:t>
            </a:r>
            <a:r>
              <a:rPr lang="de-DE" sz="3500" dirty="0" err="1">
                <a:solidFill>
                  <a:schemeClr val="tx1">
                    <a:lumMod val="95000"/>
                    <a:lumOff val="5000"/>
                  </a:schemeClr>
                </a:solidFill>
              </a:rPr>
              <a:t>other</a:t>
            </a:r>
            <a:r>
              <a:rPr lang="de-DE" sz="3500" dirty="0">
                <a:solidFill>
                  <a:schemeClr val="tx1">
                    <a:lumMod val="95000"/>
                    <a:lumOff val="5000"/>
                  </a:schemeClr>
                </a:solidFill>
              </a:rPr>
              <a:t> </a:t>
            </a:r>
            <a:r>
              <a:rPr lang="de-DE" sz="3500" dirty="0" err="1">
                <a:solidFill>
                  <a:schemeClr val="tx1">
                    <a:lumMod val="95000"/>
                    <a:lumOff val="5000"/>
                  </a:schemeClr>
                </a:solidFill>
              </a:rPr>
              <a:t>status</a:t>
            </a:r>
            <a:r>
              <a:rPr lang="de-DE" sz="3500" dirty="0">
                <a:solidFill>
                  <a:schemeClr val="tx1">
                    <a:lumMod val="95000"/>
                    <a:lumOff val="5000"/>
                  </a:schemeClr>
                </a:solidFill>
              </a:rPr>
              <a:t>.</a:t>
            </a:r>
          </a:p>
          <a:p>
            <a:pPr marL="0" indent="0">
              <a:lnSpc>
                <a:spcPct val="120000"/>
              </a:lnSpc>
              <a:buNone/>
            </a:pPr>
            <a:r>
              <a:rPr lang="en-GB" sz="3500" b="1" dirty="0"/>
              <a:t>Art. 1 Protocol No. 12:</a:t>
            </a:r>
            <a:endParaRPr lang="de-DE" sz="3500" b="1" dirty="0"/>
          </a:p>
          <a:p>
            <a:pPr marL="0" indent="0" algn="just">
              <a:lnSpc>
                <a:spcPct val="120000"/>
              </a:lnSpc>
              <a:buNone/>
            </a:pPr>
            <a:r>
              <a:rPr lang="en-GB" sz="3500" dirty="0"/>
              <a:t>1. The enjoyment of any right </a:t>
            </a:r>
            <a:r>
              <a:rPr lang="en-GB" sz="3500" u="sng" dirty="0"/>
              <a:t>set forth by law</a:t>
            </a:r>
            <a:r>
              <a:rPr lang="en-GB" sz="3500" dirty="0"/>
              <a:t> shall be secured without discrimination on any ground such as sex, </a:t>
            </a:r>
            <a:r>
              <a:rPr lang="en-GB" sz="3500" dirty="0">
                <a:solidFill>
                  <a:schemeClr val="tx1">
                    <a:lumMod val="95000"/>
                    <a:lumOff val="5000"/>
                  </a:schemeClr>
                </a:solidFill>
              </a:rPr>
              <a:t>race, colour, language, religion, political or other opinion, national or social origin, association with a national minority, property, birth or other status.</a:t>
            </a:r>
            <a:endParaRPr lang="de-DE" sz="3500" dirty="0">
              <a:solidFill>
                <a:schemeClr val="tx1">
                  <a:lumMod val="95000"/>
                  <a:lumOff val="5000"/>
                </a:schemeClr>
              </a:solidFill>
            </a:endParaRPr>
          </a:p>
          <a:p>
            <a:pPr marL="0" indent="0">
              <a:lnSpc>
                <a:spcPct val="120000"/>
              </a:lnSpc>
              <a:buNone/>
            </a:pPr>
            <a:r>
              <a:rPr lang="en-GB" sz="3500" dirty="0"/>
              <a:t>2. No one shall be discriminated against by any public authority on any ground such as those mentioned in paragraph 1.</a:t>
            </a:r>
            <a:endParaRPr lang="de-DE" sz="3500" dirty="0"/>
          </a:p>
          <a:p>
            <a:pPr marL="0" indent="0" algn="just">
              <a:buNone/>
            </a:pPr>
            <a:endParaRPr lang="de-DE" sz="3500" dirty="0"/>
          </a:p>
          <a:p>
            <a:pPr marL="0" indent="0" algn="just">
              <a:buNone/>
            </a:pPr>
            <a:endParaRPr lang="de-DE" sz="22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18</a:t>
            </a:fld>
            <a:endParaRPr lang="de-DE"/>
          </a:p>
        </p:txBody>
      </p:sp>
    </p:spTree>
    <p:extLst>
      <p:ext uri="{BB962C8B-B14F-4D97-AF65-F5344CB8AC3E}">
        <p14:creationId xmlns:p14="http://schemas.microsoft.com/office/powerpoint/2010/main" val="2171315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412776"/>
            <a:ext cx="8229600" cy="4713387"/>
          </a:xfrm>
        </p:spPr>
        <p:txBody>
          <a:bodyPr>
            <a:normAutofit fontScale="85000" lnSpcReduction="10000"/>
          </a:bodyPr>
          <a:lstStyle/>
          <a:p>
            <a:pPr marL="0" indent="0">
              <a:buNone/>
            </a:pPr>
            <a:r>
              <a:rPr lang="en-GB" b="1" dirty="0"/>
              <a:t>ECtHR, No. 40892/98 – </a:t>
            </a:r>
            <a:r>
              <a:rPr lang="en-GB" b="1" dirty="0" err="1"/>
              <a:t>Koua</a:t>
            </a:r>
            <a:r>
              <a:rPr lang="en-GB" b="1" dirty="0"/>
              <a:t> </a:t>
            </a:r>
            <a:r>
              <a:rPr lang="en-GB" b="1" dirty="0" err="1"/>
              <a:t>Poirrez</a:t>
            </a:r>
            <a:r>
              <a:rPr lang="en-GB" b="1" dirty="0"/>
              <a:t> v. France [2003]</a:t>
            </a:r>
            <a:endParaRPr lang="de-DE" dirty="0"/>
          </a:p>
          <a:p>
            <a:pPr marL="0" indent="0" algn="just">
              <a:buNone/>
            </a:pPr>
            <a:r>
              <a:rPr lang="en-US" dirty="0"/>
              <a:t>36. The Court reiterates that Article 14 complements the other substantive provisions of the Convention and its Protocols. It has </a:t>
            </a:r>
            <a:r>
              <a:rPr lang="en-US" dirty="0">
                <a:solidFill>
                  <a:srgbClr val="C00000"/>
                </a:solidFill>
              </a:rPr>
              <a:t>no independent existence</a:t>
            </a:r>
            <a:r>
              <a:rPr lang="en-US" dirty="0"/>
              <a:t>, since it has effect solely in relation to the “rights and freedoms” safeguarded by those provisions. Although the application of Article 14 does not necessarily presuppose a breach of those provisions – and to this extent it is autonomous – there can be no room for its application unless the facts in issue </a:t>
            </a:r>
            <a:r>
              <a:rPr lang="en-US" dirty="0">
                <a:solidFill>
                  <a:srgbClr val="C00000"/>
                </a:solidFill>
              </a:rPr>
              <a:t>fall within the ambit </a:t>
            </a:r>
            <a:r>
              <a:rPr lang="en-US" dirty="0"/>
              <a:t>of one or more of the latter …</a:t>
            </a:r>
            <a:endParaRPr lang="de-DE" dirty="0"/>
          </a:p>
          <a:p>
            <a:pPr marL="0" indent="0">
              <a:buNone/>
            </a:pPr>
            <a:endParaRPr lang="de-DE" dirty="0"/>
          </a:p>
        </p:txBody>
      </p:sp>
      <p:sp>
        <p:nvSpPr>
          <p:cNvPr id="4" name="Foliennummernplatzhalter 3"/>
          <p:cNvSpPr>
            <a:spLocks noGrp="1"/>
          </p:cNvSpPr>
          <p:nvPr>
            <p:ph type="sldNum" sz="quarter" idx="12"/>
          </p:nvPr>
        </p:nvSpPr>
        <p:spPr/>
        <p:txBody>
          <a:bodyPr/>
          <a:lstStyle/>
          <a:p>
            <a:fld id="{74E8C25B-C0C2-4DD4-808A-E33AE5C30C39}" type="slidenum">
              <a:rPr lang="de-DE" smtClean="0"/>
              <a:pPr/>
              <a:t>19</a:t>
            </a:fld>
            <a:endParaRPr lang="de-DE"/>
          </a:p>
        </p:txBody>
      </p:sp>
      <p:sp>
        <p:nvSpPr>
          <p:cNvPr id="5" name="Titel 1"/>
          <p:cNvSpPr>
            <a:spLocks noGrp="1"/>
          </p:cNvSpPr>
          <p:nvPr>
            <p:ph type="title"/>
          </p:nvPr>
        </p:nvSpPr>
        <p:spPr>
          <a:xfrm>
            <a:off x="457200" y="274638"/>
            <a:ext cx="8229600" cy="850106"/>
          </a:xfrm>
          <a:solidFill>
            <a:srgbClr val="FFEBF0"/>
          </a:solidFill>
          <a:ln w="12700">
            <a:solidFill>
              <a:schemeClr val="bg1">
                <a:lumMod val="50000"/>
              </a:schemeClr>
            </a:solidFill>
          </a:ln>
          <a:effectLst>
            <a:outerShdw blurRad="76200" dir="18900000" sy="23000" kx="-1200000" algn="bl" rotWithShape="0">
              <a:prstClr val="black">
                <a:alpha val="20000"/>
              </a:prstClr>
            </a:outerShdw>
          </a:effectLst>
        </p:spPr>
        <p:txBody>
          <a:bodyPr>
            <a:normAutofit/>
          </a:bodyPr>
          <a:lstStyle/>
          <a:p>
            <a:pPr algn="l"/>
            <a:r>
              <a:rPr lang="de-DE" sz="3200" b="1" dirty="0" err="1">
                <a:ln w="1905"/>
                <a:solidFill>
                  <a:srgbClr val="DC7A88"/>
                </a:solidFill>
                <a:effectLst>
                  <a:innerShdw blurRad="69850" dist="43180" dir="5400000">
                    <a:srgbClr val="000000">
                      <a:alpha val="65000"/>
                    </a:srgbClr>
                  </a:innerShdw>
                </a:effectLst>
              </a:rPr>
              <a:t>Accessory</a:t>
            </a:r>
            <a:r>
              <a:rPr lang="de-DE" sz="3200" b="1" dirty="0">
                <a:ln w="1905"/>
                <a:solidFill>
                  <a:srgbClr val="DC7A88"/>
                </a:solidFill>
                <a:effectLst>
                  <a:innerShdw blurRad="69850" dist="43180" dir="5400000">
                    <a:srgbClr val="000000">
                      <a:alpha val="65000"/>
                    </a:srgbClr>
                  </a:innerShdw>
                </a:effectLst>
              </a:rPr>
              <a:t> </a:t>
            </a:r>
            <a:r>
              <a:rPr lang="de-DE" sz="3200" b="1" dirty="0" err="1">
                <a:ln w="1905"/>
                <a:solidFill>
                  <a:srgbClr val="DC7A88"/>
                </a:solidFill>
                <a:effectLst>
                  <a:innerShdw blurRad="69850" dist="43180" dir="5400000">
                    <a:srgbClr val="000000">
                      <a:alpha val="65000"/>
                    </a:srgbClr>
                  </a:innerShdw>
                </a:effectLst>
              </a:rPr>
              <a:t>Character</a:t>
            </a:r>
            <a:r>
              <a:rPr lang="de-DE" sz="3200" b="1" dirty="0">
                <a:ln w="1905"/>
                <a:solidFill>
                  <a:srgbClr val="DC7A88"/>
                </a:solidFill>
                <a:effectLst>
                  <a:innerShdw blurRad="69850" dist="43180" dir="5400000">
                    <a:srgbClr val="000000">
                      <a:alpha val="65000"/>
                    </a:srgbClr>
                  </a:innerShdw>
                </a:effectLst>
              </a:rPr>
              <a:t> </a:t>
            </a:r>
            <a:r>
              <a:rPr lang="de-DE" sz="3200" b="1" dirty="0" err="1">
                <a:ln w="1905"/>
                <a:solidFill>
                  <a:srgbClr val="DC7A88"/>
                </a:solidFill>
                <a:effectLst>
                  <a:innerShdw blurRad="69850" dist="43180" dir="5400000">
                    <a:srgbClr val="000000">
                      <a:alpha val="65000"/>
                    </a:srgbClr>
                  </a:innerShdw>
                </a:effectLst>
              </a:rPr>
              <a:t>of</a:t>
            </a:r>
            <a:r>
              <a:rPr lang="de-DE" sz="3200" b="1" dirty="0">
                <a:ln w="1905"/>
                <a:solidFill>
                  <a:srgbClr val="DC7A88"/>
                </a:solidFill>
                <a:effectLst>
                  <a:innerShdw blurRad="69850" dist="43180" dir="5400000">
                    <a:srgbClr val="000000">
                      <a:alpha val="65000"/>
                    </a:srgbClr>
                  </a:innerShdw>
                </a:effectLst>
              </a:rPr>
              <a:t> Art. 14 ECHR I</a:t>
            </a:r>
            <a:endParaRPr lang="de-DE" sz="3200" dirty="0">
              <a:solidFill>
                <a:srgbClr val="DC7A88"/>
              </a:solidFill>
            </a:endParaRPr>
          </a:p>
        </p:txBody>
      </p:sp>
    </p:spTree>
    <p:extLst>
      <p:ext uri="{BB962C8B-B14F-4D97-AF65-F5344CB8AC3E}">
        <p14:creationId xmlns:p14="http://schemas.microsoft.com/office/powerpoint/2010/main" val="2934931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08920"/>
            <a:ext cx="8229600" cy="634082"/>
          </a:xfrm>
          <a:solidFill>
            <a:srgbClr val="FFEBF0"/>
          </a:solidFill>
          <a:ln w="12700">
            <a:solidFill>
              <a:schemeClr val="bg1">
                <a:lumMod val="50000"/>
              </a:schemeClr>
            </a:solidFill>
          </a:ln>
          <a:effectLst>
            <a:outerShdw blurRad="76200" dir="18900000" sy="23000" kx="-1200000" algn="bl" rotWithShape="0">
              <a:prstClr val="black">
                <a:alpha val="20000"/>
              </a:prstClr>
            </a:outerShdw>
          </a:effectLst>
        </p:spPr>
        <p:txBody>
          <a:bodyPr>
            <a:normAutofit/>
          </a:bodyPr>
          <a:lstStyle/>
          <a:p>
            <a:r>
              <a:rPr lang="de-DE" sz="3200" b="1" dirty="0">
                <a:ln w="1905"/>
                <a:solidFill>
                  <a:srgbClr val="DC7A88"/>
                </a:solidFill>
                <a:effectLst>
                  <a:innerShdw blurRad="69850" dist="43180" dir="5400000">
                    <a:srgbClr val="000000">
                      <a:alpha val="65000"/>
                    </a:srgbClr>
                  </a:innerShdw>
                </a:effectLst>
              </a:rPr>
              <a:t>I. Global </a:t>
            </a:r>
            <a:r>
              <a:rPr lang="de-DE" sz="3200" b="1" dirty="0" err="1">
                <a:ln w="1905"/>
                <a:solidFill>
                  <a:srgbClr val="DC7A88"/>
                </a:solidFill>
                <a:effectLst>
                  <a:innerShdw blurRad="69850" dist="43180" dir="5400000">
                    <a:srgbClr val="000000">
                      <a:alpha val="65000"/>
                    </a:srgbClr>
                  </a:innerShdw>
                </a:effectLst>
              </a:rPr>
              <a:t>Perspective</a:t>
            </a:r>
            <a:endParaRPr lang="de-DE" sz="3200" dirty="0">
              <a:solidFill>
                <a:srgbClr val="DC7A88"/>
              </a:solidFill>
            </a:endParaRPr>
          </a:p>
        </p:txBody>
      </p:sp>
      <p:sp>
        <p:nvSpPr>
          <p:cNvPr id="5" name="Foliennummernplatzhalter 4"/>
          <p:cNvSpPr>
            <a:spLocks noGrp="1"/>
          </p:cNvSpPr>
          <p:nvPr>
            <p:ph type="sldNum" sz="quarter" idx="12"/>
          </p:nvPr>
        </p:nvSpPr>
        <p:spPr/>
        <p:txBody>
          <a:bodyPr/>
          <a:lstStyle/>
          <a:p>
            <a:fld id="{74E8C25B-C0C2-4DD4-808A-E33AE5C30C39}" type="slidenum">
              <a:rPr lang="de-DE" smtClean="0"/>
              <a:pPr/>
              <a:t>2</a:t>
            </a:fld>
            <a:endParaRPr lang="de-DE"/>
          </a:p>
        </p:txBody>
      </p:sp>
    </p:spTree>
    <p:extLst>
      <p:ext uri="{BB962C8B-B14F-4D97-AF65-F5344CB8AC3E}">
        <p14:creationId xmlns:p14="http://schemas.microsoft.com/office/powerpoint/2010/main" val="27485708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600200"/>
            <a:ext cx="8229600" cy="4781128"/>
          </a:xfrm>
        </p:spPr>
        <p:txBody>
          <a:bodyPr>
            <a:normAutofit fontScale="92500" lnSpcReduction="10000"/>
          </a:bodyPr>
          <a:lstStyle/>
          <a:p>
            <a:pPr marL="0" indent="0">
              <a:buNone/>
            </a:pPr>
            <a:r>
              <a:rPr lang="en-GB" b="1" dirty="0"/>
              <a:t>ECtHR, No. 27996/06 etc. – </a:t>
            </a:r>
            <a:r>
              <a:rPr lang="en-GB" b="1" dirty="0" err="1"/>
              <a:t>Sejdić</a:t>
            </a:r>
            <a:r>
              <a:rPr lang="en-GB" b="1" dirty="0"/>
              <a:t> and </a:t>
            </a:r>
            <a:r>
              <a:rPr lang="en-GB" b="1" dirty="0" err="1"/>
              <a:t>Finci</a:t>
            </a:r>
            <a:r>
              <a:rPr lang="en-GB" b="1" dirty="0"/>
              <a:t> v. Bosnia and Herzegovina [2009]</a:t>
            </a:r>
          </a:p>
          <a:p>
            <a:pPr marL="0" indent="0" algn="just">
              <a:buNone/>
            </a:pPr>
            <a:r>
              <a:rPr lang="en-GB" dirty="0"/>
              <a:t>39. … </a:t>
            </a:r>
            <a:r>
              <a:rPr lang="en-US" dirty="0"/>
              <a:t>The prohibition of discrimination in Article 14 … extends beyond the enjoyment of the rights and freedoms which the Convention and the Protocols require each State to guarantee. It applies also to those </a:t>
            </a:r>
            <a:r>
              <a:rPr lang="en-US" dirty="0">
                <a:solidFill>
                  <a:srgbClr val="C00000"/>
                </a:solidFill>
              </a:rPr>
              <a:t>additional rights falling within the general scope of any Convention Article</a:t>
            </a:r>
            <a:r>
              <a:rPr lang="en-US" dirty="0"/>
              <a:t>, for which the State has voluntarily decided to provide [see Art. 53 ECHR]. This principle is well entrenched in the Court’s case-law …</a:t>
            </a:r>
            <a:endParaRPr lang="de-DE" dirty="0"/>
          </a:p>
          <a:p>
            <a:pPr marL="0" indent="0">
              <a:buNone/>
            </a:pPr>
            <a:endParaRPr lang="de-DE" dirty="0"/>
          </a:p>
        </p:txBody>
      </p:sp>
      <p:sp>
        <p:nvSpPr>
          <p:cNvPr id="4" name="Foliennummernplatzhalter 3"/>
          <p:cNvSpPr>
            <a:spLocks noGrp="1"/>
          </p:cNvSpPr>
          <p:nvPr>
            <p:ph type="sldNum" sz="quarter" idx="12"/>
          </p:nvPr>
        </p:nvSpPr>
        <p:spPr/>
        <p:txBody>
          <a:bodyPr/>
          <a:lstStyle/>
          <a:p>
            <a:fld id="{74E8C25B-C0C2-4DD4-808A-E33AE5C30C39}" type="slidenum">
              <a:rPr lang="de-DE" smtClean="0"/>
              <a:pPr/>
              <a:t>20</a:t>
            </a:fld>
            <a:endParaRPr lang="de-DE"/>
          </a:p>
        </p:txBody>
      </p:sp>
      <p:sp>
        <p:nvSpPr>
          <p:cNvPr id="75" name="Titel 1"/>
          <p:cNvSpPr>
            <a:spLocks noGrp="1"/>
          </p:cNvSpPr>
          <p:nvPr>
            <p:ph type="title"/>
          </p:nvPr>
        </p:nvSpPr>
        <p:spPr>
          <a:solidFill>
            <a:srgbClr val="FFEBF0"/>
          </a:solidFill>
          <a:ln w="12700">
            <a:solidFill>
              <a:schemeClr val="bg1">
                <a:lumMod val="50000"/>
              </a:schemeClr>
            </a:solidFill>
          </a:ln>
          <a:effectLst>
            <a:outerShdw blurRad="76200" dir="18900000" sy="23000" kx="-1200000" algn="bl" rotWithShape="0">
              <a:prstClr val="black">
                <a:alpha val="20000"/>
              </a:prstClr>
            </a:outerShdw>
          </a:effectLst>
        </p:spPr>
        <p:txBody>
          <a:bodyPr>
            <a:normAutofit/>
          </a:bodyPr>
          <a:lstStyle/>
          <a:p>
            <a:pPr algn="l"/>
            <a:r>
              <a:rPr lang="de-DE" sz="3200" b="1" dirty="0" err="1">
                <a:ln w="1905"/>
                <a:solidFill>
                  <a:srgbClr val="DC7A88"/>
                </a:solidFill>
                <a:effectLst>
                  <a:innerShdw blurRad="69850" dist="43180" dir="5400000">
                    <a:srgbClr val="000000">
                      <a:alpha val="65000"/>
                    </a:srgbClr>
                  </a:innerShdw>
                </a:effectLst>
              </a:rPr>
              <a:t>Accessory</a:t>
            </a:r>
            <a:r>
              <a:rPr lang="de-DE" sz="3200" b="1" dirty="0">
                <a:ln w="1905"/>
                <a:solidFill>
                  <a:srgbClr val="DC7A88"/>
                </a:solidFill>
                <a:effectLst>
                  <a:innerShdw blurRad="69850" dist="43180" dir="5400000">
                    <a:srgbClr val="000000">
                      <a:alpha val="65000"/>
                    </a:srgbClr>
                  </a:innerShdw>
                </a:effectLst>
              </a:rPr>
              <a:t> </a:t>
            </a:r>
            <a:r>
              <a:rPr lang="de-DE" sz="3200" b="1" dirty="0" err="1">
                <a:ln w="1905"/>
                <a:solidFill>
                  <a:srgbClr val="DC7A88"/>
                </a:solidFill>
                <a:effectLst>
                  <a:innerShdw blurRad="69850" dist="43180" dir="5400000">
                    <a:srgbClr val="000000">
                      <a:alpha val="65000"/>
                    </a:srgbClr>
                  </a:innerShdw>
                </a:effectLst>
              </a:rPr>
              <a:t>Character</a:t>
            </a:r>
            <a:r>
              <a:rPr lang="de-DE" sz="3200" b="1" dirty="0">
                <a:ln w="1905"/>
                <a:solidFill>
                  <a:srgbClr val="DC7A88"/>
                </a:solidFill>
                <a:effectLst>
                  <a:innerShdw blurRad="69850" dist="43180" dir="5400000">
                    <a:srgbClr val="000000">
                      <a:alpha val="65000"/>
                    </a:srgbClr>
                  </a:innerShdw>
                </a:effectLst>
              </a:rPr>
              <a:t> </a:t>
            </a:r>
            <a:r>
              <a:rPr lang="de-DE" sz="3200" b="1" dirty="0" err="1">
                <a:ln w="1905"/>
                <a:solidFill>
                  <a:srgbClr val="DC7A88"/>
                </a:solidFill>
                <a:effectLst>
                  <a:innerShdw blurRad="69850" dist="43180" dir="5400000">
                    <a:srgbClr val="000000">
                      <a:alpha val="65000"/>
                    </a:srgbClr>
                  </a:innerShdw>
                </a:effectLst>
              </a:rPr>
              <a:t>of</a:t>
            </a:r>
            <a:r>
              <a:rPr lang="de-DE" sz="3200" b="1" dirty="0">
                <a:ln w="1905"/>
                <a:solidFill>
                  <a:srgbClr val="DC7A88"/>
                </a:solidFill>
                <a:effectLst>
                  <a:innerShdw blurRad="69850" dist="43180" dir="5400000">
                    <a:srgbClr val="000000">
                      <a:alpha val="65000"/>
                    </a:srgbClr>
                  </a:innerShdw>
                </a:effectLst>
              </a:rPr>
              <a:t> Art. 14 ECHR II</a:t>
            </a:r>
            <a:endParaRPr lang="de-DE" sz="3200" dirty="0">
              <a:solidFill>
                <a:srgbClr val="DC7A88"/>
              </a:solidFill>
            </a:endParaRPr>
          </a:p>
        </p:txBody>
      </p:sp>
    </p:spTree>
    <p:extLst>
      <p:ext uri="{BB962C8B-B14F-4D97-AF65-F5344CB8AC3E}">
        <p14:creationId xmlns:p14="http://schemas.microsoft.com/office/powerpoint/2010/main" val="38807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597724"/>
          </a:xfrm>
          <a:solidFill>
            <a:srgbClr val="FFF3F6"/>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pPr algn="l"/>
            <a:r>
              <a:rPr lang="de-DE" sz="2800" b="1" dirty="0">
                <a:ln w="12700"/>
                <a:solidFill>
                  <a:srgbClr val="DF8592"/>
                </a:solidFill>
                <a:effectLst>
                  <a:innerShdw blurRad="69850" dist="43180" dir="5400000">
                    <a:srgbClr val="000000">
                      <a:alpha val="65000"/>
                    </a:srgbClr>
                  </a:innerShdw>
                </a:effectLst>
              </a:rPr>
              <a:t>Definition:  “</a:t>
            </a:r>
            <a:r>
              <a:rPr lang="de-DE" sz="2800" b="1" dirty="0" err="1">
                <a:ln w="12700"/>
                <a:solidFill>
                  <a:srgbClr val="DF8592"/>
                </a:solidFill>
                <a:effectLst>
                  <a:innerShdw blurRad="69850" dist="43180" dir="5400000">
                    <a:srgbClr val="000000">
                      <a:alpha val="65000"/>
                    </a:srgbClr>
                  </a:innerShdw>
                </a:effectLst>
              </a:rPr>
              <a:t>Discrimination</a:t>
            </a:r>
            <a:r>
              <a:rPr lang="de-DE" sz="2800" b="1" dirty="0">
                <a:ln w="12700"/>
                <a:solidFill>
                  <a:srgbClr val="DF8592"/>
                </a:solidFill>
                <a:effectLst>
                  <a:innerShdw blurRad="69850" dist="43180" dir="5400000">
                    <a:srgbClr val="000000">
                      <a:alpha val="65000"/>
                    </a:srgbClr>
                  </a:innerShdw>
                </a:effectLst>
              </a:rPr>
              <a:t>“ (Art. 14 ECHR) I</a:t>
            </a:r>
            <a:endParaRPr lang="de-DE" sz="2800" dirty="0">
              <a:ln w="12700"/>
              <a:solidFill>
                <a:srgbClr val="DF8592"/>
              </a:solidFill>
            </a:endParaRPr>
          </a:p>
        </p:txBody>
      </p:sp>
      <p:sp>
        <p:nvSpPr>
          <p:cNvPr id="3" name="Inhaltsplatzhalter 2"/>
          <p:cNvSpPr>
            <a:spLocks noGrp="1"/>
          </p:cNvSpPr>
          <p:nvPr>
            <p:ph idx="1"/>
          </p:nvPr>
        </p:nvSpPr>
        <p:spPr>
          <a:xfrm>
            <a:off x="467544" y="980728"/>
            <a:ext cx="8229600" cy="5256584"/>
          </a:xfrm>
        </p:spPr>
        <p:txBody>
          <a:bodyPr tIns="108000" rIns="180000">
            <a:normAutofit fontScale="92500"/>
          </a:bodyPr>
          <a:lstStyle/>
          <a:p>
            <a:pPr algn="just">
              <a:spcBef>
                <a:spcPts val="0"/>
              </a:spcBef>
            </a:pPr>
            <a:r>
              <a:rPr lang="en-US" sz="2400" dirty="0">
                <a:solidFill>
                  <a:srgbClr val="C00000"/>
                </a:solidFill>
                <a:latin typeface="Calibri" pitchFamily="34" charset="0"/>
                <a:cs typeface="Times New Roman"/>
              </a:rPr>
              <a:t>Treating differently, without an objective and reasonable justification, persons in relevantly similar (analogous) situations.</a:t>
            </a:r>
          </a:p>
          <a:p>
            <a:pPr>
              <a:spcBef>
                <a:spcPts val="0"/>
              </a:spcBef>
              <a:spcAft>
                <a:spcPts val="1200"/>
              </a:spcAft>
              <a:buNone/>
            </a:pPr>
            <a:r>
              <a:rPr lang="en-US" sz="2600" dirty="0">
                <a:latin typeface="Calibri" pitchFamily="34" charset="0"/>
                <a:cs typeface="Times New Roman"/>
              </a:rPr>
              <a:t>	</a:t>
            </a:r>
            <a:r>
              <a:rPr lang="en-US" sz="1600" dirty="0">
                <a:latin typeface="Calibri" pitchFamily="34" charset="0"/>
                <a:cs typeface="Times New Roman"/>
              </a:rPr>
              <a:t>(ECtHR, No. 36042/97, § 48 – </a:t>
            </a:r>
            <a:r>
              <a:rPr lang="en-US" sz="1600" i="1" dirty="0">
                <a:latin typeface="Calibri" pitchFamily="34" charset="0"/>
                <a:cs typeface="Times New Roman"/>
              </a:rPr>
              <a:t>Willis </a:t>
            </a:r>
            <a:r>
              <a:rPr lang="en-US" sz="1600" dirty="0">
                <a:latin typeface="Calibri" pitchFamily="34" charset="0"/>
                <a:cs typeface="Times New Roman"/>
              </a:rPr>
              <a:t>[2002]; No. 57325/00, § 175 – </a:t>
            </a:r>
            <a:r>
              <a:rPr lang="en-US" sz="1600" i="1" dirty="0">
                <a:latin typeface="Calibri" pitchFamily="34" charset="0"/>
                <a:cs typeface="Times New Roman"/>
              </a:rPr>
              <a:t>D.H. et al. v. Czech Rep</a:t>
            </a:r>
            <a:r>
              <a:rPr lang="en-US" sz="1600" dirty="0">
                <a:latin typeface="Calibri" pitchFamily="34" charset="0"/>
                <a:cs typeface="Times New Roman"/>
              </a:rPr>
              <a:t>. [2006])</a:t>
            </a:r>
          </a:p>
          <a:p>
            <a:pPr algn="just">
              <a:spcBef>
                <a:spcPts val="0"/>
              </a:spcBef>
              <a:spcAft>
                <a:spcPts val="600"/>
              </a:spcAft>
              <a:buNone/>
            </a:pPr>
            <a:r>
              <a:rPr lang="en-US" sz="1600" dirty="0">
                <a:latin typeface="Calibri" pitchFamily="34" charset="0"/>
                <a:cs typeface="Times New Roman"/>
              </a:rPr>
              <a:t>	</a:t>
            </a:r>
            <a:r>
              <a:rPr lang="en-US" sz="2200" dirty="0"/>
              <a:t>… Article 14 of the Convention not only requires that persons in a similar situation must be treated in an equal manner but also requires that </a:t>
            </a:r>
            <a:r>
              <a:rPr lang="en-US" sz="2200" dirty="0">
                <a:solidFill>
                  <a:srgbClr val="C00000"/>
                </a:solidFill>
              </a:rPr>
              <a:t>persons whose situations are significantly different must be treated differently</a:t>
            </a:r>
            <a:r>
              <a:rPr lang="en-US" sz="2200" dirty="0"/>
              <a:t> …</a:t>
            </a:r>
          </a:p>
          <a:p>
            <a:pPr>
              <a:spcBef>
                <a:spcPts val="0"/>
              </a:spcBef>
              <a:spcAft>
                <a:spcPts val="1800"/>
              </a:spcAft>
              <a:buNone/>
            </a:pPr>
            <a:r>
              <a:rPr lang="en-US" sz="1600" dirty="0">
                <a:latin typeface="Calibri" pitchFamily="34" charset="0"/>
                <a:cs typeface="Times New Roman"/>
              </a:rPr>
              <a:t>	 (</a:t>
            </a:r>
            <a:r>
              <a:rPr lang="en-US" sz="1600" dirty="0" err="1">
                <a:latin typeface="Calibri" pitchFamily="34" charset="0"/>
                <a:cs typeface="Times New Roman"/>
              </a:rPr>
              <a:t>ECtHR</a:t>
            </a:r>
            <a:r>
              <a:rPr lang="en-US" sz="1600" dirty="0">
                <a:latin typeface="Calibri" pitchFamily="34" charset="0"/>
                <a:cs typeface="Times New Roman"/>
              </a:rPr>
              <a:t>, No. 58641/00, sub 2. – </a:t>
            </a:r>
            <a:r>
              <a:rPr lang="en-US" sz="1600" i="1" dirty="0" err="1">
                <a:latin typeface="Calibri" pitchFamily="34" charset="0"/>
                <a:cs typeface="Times New Roman"/>
              </a:rPr>
              <a:t>Hoogendijk</a:t>
            </a:r>
            <a:r>
              <a:rPr lang="en-US" sz="1600" i="1" dirty="0">
                <a:latin typeface="Calibri" pitchFamily="34" charset="0"/>
                <a:cs typeface="Times New Roman"/>
              </a:rPr>
              <a:t> </a:t>
            </a:r>
            <a:r>
              <a:rPr lang="en-US" sz="1600" dirty="0">
                <a:latin typeface="Calibri" pitchFamily="34" charset="0"/>
                <a:cs typeface="Times New Roman"/>
              </a:rPr>
              <a:t>[2005])</a:t>
            </a:r>
          </a:p>
          <a:p>
            <a:pPr algn="just"/>
            <a:r>
              <a:rPr lang="en-US" sz="2400" dirty="0"/>
              <a:t>However, not every difference in treatment will amount to a violation … It must be established that other </a:t>
            </a:r>
            <a:r>
              <a:rPr lang="en-US" sz="2400" dirty="0">
                <a:solidFill>
                  <a:srgbClr val="C00000"/>
                </a:solidFill>
              </a:rPr>
              <a:t>persons in an analogous or relevantly similar situation enjoy preferential treatment</a:t>
            </a:r>
            <a:r>
              <a:rPr lang="en-US" sz="2400" dirty="0"/>
              <a:t> and that </a:t>
            </a:r>
            <a:r>
              <a:rPr lang="en-US" sz="2400" dirty="0">
                <a:solidFill>
                  <a:srgbClr val="C00000"/>
                </a:solidFill>
              </a:rPr>
              <a:t>this distinction is discriminatory</a:t>
            </a:r>
            <a:r>
              <a:rPr lang="en-US" sz="1600" dirty="0"/>
              <a:t>.</a:t>
            </a:r>
          </a:p>
          <a:p>
            <a:pPr marL="0" indent="0" algn="just">
              <a:buNone/>
            </a:pPr>
            <a:r>
              <a:rPr lang="en-US" sz="1600" dirty="0"/>
              <a:t>        (ECtHR, No. 29865/96, §49 – </a:t>
            </a:r>
            <a:r>
              <a:rPr lang="en-US" sz="1600" dirty="0" err="1"/>
              <a:t>Ünal</a:t>
            </a:r>
            <a:r>
              <a:rPr lang="en-US" sz="1600" dirty="0"/>
              <a:t> </a:t>
            </a:r>
            <a:r>
              <a:rPr lang="en-US" sz="1600" dirty="0" err="1"/>
              <a:t>Tekeli</a:t>
            </a:r>
            <a:r>
              <a:rPr lang="en-US" sz="1600" dirty="0"/>
              <a:t> v. Turkey [2004])</a:t>
            </a:r>
          </a:p>
          <a:p>
            <a:pPr>
              <a:spcBef>
                <a:spcPts val="0"/>
              </a:spcBef>
              <a:spcAft>
                <a:spcPts val="1200"/>
              </a:spcAft>
              <a:buNone/>
            </a:pPr>
            <a:endParaRPr lang="en-US" sz="1600" dirty="0">
              <a:latin typeface="Calibri" pitchFamily="34" charset="0"/>
              <a:cs typeface="Times New Roman"/>
            </a:endParaRPr>
          </a:p>
        </p:txBody>
      </p:sp>
      <p:sp>
        <p:nvSpPr>
          <p:cNvPr id="5" name="Foliennummernplatzhalter 4"/>
          <p:cNvSpPr>
            <a:spLocks noGrp="1"/>
          </p:cNvSpPr>
          <p:nvPr>
            <p:ph type="sldNum" sz="quarter" idx="12"/>
          </p:nvPr>
        </p:nvSpPr>
        <p:spPr/>
        <p:txBody>
          <a:bodyPr/>
          <a:lstStyle/>
          <a:p>
            <a:fld id="{74E8C25B-C0C2-4DD4-808A-E33AE5C30C39}" type="slidenum">
              <a:rPr lang="de-DE" smtClean="0"/>
              <a:pPr/>
              <a:t>21</a:t>
            </a:fld>
            <a:endParaRPr lang="de-DE"/>
          </a:p>
        </p:txBody>
      </p:sp>
    </p:spTree>
    <p:extLst>
      <p:ext uri="{BB962C8B-B14F-4D97-AF65-F5344CB8AC3E}">
        <p14:creationId xmlns:p14="http://schemas.microsoft.com/office/powerpoint/2010/main" val="3559801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597724"/>
          </a:xfrm>
          <a:solidFill>
            <a:srgbClr val="FFF3F6"/>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pPr algn="l"/>
            <a:r>
              <a:rPr lang="de-DE" sz="2800" b="1" dirty="0">
                <a:ln w="12700"/>
                <a:solidFill>
                  <a:srgbClr val="DF8592"/>
                </a:solidFill>
                <a:effectLst>
                  <a:innerShdw blurRad="69850" dist="43180" dir="5400000">
                    <a:srgbClr val="000000">
                      <a:alpha val="65000"/>
                    </a:srgbClr>
                  </a:innerShdw>
                </a:effectLst>
              </a:rPr>
              <a:t>Definition:  “</a:t>
            </a:r>
            <a:r>
              <a:rPr lang="de-DE" sz="2800" b="1" dirty="0" err="1">
                <a:ln w="12700"/>
                <a:solidFill>
                  <a:srgbClr val="DF8592"/>
                </a:solidFill>
                <a:effectLst>
                  <a:innerShdw blurRad="69850" dist="43180" dir="5400000">
                    <a:srgbClr val="000000">
                      <a:alpha val="65000"/>
                    </a:srgbClr>
                  </a:innerShdw>
                </a:effectLst>
              </a:rPr>
              <a:t>Discrimination</a:t>
            </a:r>
            <a:r>
              <a:rPr lang="de-DE" sz="2800" b="1" dirty="0">
                <a:ln w="12700"/>
                <a:solidFill>
                  <a:srgbClr val="DF8592"/>
                </a:solidFill>
                <a:effectLst>
                  <a:innerShdw blurRad="69850" dist="43180" dir="5400000">
                    <a:srgbClr val="000000">
                      <a:alpha val="65000"/>
                    </a:srgbClr>
                  </a:innerShdw>
                </a:effectLst>
              </a:rPr>
              <a:t>“ (Art. 14 ECHR) II</a:t>
            </a:r>
            <a:endParaRPr lang="de-DE" sz="2800" dirty="0">
              <a:ln w="12700"/>
              <a:solidFill>
                <a:srgbClr val="DF8592"/>
              </a:solidFill>
            </a:endParaRPr>
          </a:p>
        </p:txBody>
      </p:sp>
      <p:sp>
        <p:nvSpPr>
          <p:cNvPr id="3" name="Inhaltsplatzhalter 2"/>
          <p:cNvSpPr>
            <a:spLocks noGrp="1"/>
          </p:cNvSpPr>
          <p:nvPr>
            <p:ph idx="1"/>
          </p:nvPr>
        </p:nvSpPr>
        <p:spPr>
          <a:xfrm>
            <a:off x="467544" y="980728"/>
            <a:ext cx="8229600" cy="5256584"/>
          </a:xfrm>
        </p:spPr>
        <p:txBody>
          <a:bodyPr tIns="108000" rIns="180000">
            <a:normAutofit lnSpcReduction="10000"/>
          </a:bodyPr>
          <a:lstStyle/>
          <a:p>
            <a:pPr algn="just"/>
            <a:r>
              <a:rPr lang="en-GB" sz="1800" b="1" dirty="0"/>
              <a:t>ECtHR (GC), No. 27996/06 etc. – </a:t>
            </a:r>
            <a:r>
              <a:rPr lang="en-GB" sz="1800" b="1" dirty="0" err="1"/>
              <a:t>Sejdić</a:t>
            </a:r>
            <a:r>
              <a:rPr lang="en-GB" sz="1800" b="1" dirty="0"/>
              <a:t> and </a:t>
            </a:r>
            <a:r>
              <a:rPr lang="en-GB" sz="1800" b="1" dirty="0" err="1"/>
              <a:t>Finci</a:t>
            </a:r>
            <a:r>
              <a:rPr lang="en-GB" sz="1800" b="1" dirty="0"/>
              <a:t> v. Bosnia and Herzegovina [2009]</a:t>
            </a:r>
          </a:p>
          <a:p>
            <a:pPr marL="0" indent="0" algn="just">
              <a:buNone/>
            </a:pPr>
            <a:r>
              <a:rPr lang="en-GB" sz="1800" dirty="0"/>
              <a:t>55. The notion of discrimination has been interpreted consistently in the Court’s jurisprudence concerning Article 14 of the Convention … [where] “</a:t>
            </a:r>
            <a:r>
              <a:rPr lang="en-GB" sz="1800" b="1" dirty="0">
                <a:solidFill>
                  <a:srgbClr val="C00000"/>
                </a:solidFill>
              </a:rPr>
              <a:t>discrimination</a:t>
            </a:r>
            <a:r>
              <a:rPr lang="en-GB" sz="1800" dirty="0"/>
              <a:t>” means treating differently, without an objective and reasonable justification, persons in similar situations … Notwithstanding the difference in scope between those provisions, </a:t>
            </a:r>
            <a:r>
              <a:rPr lang="en-GB" sz="1800" b="1" dirty="0">
                <a:solidFill>
                  <a:srgbClr val="C00000"/>
                </a:solidFill>
              </a:rPr>
              <a:t>the meaning of this term in Article 1 of Protocol No. 12 was intended to be identical to that in Article 14. </a:t>
            </a:r>
          </a:p>
          <a:p>
            <a:pPr marL="0" indent="0" algn="just">
              <a:buNone/>
            </a:pPr>
            <a:endParaRPr lang="en-GB" sz="1800" b="1" dirty="0"/>
          </a:p>
          <a:p>
            <a:pPr algn="just"/>
            <a:r>
              <a:rPr lang="en-US" sz="1800" dirty="0"/>
              <a:t>The bulk of ECtHR case law deals with </a:t>
            </a:r>
            <a:r>
              <a:rPr lang="en-US" sz="1800" b="1" dirty="0">
                <a:solidFill>
                  <a:srgbClr val="C00000"/>
                </a:solidFill>
              </a:rPr>
              <a:t>direct discrimination </a:t>
            </a:r>
            <a:r>
              <a:rPr lang="en-US" sz="1800" dirty="0"/>
              <a:t>(formal distinctions between persons in analogous positions)</a:t>
            </a:r>
            <a:endParaRPr lang="en-US" sz="1800" b="1" dirty="0"/>
          </a:p>
          <a:p>
            <a:pPr algn="just"/>
            <a:r>
              <a:rPr lang="en-US" sz="1800" dirty="0"/>
              <a:t>The ECtHR has not explicitly developed a concept of </a:t>
            </a:r>
            <a:r>
              <a:rPr lang="en-US" sz="1800" b="1" dirty="0">
                <a:solidFill>
                  <a:srgbClr val="C00000"/>
                </a:solidFill>
              </a:rPr>
              <a:t>indirect discrimination</a:t>
            </a:r>
            <a:r>
              <a:rPr lang="en-US" sz="1800" dirty="0"/>
              <a:t>, however it does address such form:</a:t>
            </a:r>
          </a:p>
          <a:p>
            <a:pPr marL="0" indent="0" algn="just">
              <a:buNone/>
            </a:pPr>
            <a:r>
              <a:rPr lang="en-US" sz="1800" b="1" dirty="0"/>
              <a:t>ECtHR, No. 57325/00 – DH v. Czech Republic [2006]</a:t>
            </a:r>
          </a:p>
          <a:p>
            <a:pPr marL="0" indent="0" algn="just">
              <a:buNone/>
            </a:pPr>
            <a:r>
              <a:rPr lang="en-US" sz="1800" dirty="0"/>
              <a:t>175. … a general policy or measure that has </a:t>
            </a:r>
            <a:r>
              <a:rPr lang="en-US" sz="1800" dirty="0">
                <a:solidFill>
                  <a:srgbClr val="C00000"/>
                </a:solidFill>
              </a:rPr>
              <a:t>disproportionately prejudicial effects on a particular group</a:t>
            </a:r>
            <a:r>
              <a:rPr lang="en-US" sz="1800" dirty="0"/>
              <a:t> may be considered discriminatory notwithstanding that it is not specifically aimed at that group …, and … discrimination potentially contrary to the Convention may result from a </a:t>
            </a:r>
            <a:r>
              <a:rPr lang="en-US" sz="1800" i="1" dirty="0">
                <a:solidFill>
                  <a:srgbClr val="C00000"/>
                </a:solidFill>
              </a:rPr>
              <a:t>de facto </a:t>
            </a:r>
            <a:r>
              <a:rPr lang="en-US" sz="1800" dirty="0"/>
              <a:t>situation …</a:t>
            </a:r>
            <a:endParaRPr lang="en-GB" sz="1800" b="1" dirty="0"/>
          </a:p>
          <a:p>
            <a:pPr>
              <a:spcBef>
                <a:spcPts val="0"/>
              </a:spcBef>
              <a:spcAft>
                <a:spcPts val="1200"/>
              </a:spcAft>
              <a:buNone/>
            </a:pPr>
            <a:endParaRPr lang="en-US" sz="1600" dirty="0">
              <a:latin typeface="Calibri" pitchFamily="34" charset="0"/>
              <a:cs typeface="Times New Roman"/>
            </a:endParaRPr>
          </a:p>
        </p:txBody>
      </p:sp>
      <p:sp>
        <p:nvSpPr>
          <p:cNvPr id="5" name="Foliennummernplatzhalter 4"/>
          <p:cNvSpPr>
            <a:spLocks noGrp="1"/>
          </p:cNvSpPr>
          <p:nvPr>
            <p:ph type="sldNum" sz="quarter" idx="12"/>
          </p:nvPr>
        </p:nvSpPr>
        <p:spPr/>
        <p:txBody>
          <a:bodyPr/>
          <a:lstStyle/>
          <a:p>
            <a:fld id="{74E8C25B-C0C2-4DD4-808A-E33AE5C30C39}" type="slidenum">
              <a:rPr lang="de-DE" smtClean="0"/>
              <a:pPr/>
              <a:t>22</a:t>
            </a:fld>
            <a:endParaRPr lang="de-DE"/>
          </a:p>
        </p:txBody>
      </p:sp>
    </p:spTree>
    <p:extLst>
      <p:ext uri="{BB962C8B-B14F-4D97-AF65-F5344CB8AC3E}">
        <p14:creationId xmlns:p14="http://schemas.microsoft.com/office/powerpoint/2010/main" val="3685501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597724"/>
          </a:xfrm>
          <a:solidFill>
            <a:srgbClr val="FFF3F6"/>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pPr algn="l"/>
            <a:r>
              <a:rPr lang="de-DE" sz="2800" b="1" dirty="0">
                <a:ln w="12700"/>
                <a:solidFill>
                  <a:srgbClr val="DF8592"/>
                </a:solidFill>
                <a:effectLst>
                  <a:innerShdw blurRad="69850" dist="43180" dir="5400000">
                    <a:srgbClr val="000000">
                      <a:alpha val="65000"/>
                    </a:srgbClr>
                  </a:innerShdw>
                </a:effectLst>
              </a:rPr>
              <a:t>Interpretation </a:t>
            </a:r>
            <a:r>
              <a:rPr lang="de-DE" sz="2800" b="1" dirty="0" err="1">
                <a:ln w="12700"/>
                <a:solidFill>
                  <a:srgbClr val="DF8592"/>
                </a:solidFill>
                <a:effectLst>
                  <a:innerShdw blurRad="69850" dist="43180" dir="5400000">
                    <a:srgbClr val="000000">
                      <a:alpha val="65000"/>
                    </a:srgbClr>
                  </a:innerShdw>
                </a:effectLst>
              </a:rPr>
              <a:t>of</a:t>
            </a:r>
            <a:r>
              <a:rPr lang="de-DE" sz="2800" b="1" dirty="0">
                <a:ln w="12700"/>
                <a:solidFill>
                  <a:srgbClr val="DF8592"/>
                </a:solidFill>
                <a:effectLst>
                  <a:innerShdw blurRad="69850" dist="43180" dir="5400000">
                    <a:srgbClr val="000000">
                      <a:alpha val="65000"/>
                    </a:srgbClr>
                  </a:innerShdw>
                </a:effectLst>
              </a:rPr>
              <a:t> Art. 14 ECHR I</a:t>
            </a:r>
            <a:endParaRPr lang="de-DE" sz="2800" dirty="0">
              <a:ln w="12700"/>
              <a:solidFill>
                <a:srgbClr val="DF8592"/>
              </a:solidFill>
            </a:endParaRPr>
          </a:p>
        </p:txBody>
      </p:sp>
      <p:sp>
        <p:nvSpPr>
          <p:cNvPr id="3" name="Inhaltsplatzhalter 2"/>
          <p:cNvSpPr>
            <a:spLocks noGrp="1"/>
          </p:cNvSpPr>
          <p:nvPr>
            <p:ph idx="1"/>
          </p:nvPr>
        </p:nvSpPr>
        <p:spPr>
          <a:xfrm>
            <a:off x="467544" y="980728"/>
            <a:ext cx="8229600" cy="5256584"/>
          </a:xfrm>
        </p:spPr>
        <p:txBody>
          <a:bodyPr tIns="108000" rIns="180000">
            <a:normAutofit/>
          </a:bodyPr>
          <a:lstStyle/>
          <a:p>
            <a:pPr marL="0" indent="0" algn="just">
              <a:buNone/>
            </a:pPr>
            <a:r>
              <a:rPr lang="en-US" sz="2400" b="1" dirty="0"/>
              <a:t>Non-Exhaustive Character of List of Problematic Distinctions:</a:t>
            </a:r>
            <a:r>
              <a:rPr lang="de-DE" sz="2400" dirty="0"/>
              <a:t> </a:t>
            </a:r>
            <a:r>
              <a:rPr lang="en-US" sz="2400" dirty="0"/>
              <a:t>Similar problematic grounds of distinction recognized in the case-law of the ECtHR:</a:t>
            </a:r>
          </a:p>
          <a:p>
            <a:pPr>
              <a:buFont typeface="Wingdings" pitchFamily="2" charset="2"/>
              <a:buChar char="Ø"/>
            </a:pPr>
            <a:r>
              <a:rPr lang="de-DE" sz="2400" dirty="0" err="1"/>
              <a:t>marital</a:t>
            </a:r>
            <a:r>
              <a:rPr lang="de-DE" sz="2400" dirty="0"/>
              <a:t> </a:t>
            </a:r>
            <a:r>
              <a:rPr lang="de-DE" sz="2400" dirty="0" err="1"/>
              <a:t>status</a:t>
            </a:r>
            <a:r>
              <a:rPr lang="de-DE" sz="2400" dirty="0"/>
              <a:t> </a:t>
            </a:r>
          </a:p>
          <a:p>
            <a:pPr>
              <a:buFont typeface="Wingdings" pitchFamily="2" charset="2"/>
              <a:buChar char="Ø"/>
            </a:pPr>
            <a:r>
              <a:rPr lang="de-DE" sz="2400" dirty="0" err="1"/>
              <a:t>military</a:t>
            </a:r>
            <a:r>
              <a:rPr lang="de-DE" sz="2400" dirty="0"/>
              <a:t> </a:t>
            </a:r>
            <a:r>
              <a:rPr lang="de-DE" sz="2400" dirty="0" err="1"/>
              <a:t>status</a:t>
            </a:r>
            <a:r>
              <a:rPr lang="de-DE" sz="2400" dirty="0"/>
              <a:t> </a:t>
            </a:r>
          </a:p>
          <a:p>
            <a:pPr>
              <a:buFont typeface="Wingdings" pitchFamily="2" charset="2"/>
              <a:buChar char="Ø"/>
            </a:pPr>
            <a:r>
              <a:rPr lang="de-DE" sz="2400" dirty="0" err="1"/>
              <a:t>nationality</a:t>
            </a:r>
            <a:r>
              <a:rPr lang="de-DE" sz="2400" dirty="0"/>
              <a:t> (i.e. </a:t>
            </a:r>
            <a:r>
              <a:rPr lang="de-DE" sz="2400" dirty="0" err="1"/>
              <a:t>citizenship</a:t>
            </a:r>
            <a:r>
              <a:rPr lang="de-DE" sz="2400" dirty="0"/>
              <a:t>)</a:t>
            </a:r>
          </a:p>
          <a:p>
            <a:pPr>
              <a:buFont typeface="Wingdings" pitchFamily="2" charset="2"/>
              <a:buChar char="Ø"/>
            </a:pPr>
            <a:r>
              <a:rPr lang="de-DE" sz="2400" dirty="0" err="1"/>
              <a:t>disability</a:t>
            </a:r>
            <a:endParaRPr lang="de-DE" sz="2400" dirty="0"/>
          </a:p>
          <a:p>
            <a:pPr>
              <a:buFont typeface="Wingdings" pitchFamily="2" charset="2"/>
              <a:buChar char="Ø"/>
            </a:pPr>
            <a:r>
              <a:rPr lang="de-DE" sz="2400" dirty="0" err="1"/>
              <a:t>age</a:t>
            </a:r>
            <a:endParaRPr lang="de-DE" sz="2400" dirty="0"/>
          </a:p>
          <a:p>
            <a:pPr>
              <a:buFont typeface="Wingdings" pitchFamily="2" charset="2"/>
              <a:buChar char="Ø"/>
            </a:pPr>
            <a:r>
              <a:rPr lang="de-DE" sz="2400" dirty="0"/>
              <a:t>sexual </a:t>
            </a:r>
            <a:r>
              <a:rPr lang="de-DE" sz="2400" dirty="0" err="1"/>
              <a:t>orientation</a:t>
            </a:r>
            <a:r>
              <a:rPr lang="de-DE" sz="2400" dirty="0"/>
              <a:t> </a:t>
            </a:r>
          </a:p>
          <a:p>
            <a:pPr>
              <a:buFont typeface="Wingdings" pitchFamily="2" charset="2"/>
              <a:buChar char="Ø"/>
            </a:pPr>
            <a:r>
              <a:rPr lang="de-DE" sz="2400" dirty="0" err="1"/>
              <a:t>genetic</a:t>
            </a:r>
            <a:r>
              <a:rPr lang="de-DE" sz="2400" dirty="0"/>
              <a:t> </a:t>
            </a:r>
            <a:r>
              <a:rPr lang="de-DE" sz="2400" dirty="0" err="1"/>
              <a:t>heritage</a:t>
            </a:r>
            <a:r>
              <a:rPr lang="de-DE" sz="2400" dirty="0"/>
              <a:t> </a:t>
            </a:r>
          </a:p>
          <a:p>
            <a:pPr>
              <a:buFont typeface="Wingdings" pitchFamily="2" charset="2"/>
              <a:buChar char="Ø"/>
            </a:pPr>
            <a:r>
              <a:rPr lang="de-DE" sz="2400" dirty="0" err="1"/>
              <a:t>health</a:t>
            </a:r>
            <a:endParaRPr lang="en-US" sz="2400" dirty="0">
              <a:latin typeface="Calibri" pitchFamily="34" charset="0"/>
              <a:cs typeface="Times New Roman"/>
            </a:endParaRPr>
          </a:p>
        </p:txBody>
      </p:sp>
      <p:sp>
        <p:nvSpPr>
          <p:cNvPr id="5" name="Foliennummernplatzhalter 4"/>
          <p:cNvSpPr>
            <a:spLocks noGrp="1"/>
          </p:cNvSpPr>
          <p:nvPr>
            <p:ph type="sldNum" sz="quarter" idx="12"/>
          </p:nvPr>
        </p:nvSpPr>
        <p:spPr/>
        <p:txBody>
          <a:bodyPr/>
          <a:lstStyle/>
          <a:p>
            <a:fld id="{74E8C25B-C0C2-4DD4-808A-E33AE5C30C39}" type="slidenum">
              <a:rPr lang="de-DE" smtClean="0"/>
              <a:pPr/>
              <a:t>23</a:t>
            </a:fld>
            <a:endParaRPr lang="de-DE"/>
          </a:p>
        </p:txBody>
      </p:sp>
    </p:spTree>
    <p:extLst>
      <p:ext uri="{BB962C8B-B14F-4D97-AF65-F5344CB8AC3E}">
        <p14:creationId xmlns:p14="http://schemas.microsoft.com/office/powerpoint/2010/main" val="1903492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597724"/>
          </a:xfrm>
          <a:solidFill>
            <a:srgbClr val="FFF3F6"/>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pPr algn="l"/>
            <a:r>
              <a:rPr lang="de-DE" sz="2800" b="1" dirty="0">
                <a:ln w="12700"/>
                <a:solidFill>
                  <a:srgbClr val="DF8592"/>
                </a:solidFill>
                <a:effectLst>
                  <a:innerShdw blurRad="69850" dist="43180" dir="5400000">
                    <a:srgbClr val="000000">
                      <a:alpha val="65000"/>
                    </a:srgbClr>
                  </a:innerShdw>
                </a:effectLst>
              </a:rPr>
              <a:t>Interpretation </a:t>
            </a:r>
            <a:r>
              <a:rPr lang="de-DE" sz="2800" b="1" dirty="0" err="1">
                <a:ln w="12700"/>
                <a:solidFill>
                  <a:srgbClr val="DF8592"/>
                </a:solidFill>
                <a:effectLst>
                  <a:innerShdw blurRad="69850" dist="43180" dir="5400000">
                    <a:srgbClr val="000000">
                      <a:alpha val="65000"/>
                    </a:srgbClr>
                  </a:innerShdw>
                </a:effectLst>
              </a:rPr>
              <a:t>of</a:t>
            </a:r>
            <a:r>
              <a:rPr lang="de-DE" sz="2800" b="1" dirty="0">
                <a:ln w="12700"/>
                <a:solidFill>
                  <a:srgbClr val="DF8592"/>
                </a:solidFill>
                <a:effectLst>
                  <a:innerShdw blurRad="69850" dist="43180" dir="5400000">
                    <a:srgbClr val="000000">
                      <a:alpha val="65000"/>
                    </a:srgbClr>
                  </a:innerShdw>
                </a:effectLst>
              </a:rPr>
              <a:t> Art. 14 ECHR II</a:t>
            </a:r>
            <a:endParaRPr lang="de-DE" sz="2800" dirty="0">
              <a:ln w="12700"/>
              <a:solidFill>
                <a:srgbClr val="DF8592"/>
              </a:solidFill>
            </a:endParaRPr>
          </a:p>
        </p:txBody>
      </p:sp>
      <p:sp>
        <p:nvSpPr>
          <p:cNvPr id="3" name="Inhaltsplatzhalter 2"/>
          <p:cNvSpPr>
            <a:spLocks noGrp="1"/>
          </p:cNvSpPr>
          <p:nvPr>
            <p:ph idx="1"/>
          </p:nvPr>
        </p:nvSpPr>
        <p:spPr>
          <a:xfrm>
            <a:off x="467544" y="980728"/>
            <a:ext cx="8229600" cy="5256584"/>
          </a:xfrm>
        </p:spPr>
        <p:txBody>
          <a:bodyPr tIns="108000" rIns="180000">
            <a:normAutofit/>
          </a:bodyPr>
          <a:lstStyle/>
          <a:p>
            <a:pPr marL="0" indent="0" algn="just">
              <a:buNone/>
            </a:pPr>
            <a:r>
              <a:rPr lang="en-GB" sz="2200" b="1" dirty="0"/>
              <a:t>Justification. </a:t>
            </a:r>
            <a:r>
              <a:rPr lang="en-GB" sz="2200" dirty="0"/>
              <a:t>Differentiation </a:t>
            </a:r>
            <a:r>
              <a:rPr lang="en-GB" sz="2200" dirty="0">
                <a:solidFill>
                  <a:srgbClr val="C00000"/>
                </a:solidFill>
              </a:rPr>
              <a:t>may be permitted, if reasonable</a:t>
            </a:r>
            <a:r>
              <a:rPr lang="en-GB" sz="2200" dirty="0"/>
              <a:t>:</a:t>
            </a:r>
          </a:p>
          <a:p>
            <a:pPr algn="just">
              <a:buFont typeface="Wingdings" pitchFamily="2" charset="2"/>
              <a:buChar char="Ø"/>
            </a:pPr>
            <a:r>
              <a:rPr lang="en-GB" sz="2200" dirty="0"/>
              <a:t>A distinction is only discriminatory, for the purposes of Art. 14, if it „has no objective and reasonable justification“, that is if it does not pursue a ”legitimate aim“ or if there is not a ”reasonable relationship of proportionality between the means employed and the aim sought to be realised ...“ (ECtHR, No. 40892/98, </a:t>
            </a:r>
            <a:r>
              <a:rPr lang="en-GB" sz="2200" i="1" dirty="0" err="1"/>
              <a:t>Koua</a:t>
            </a:r>
            <a:r>
              <a:rPr lang="en-GB" sz="2200" i="1" dirty="0"/>
              <a:t> </a:t>
            </a:r>
            <a:r>
              <a:rPr lang="en-GB" sz="2200" i="1" dirty="0" err="1"/>
              <a:t>Poirrez</a:t>
            </a:r>
            <a:r>
              <a:rPr lang="en-GB" sz="2200" i="1" dirty="0"/>
              <a:t> v. France  </a:t>
            </a:r>
            <a:r>
              <a:rPr lang="en-GB" sz="2200" dirty="0"/>
              <a:t>[2003]).</a:t>
            </a:r>
          </a:p>
          <a:p>
            <a:pPr algn="just">
              <a:buFont typeface="Wingdings" pitchFamily="2" charset="2"/>
              <a:buChar char="Ø"/>
            </a:pPr>
            <a:r>
              <a:rPr lang="en-GB" sz="2200" dirty="0"/>
              <a:t>Art. 14 does not prohibit States from treating groups differently in law in order to correct ”factual inequalities“ (ECtHR, No. 65731/01 – </a:t>
            </a:r>
            <a:r>
              <a:rPr lang="en-GB" sz="2200" i="1" dirty="0" err="1"/>
              <a:t>Stec</a:t>
            </a:r>
            <a:r>
              <a:rPr lang="en-GB" sz="2200" i="1" dirty="0"/>
              <a:t> et al. v. UK</a:t>
            </a:r>
            <a:r>
              <a:rPr lang="en-GB" sz="2200" dirty="0"/>
              <a:t> [2006]) </a:t>
            </a:r>
            <a:r>
              <a:rPr lang="en-GB" sz="2200" dirty="0">
                <a:sym typeface="Wingdings" pitchFamily="2" charset="2"/>
              </a:rPr>
              <a:t></a:t>
            </a:r>
            <a:r>
              <a:rPr lang="en-GB" sz="2200" dirty="0"/>
              <a:t> (affirmative action, benevolent discrimination).</a:t>
            </a:r>
          </a:p>
          <a:p>
            <a:pPr algn="just">
              <a:buFont typeface="Wingdings" pitchFamily="2" charset="2"/>
              <a:buChar char="Ø"/>
            </a:pPr>
            <a:r>
              <a:rPr lang="en-GB" sz="2200" dirty="0"/>
              <a:t>In certain circumstances, a failure to attempt to correct inequality through different treatment may in itself give rise to a breach of Art. 14 (ECtHR, No. 57325/00, </a:t>
            </a:r>
            <a:r>
              <a:rPr lang="en-GB" sz="2200" i="1" dirty="0"/>
              <a:t>D.H. v. Czech Rep. </a:t>
            </a:r>
            <a:r>
              <a:rPr lang="en-GB" sz="2200" dirty="0"/>
              <a:t>[2006]).</a:t>
            </a:r>
          </a:p>
          <a:p>
            <a:pPr marL="0" indent="0" algn="just">
              <a:buNone/>
            </a:pPr>
            <a:endParaRPr lang="en-US" sz="1600" dirty="0">
              <a:latin typeface="Calibri" pitchFamily="34" charset="0"/>
              <a:cs typeface="Times New Roman"/>
            </a:endParaRPr>
          </a:p>
        </p:txBody>
      </p:sp>
      <p:sp>
        <p:nvSpPr>
          <p:cNvPr id="5" name="Foliennummernplatzhalter 4"/>
          <p:cNvSpPr>
            <a:spLocks noGrp="1"/>
          </p:cNvSpPr>
          <p:nvPr>
            <p:ph type="sldNum" sz="quarter" idx="12"/>
          </p:nvPr>
        </p:nvSpPr>
        <p:spPr/>
        <p:txBody>
          <a:bodyPr/>
          <a:lstStyle/>
          <a:p>
            <a:fld id="{74E8C25B-C0C2-4DD4-808A-E33AE5C30C39}" type="slidenum">
              <a:rPr lang="de-DE" smtClean="0"/>
              <a:pPr/>
              <a:t>24</a:t>
            </a:fld>
            <a:endParaRPr lang="de-DE"/>
          </a:p>
        </p:txBody>
      </p:sp>
    </p:spTree>
    <p:extLst>
      <p:ext uri="{BB962C8B-B14F-4D97-AF65-F5344CB8AC3E}">
        <p14:creationId xmlns:p14="http://schemas.microsoft.com/office/powerpoint/2010/main" val="2532928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597724"/>
          </a:xfrm>
          <a:solidFill>
            <a:srgbClr val="FFF3F6"/>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pPr algn="l"/>
            <a:r>
              <a:rPr lang="de-DE" sz="2800" b="1" dirty="0">
                <a:ln w="12700"/>
                <a:solidFill>
                  <a:srgbClr val="DF8592"/>
                </a:solidFill>
                <a:effectLst>
                  <a:innerShdw blurRad="69850" dist="43180" dir="5400000">
                    <a:srgbClr val="000000">
                      <a:alpha val="65000"/>
                    </a:srgbClr>
                  </a:innerShdw>
                </a:effectLst>
              </a:rPr>
              <a:t>Interpretation </a:t>
            </a:r>
            <a:r>
              <a:rPr lang="de-DE" sz="2800" b="1" dirty="0" err="1">
                <a:ln w="12700"/>
                <a:solidFill>
                  <a:srgbClr val="DF8592"/>
                </a:solidFill>
                <a:effectLst>
                  <a:innerShdw blurRad="69850" dist="43180" dir="5400000">
                    <a:srgbClr val="000000">
                      <a:alpha val="65000"/>
                    </a:srgbClr>
                  </a:innerShdw>
                </a:effectLst>
              </a:rPr>
              <a:t>of</a:t>
            </a:r>
            <a:r>
              <a:rPr lang="de-DE" sz="2800" b="1" dirty="0">
                <a:ln w="12700"/>
                <a:solidFill>
                  <a:srgbClr val="DF8592"/>
                </a:solidFill>
                <a:effectLst>
                  <a:innerShdw blurRad="69850" dist="43180" dir="5400000">
                    <a:srgbClr val="000000">
                      <a:alpha val="65000"/>
                    </a:srgbClr>
                  </a:innerShdw>
                </a:effectLst>
              </a:rPr>
              <a:t> Art. 14 ECHR III</a:t>
            </a:r>
            <a:endParaRPr lang="de-DE" sz="2800" dirty="0">
              <a:ln w="12700"/>
              <a:solidFill>
                <a:srgbClr val="DF8592"/>
              </a:solidFill>
            </a:endParaRPr>
          </a:p>
        </p:txBody>
      </p:sp>
      <p:sp>
        <p:nvSpPr>
          <p:cNvPr id="3" name="Inhaltsplatzhalter 2"/>
          <p:cNvSpPr>
            <a:spLocks noGrp="1"/>
          </p:cNvSpPr>
          <p:nvPr>
            <p:ph idx="1"/>
          </p:nvPr>
        </p:nvSpPr>
        <p:spPr>
          <a:xfrm>
            <a:off x="467544" y="980728"/>
            <a:ext cx="8229600" cy="5256584"/>
          </a:xfrm>
        </p:spPr>
        <p:txBody>
          <a:bodyPr tIns="108000" rIns="180000">
            <a:normAutofit fontScale="92500" lnSpcReduction="20000"/>
          </a:bodyPr>
          <a:lstStyle/>
          <a:p>
            <a:pPr algn="just"/>
            <a:r>
              <a:rPr lang="en-GB" sz="2000" b="1" dirty="0"/>
              <a:t>Affirmative action</a:t>
            </a:r>
            <a:r>
              <a:rPr lang="en-GB" sz="2000" dirty="0"/>
              <a:t>. Affirmative action measures are permissible so long as they are justified by the need to respond to a factual inequality. (</a:t>
            </a:r>
            <a:r>
              <a:rPr lang="en-GB" sz="2000" i="1" dirty="0" err="1"/>
              <a:t>Stec</a:t>
            </a:r>
            <a:r>
              <a:rPr lang="en-GB" sz="2000" i="1" dirty="0"/>
              <a:t> and Others</a:t>
            </a:r>
            <a:r>
              <a:rPr lang="en-GB" sz="2000" dirty="0"/>
              <a:t>, §66)</a:t>
            </a:r>
          </a:p>
          <a:p>
            <a:pPr algn="just"/>
            <a:r>
              <a:rPr lang="en-GB" sz="2000" dirty="0"/>
              <a:t>Once the factual inequality is diminished, the justification for the measure disappears (</a:t>
            </a:r>
            <a:r>
              <a:rPr lang="en-GB" sz="2000" i="1" dirty="0"/>
              <a:t>Belgian Linguistic Case</a:t>
            </a:r>
            <a:r>
              <a:rPr lang="en-GB" sz="2000" dirty="0"/>
              <a:t>)</a:t>
            </a:r>
          </a:p>
          <a:p>
            <a:pPr algn="just"/>
            <a:r>
              <a:rPr lang="en-GB" sz="2000" dirty="0"/>
              <a:t>Does Art. 14 ECHR </a:t>
            </a:r>
            <a:r>
              <a:rPr lang="en-GB" sz="2000" u="sng" dirty="0">
                <a:solidFill>
                  <a:srgbClr val="C00000"/>
                </a:solidFill>
              </a:rPr>
              <a:t>require</a:t>
            </a:r>
            <a:r>
              <a:rPr lang="en-GB" sz="2000" dirty="0"/>
              <a:t> affirmative action?</a:t>
            </a:r>
          </a:p>
          <a:p>
            <a:pPr algn="just">
              <a:buFont typeface="Wingdings" pitchFamily="2" charset="2"/>
              <a:buChar char="Ø"/>
            </a:pPr>
            <a:r>
              <a:rPr lang="en-GB" sz="2000" dirty="0"/>
              <a:t>In a number of cases, the </a:t>
            </a:r>
            <a:r>
              <a:rPr lang="en-GB" sz="2000" dirty="0" err="1"/>
              <a:t>ECtCHR</a:t>
            </a:r>
            <a:r>
              <a:rPr lang="en-GB" sz="2000" dirty="0"/>
              <a:t> determined the existence of </a:t>
            </a:r>
            <a:r>
              <a:rPr lang="en-GB" sz="2000" u="sng" dirty="0"/>
              <a:t>a positive obligation to investigate</a:t>
            </a:r>
            <a:r>
              <a:rPr lang="en-GB" sz="2000" dirty="0"/>
              <a:t> allegations of prejudiced motivations, particularly in regard of criminal acts (hate crimes). This obligation is not absolute, but an obligation of best endeavours (</a:t>
            </a:r>
            <a:r>
              <a:rPr lang="en-GB" sz="2000" i="1" dirty="0" err="1"/>
              <a:t>Nachova</a:t>
            </a:r>
            <a:r>
              <a:rPr lang="en-GB" sz="2000" i="1" dirty="0"/>
              <a:t> and Others</a:t>
            </a:r>
            <a:r>
              <a:rPr lang="en-GB" sz="2000" dirty="0"/>
              <a:t>, § 160).</a:t>
            </a:r>
          </a:p>
          <a:p>
            <a:pPr algn="just">
              <a:buFont typeface="Wingdings" pitchFamily="2" charset="2"/>
              <a:buChar char="Ø"/>
            </a:pPr>
            <a:endParaRPr lang="en-GB" sz="2000" dirty="0"/>
          </a:p>
          <a:p>
            <a:pPr marL="0" indent="0" algn="just">
              <a:buNone/>
            </a:pPr>
            <a:r>
              <a:rPr lang="en-GB" sz="2000" b="1" dirty="0"/>
              <a:t>ECtHR, No. 55523/000 – </a:t>
            </a:r>
            <a:r>
              <a:rPr lang="en-GB" sz="2000" b="1" dirty="0" err="1"/>
              <a:t>Angelova</a:t>
            </a:r>
            <a:r>
              <a:rPr lang="en-GB" sz="2000" b="1" dirty="0"/>
              <a:t> and </a:t>
            </a:r>
            <a:r>
              <a:rPr lang="en-GB" sz="2000" b="1" dirty="0" err="1"/>
              <a:t>Iliev</a:t>
            </a:r>
            <a:r>
              <a:rPr lang="en-GB" sz="2000" b="1" dirty="0"/>
              <a:t> v. Bulgaria [2007]</a:t>
            </a:r>
          </a:p>
          <a:p>
            <a:pPr marL="0" indent="0" algn="just">
              <a:buNone/>
            </a:pPr>
            <a:r>
              <a:rPr lang="en-GB" sz="2000" dirty="0"/>
              <a:t>115. ... when investigating violent incidents State authorities have the </a:t>
            </a:r>
            <a:r>
              <a:rPr lang="en-GB" sz="2000" u="sng" dirty="0"/>
              <a:t>additional duty </a:t>
            </a:r>
            <a:r>
              <a:rPr lang="en-GB" sz="2000" dirty="0"/>
              <a:t>to take all reasonable steps to </a:t>
            </a:r>
            <a:r>
              <a:rPr lang="en-GB" sz="2000" dirty="0">
                <a:solidFill>
                  <a:srgbClr val="C00000"/>
                </a:solidFill>
              </a:rPr>
              <a:t>unmask any racist motive and to establish whether or not ethnic hatred or prejudice may have played a role</a:t>
            </a:r>
            <a:r>
              <a:rPr lang="en-GB" sz="2000" dirty="0"/>
              <a:t> ... A failure to make a distinction in the way in which situations that are essentially different are handled may constitute unjustified treatment irreconcilable with Article 14 of the Convention.</a:t>
            </a:r>
          </a:p>
          <a:p>
            <a:pPr algn="just">
              <a:buFont typeface="Wingdings" pitchFamily="2" charset="2"/>
              <a:buChar char="Ø"/>
            </a:pPr>
            <a:r>
              <a:rPr lang="en-GB" sz="2000" dirty="0"/>
              <a:t>This duty applies equally where the alleged perpetrator is a non-state actor, e.g. members of a skinhead group (</a:t>
            </a:r>
            <a:r>
              <a:rPr lang="en-GB" sz="2000" i="1" dirty="0" err="1"/>
              <a:t>Secic</a:t>
            </a:r>
            <a:r>
              <a:rPr lang="en-GB" sz="2000" i="1" dirty="0"/>
              <a:t> v. Croatia</a:t>
            </a:r>
            <a:r>
              <a:rPr lang="en-GB" sz="2000" dirty="0"/>
              <a:t>, § 67-69).</a:t>
            </a:r>
          </a:p>
          <a:p>
            <a:pPr marL="0" indent="0" algn="just">
              <a:buNone/>
            </a:pPr>
            <a:endParaRPr lang="en-US" sz="1600" dirty="0">
              <a:latin typeface="Calibri" pitchFamily="34" charset="0"/>
              <a:cs typeface="Times New Roman"/>
            </a:endParaRPr>
          </a:p>
        </p:txBody>
      </p:sp>
      <p:sp>
        <p:nvSpPr>
          <p:cNvPr id="5" name="Foliennummernplatzhalter 4"/>
          <p:cNvSpPr>
            <a:spLocks noGrp="1"/>
          </p:cNvSpPr>
          <p:nvPr>
            <p:ph type="sldNum" sz="quarter" idx="12"/>
          </p:nvPr>
        </p:nvSpPr>
        <p:spPr/>
        <p:txBody>
          <a:bodyPr/>
          <a:lstStyle/>
          <a:p>
            <a:fld id="{74E8C25B-C0C2-4DD4-808A-E33AE5C30C39}" type="slidenum">
              <a:rPr lang="de-DE" smtClean="0"/>
              <a:pPr/>
              <a:t>25</a:t>
            </a:fld>
            <a:endParaRPr lang="de-DE"/>
          </a:p>
        </p:txBody>
      </p:sp>
    </p:spTree>
    <p:extLst>
      <p:ext uri="{BB962C8B-B14F-4D97-AF65-F5344CB8AC3E}">
        <p14:creationId xmlns:p14="http://schemas.microsoft.com/office/powerpoint/2010/main" val="711662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597724"/>
          </a:xfrm>
          <a:solidFill>
            <a:srgbClr val="FFF3F6"/>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pPr algn="l"/>
            <a:r>
              <a:rPr lang="de-DE" sz="2800" b="1" dirty="0">
                <a:ln w="12700"/>
                <a:solidFill>
                  <a:srgbClr val="DF8592"/>
                </a:solidFill>
                <a:effectLst>
                  <a:innerShdw blurRad="69850" dist="43180" dir="5400000">
                    <a:srgbClr val="000000">
                      <a:alpha val="65000"/>
                    </a:srgbClr>
                  </a:innerShdw>
                </a:effectLst>
              </a:rPr>
              <a:t>States‘ Margin </a:t>
            </a:r>
            <a:r>
              <a:rPr lang="de-DE" sz="2800" b="1" dirty="0" err="1">
                <a:ln w="12700"/>
                <a:solidFill>
                  <a:srgbClr val="DF8592"/>
                </a:solidFill>
                <a:effectLst>
                  <a:innerShdw blurRad="69850" dist="43180" dir="5400000">
                    <a:srgbClr val="000000">
                      <a:alpha val="65000"/>
                    </a:srgbClr>
                  </a:innerShdw>
                </a:effectLst>
              </a:rPr>
              <a:t>of</a:t>
            </a:r>
            <a:r>
              <a:rPr lang="de-DE" sz="2800" b="1" dirty="0">
                <a:ln w="12700"/>
                <a:solidFill>
                  <a:srgbClr val="DF8592"/>
                </a:solidFill>
                <a:effectLst>
                  <a:innerShdw blurRad="69850" dist="43180" dir="5400000">
                    <a:srgbClr val="000000">
                      <a:alpha val="65000"/>
                    </a:srgbClr>
                  </a:innerShdw>
                </a:effectLst>
              </a:rPr>
              <a:t> </a:t>
            </a:r>
            <a:r>
              <a:rPr lang="de-DE" sz="2800" b="1" dirty="0" err="1">
                <a:ln w="12700"/>
                <a:solidFill>
                  <a:srgbClr val="DF8592"/>
                </a:solidFill>
                <a:effectLst>
                  <a:innerShdw blurRad="69850" dist="43180" dir="5400000">
                    <a:srgbClr val="000000">
                      <a:alpha val="65000"/>
                    </a:srgbClr>
                  </a:innerShdw>
                </a:effectLst>
              </a:rPr>
              <a:t>Appreciation</a:t>
            </a:r>
            <a:r>
              <a:rPr lang="de-DE" sz="2800" b="1" dirty="0">
                <a:ln w="12700"/>
                <a:solidFill>
                  <a:srgbClr val="DF8592"/>
                </a:solidFill>
                <a:effectLst>
                  <a:innerShdw blurRad="69850" dist="43180" dir="5400000">
                    <a:srgbClr val="000000">
                      <a:alpha val="65000"/>
                    </a:srgbClr>
                  </a:innerShdw>
                </a:effectLst>
              </a:rPr>
              <a:t> </a:t>
            </a:r>
            <a:r>
              <a:rPr lang="de-DE" sz="2800" b="1" dirty="0" err="1">
                <a:ln w="12700"/>
                <a:solidFill>
                  <a:srgbClr val="DF8592"/>
                </a:solidFill>
                <a:effectLst>
                  <a:innerShdw blurRad="69850" dist="43180" dir="5400000">
                    <a:srgbClr val="000000">
                      <a:alpha val="65000"/>
                    </a:srgbClr>
                  </a:innerShdw>
                </a:effectLst>
              </a:rPr>
              <a:t>under</a:t>
            </a:r>
            <a:r>
              <a:rPr lang="de-DE" sz="2800" b="1" dirty="0">
                <a:ln w="12700"/>
                <a:solidFill>
                  <a:srgbClr val="DF8592"/>
                </a:solidFill>
                <a:effectLst>
                  <a:innerShdw blurRad="69850" dist="43180" dir="5400000">
                    <a:srgbClr val="000000">
                      <a:alpha val="65000"/>
                    </a:srgbClr>
                  </a:innerShdw>
                </a:effectLst>
              </a:rPr>
              <a:t> Art. 14 ECHR I</a:t>
            </a:r>
            <a:endParaRPr lang="de-DE" sz="2800" dirty="0">
              <a:ln w="12700"/>
              <a:solidFill>
                <a:srgbClr val="DF8592"/>
              </a:solidFill>
            </a:endParaRPr>
          </a:p>
        </p:txBody>
      </p:sp>
      <p:sp>
        <p:nvSpPr>
          <p:cNvPr id="3" name="Inhaltsplatzhalter 2"/>
          <p:cNvSpPr>
            <a:spLocks noGrp="1"/>
          </p:cNvSpPr>
          <p:nvPr>
            <p:ph idx="1"/>
          </p:nvPr>
        </p:nvSpPr>
        <p:spPr>
          <a:xfrm>
            <a:off x="467544" y="980728"/>
            <a:ext cx="8229600" cy="5256584"/>
          </a:xfrm>
        </p:spPr>
        <p:txBody>
          <a:bodyPr tIns="108000" rIns="180000">
            <a:normAutofit/>
          </a:bodyPr>
          <a:lstStyle/>
          <a:p>
            <a:pPr marL="0" indent="0" algn="just">
              <a:buNone/>
            </a:pPr>
            <a:r>
              <a:rPr lang="en-GB" sz="2800" b="1" dirty="0"/>
              <a:t>Convention States‘ Margin of Appreciation when restricting rights  </a:t>
            </a:r>
            <a:r>
              <a:rPr lang="en-GB" sz="2800" dirty="0"/>
              <a:t>(e.g. national security; public morality; general measures of economic and social strategy; areas with no common EU standards, etc.)</a:t>
            </a:r>
          </a:p>
          <a:p>
            <a:pPr marL="0" indent="0" algn="just">
              <a:buNone/>
            </a:pPr>
            <a:r>
              <a:rPr lang="en-GB" sz="2800" b="1" dirty="0"/>
              <a:t>ECtHR, No. 9214/80 etc. – </a:t>
            </a:r>
            <a:r>
              <a:rPr lang="en-GB" sz="2800" b="1" dirty="0" err="1"/>
              <a:t>Abdulaziz</a:t>
            </a:r>
            <a:r>
              <a:rPr lang="en-GB" sz="2800" b="1" dirty="0"/>
              <a:t> et al v. UK [1985]</a:t>
            </a:r>
          </a:p>
          <a:p>
            <a:pPr marL="0" indent="0" algn="just">
              <a:buNone/>
            </a:pPr>
            <a:r>
              <a:rPr lang="en-GB" sz="2800" dirty="0"/>
              <a:t>78. Although the Contracting States enjoy a certain “margin of appreciation“ in assessing whether and to what extent differences in otherwise similar situations justify a different treatment, the scope of this margin will vary according to the circumstances, the subject-matter and its background.</a:t>
            </a:r>
          </a:p>
          <a:p>
            <a:pPr marL="0" indent="0" algn="just">
              <a:buNone/>
            </a:pPr>
            <a:endParaRPr lang="en-US" sz="2800" dirty="0">
              <a:latin typeface="Calibri" pitchFamily="34" charset="0"/>
              <a:cs typeface="Times New Roman"/>
            </a:endParaRPr>
          </a:p>
          <a:p>
            <a:pPr marL="0" indent="0" algn="just">
              <a:buNone/>
            </a:pPr>
            <a:endParaRPr lang="en-US" sz="1600" dirty="0">
              <a:latin typeface="Calibri" pitchFamily="34" charset="0"/>
              <a:cs typeface="Times New Roman"/>
            </a:endParaRPr>
          </a:p>
        </p:txBody>
      </p:sp>
      <p:sp>
        <p:nvSpPr>
          <p:cNvPr id="5" name="Foliennummernplatzhalter 4"/>
          <p:cNvSpPr>
            <a:spLocks noGrp="1"/>
          </p:cNvSpPr>
          <p:nvPr>
            <p:ph type="sldNum" sz="quarter" idx="12"/>
          </p:nvPr>
        </p:nvSpPr>
        <p:spPr/>
        <p:txBody>
          <a:bodyPr/>
          <a:lstStyle/>
          <a:p>
            <a:fld id="{74E8C25B-C0C2-4DD4-808A-E33AE5C30C39}" type="slidenum">
              <a:rPr lang="de-DE" smtClean="0"/>
              <a:pPr/>
              <a:t>26</a:t>
            </a:fld>
            <a:endParaRPr lang="de-DE"/>
          </a:p>
        </p:txBody>
      </p:sp>
    </p:spTree>
    <p:extLst>
      <p:ext uri="{BB962C8B-B14F-4D97-AF65-F5344CB8AC3E}">
        <p14:creationId xmlns:p14="http://schemas.microsoft.com/office/powerpoint/2010/main" val="2837991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597724"/>
          </a:xfrm>
          <a:solidFill>
            <a:srgbClr val="FFF3F6"/>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pPr algn="l"/>
            <a:r>
              <a:rPr lang="de-DE" sz="2800" b="1" dirty="0">
                <a:ln w="12700"/>
                <a:solidFill>
                  <a:srgbClr val="DF8592"/>
                </a:solidFill>
                <a:effectLst>
                  <a:innerShdw blurRad="69850" dist="43180" dir="5400000">
                    <a:srgbClr val="000000">
                      <a:alpha val="65000"/>
                    </a:srgbClr>
                  </a:innerShdw>
                </a:effectLst>
              </a:rPr>
              <a:t>States‘ Margin </a:t>
            </a:r>
            <a:r>
              <a:rPr lang="de-DE" sz="2800" b="1" dirty="0" err="1">
                <a:ln w="12700"/>
                <a:solidFill>
                  <a:srgbClr val="DF8592"/>
                </a:solidFill>
                <a:effectLst>
                  <a:innerShdw blurRad="69850" dist="43180" dir="5400000">
                    <a:srgbClr val="000000">
                      <a:alpha val="65000"/>
                    </a:srgbClr>
                  </a:innerShdw>
                </a:effectLst>
              </a:rPr>
              <a:t>of</a:t>
            </a:r>
            <a:r>
              <a:rPr lang="de-DE" sz="2800" b="1" dirty="0">
                <a:ln w="12700"/>
                <a:solidFill>
                  <a:srgbClr val="DF8592"/>
                </a:solidFill>
                <a:effectLst>
                  <a:innerShdw blurRad="69850" dist="43180" dir="5400000">
                    <a:srgbClr val="000000">
                      <a:alpha val="65000"/>
                    </a:srgbClr>
                  </a:innerShdw>
                </a:effectLst>
              </a:rPr>
              <a:t> </a:t>
            </a:r>
            <a:r>
              <a:rPr lang="de-DE" sz="2800" b="1" dirty="0" err="1">
                <a:ln w="12700"/>
                <a:solidFill>
                  <a:srgbClr val="DF8592"/>
                </a:solidFill>
                <a:effectLst>
                  <a:innerShdw blurRad="69850" dist="43180" dir="5400000">
                    <a:srgbClr val="000000">
                      <a:alpha val="65000"/>
                    </a:srgbClr>
                  </a:innerShdw>
                </a:effectLst>
              </a:rPr>
              <a:t>Appreciation</a:t>
            </a:r>
            <a:r>
              <a:rPr lang="de-DE" sz="2800" b="1" dirty="0">
                <a:ln w="12700"/>
                <a:solidFill>
                  <a:srgbClr val="DF8592"/>
                </a:solidFill>
                <a:effectLst>
                  <a:innerShdw blurRad="69850" dist="43180" dir="5400000">
                    <a:srgbClr val="000000">
                      <a:alpha val="65000"/>
                    </a:srgbClr>
                  </a:innerShdw>
                </a:effectLst>
              </a:rPr>
              <a:t> </a:t>
            </a:r>
            <a:r>
              <a:rPr lang="de-DE" sz="2800" b="1" dirty="0" err="1">
                <a:ln w="12700"/>
                <a:solidFill>
                  <a:srgbClr val="DF8592"/>
                </a:solidFill>
                <a:effectLst>
                  <a:innerShdw blurRad="69850" dist="43180" dir="5400000">
                    <a:srgbClr val="000000">
                      <a:alpha val="65000"/>
                    </a:srgbClr>
                  </a:innerShdw>
                </a:effectLst>
              </a:rPr>
              <a:t>under</a:t>
            </a:r>
            <a:r>
              <a:rPr lang="de-DE" sz="2800" b="1" dirty="0">
                <a:ln w="12700"/>
                <a:solidFill>
                  <a:srgbClr val="DF8592"/>
                </a:solidFill>
                <a:effectLst>
                  <a:innerShdw blurRad="69850" dist="43180" dir="5400000">
                    <a:srgbClr val="000000">
                      <a:alpha val="65000"/>
                    </a:srgbClr>
                  </a:innerShdw>
                </a:effectLst>
              </a:rPr>
              <a:t> Art. 14 ECHR II</a:t>
            </a:r>
            <a:endParaRPr lang="de-DE" sz="2800" dirty="0">
              <a:ln w="12700"/>
              <a:solidFill>
                <a:srgbClr val="DF8592"/>
              </a:solidFill>
            </a:endParaRPr>
          </a:p>
        </p:txBody>
      </p:sp>
      <p:sp>
        <p:nvSpPr>
          <p:cNvPr id="3" name="Inhaltsplatzhalter 2"/>
          <p:cNvSpPr>
            <a:spLocks noGrp="1"/>
          </p:cNvSpPr>
          <p:nvPr>
            <p:ph idx="1"/>
          </p:nvPr>
        </p:nvSpPr>
        <p:spPr>
          <a:xfrm>
            <a:off x="467544" y="980728"/>
            <a:ext cx="8229600" cy="5256584"/>
          </a:xfrm>
        </p:spPr>
        <p:txBody>
          <a:bodyPr tIns="108000" rIns="180000">
            <a:normAutofit fontScale="77500" lnSpcReduction="20000"/>
          </a:bodyPr>
          <a:lstStyle/>
          <a:p>
            <a:pPr algn="just">
              <a:buFont typeface="Wingdings" pitchFamily="2" charset="2"/>
              <a:buChar char="Ø"/>
            </a:pPr>
            <a:r>
              <a:rPr lang="en-GB" sz="3100" dirty="0"/>
              <a:t>Where differentiation is based on the ground of nationality, sex or sexual orientation, the margin is </a:t>
            </a:r>
            <a:r>
              <a:rPr lang="en-GB" sz="3100" u="sng" dirty="0"/>
              <a:t>narrow</a:t>
            </a:r>
            <a:r>
              <a:rPr lang="en-GB" sz="3100" dirty="0"/>
              <a:t>:</a:t>
            </a:r>
          </a:p>
          <a:p>
            <a:pPr marL="0" indent="0" algn="just">
              <a:buNone/>
            </a:pPr>
            <a:endParaRPr lang="en-GB" sz="3100" dirty="0"/>
          </a:p>
          <a:p>
            <a:pPr marL="0" indent="0" algn="just">
              <a:buNone/>
            </a:pPr>
            <a:r>
              <a:rPr lang="en-GB" sz="3100" b="1" dirty="0"/>
              <a:t>ECtHR, No. 20458/92 - </a:t>
            </a:r>
            <a:r>
              <a:rPr lang="en-GB" sz="3100" b="1" dirty="0" err="1"/>
              <a:t>Petrovic</a:t>
            </a:r>
            <a:r>
              <a:rPr lang="en-GB" sz="3100" b="1" dirty="0"/>
              <a:t> v. Austria [1998]</a:t>
            </a:r>
          </a:p>
          <a:p>
            <a:pPr marL="0" indent="0" algn="just">
              <a:buNone/>
            </a:pPr>
            <a:r>
              <a:rPr lang="en-GB" sz="3100" dirty="0"/>
              <a:t>37. ... the advancement of the equality of the sexes is today a major goal in the member States of the Council of Europe and </a:t>
            </a:r>
            <a:r>
              <a:rPr lang="en-GB" sz="3100" b="1" u="sng" dirty="0">
                <a:solidFill>
                  <a:srgbClr val="C00000"/>
                </a:solidFill>
              </a:rPr>
              <a:t>very weighty reasons</a:t>
            </a:r>
            <a:r>
              <a:rPr lang="en-GB" sz="3100" b="1" dirty="0">
                <a:solidFill>
                  <a:srgbClr val="C00000"/>
                </a:solidFill>
              </a:rPr>
              <a:t> </a:t>
            </a:r>
            <a:r>
              <a:rPr lang="en-GB" sz="3100" dirty="0"/>
              <a:t>would be needed for such a difference in treatment to be regarded as compatible with the Convention ...</a:t>
            </a:r>
          </a:p>
          <a:p>
            <a:pPr marL="0" indent="0" algn="just">
              <a:buNone/>
            </a:pPr>
            <a:endParaRPr lang="en-GB" sz="3100" dirty="0"/>
          </a:p>
          <a:p>
            <a:pPr marL="0" indent="0" algn="just">
              <a:buNone/>
            </a:pPr>
            <a:r>
              <a:rPr lang="en-GB" sz="3100" b="1" dirty="0"/>
              <a:t>ECtHR, No. 34462/97 – </a:t>
            </a:r>
            <a:r>
              <a:rPr lang="en-GB" sz="3100" b="1" dirty="0" err="1"/>
              <a:t>Wessels-Bergervoet</a:t>
            </a:r>
            <a:r>
              <a:rPr lang="en-GB" sz="3100" b="1" dirty="0"/>
              <a:t> v. The Netherlands [2002]</a:t>
            </a:r>
          </a:p>
          <a:p>
            <a:pPr marL="0" indent="0" algn="just">
              <a:buNone/>
            </a:pPr>
            <a:r>
              <a:rPr lang="en-GB" sz="3100" dirty="0"/>
              <a:t>49. ... The Court considers that </a:t>
            </a:r>
            <a:r>
              <a:rPr lang="en-GB" sz="3100" b="1" u="sng" dirty="0">
                <a:solidFill>
                  <a:srgbClr val="C00000"/>
                </a:solidFill>
              </a:rPr>
              <a:t>very strong reasons</a:t>
            </a:r>
            <a:r>
              <a:rPr lang="en-GB" sz="3100" b="1" dirty="0">
                <a:solidFill>
                  <a:srgbClr val="C00000"/>
                </a:solidFill>
              </a:rPr>
              <a:t> </a:t>
            </a:r>
            <a:r>
              <a:rPr lang="en-GB" sz="3100" dirty="0"/>
              <a:t>would have to be put forward before it could regard a difference in treatment based exclusively on the grounds of sex and marital status as compatible with the Convention.</a:t>
            </a:r>
          </a:p>
          <a:p>
            <a:pPr marL="0" indent="0" algn="just">
              <a:buNone/>
            </a:pPr>
            <a:endParaRPr lang="en-US" sz="2800" dirty="0">
              <a:latin typeface="Calibri" pitchFamily="34" charset="0"/>
              <a:cs typeface="Times New Roman"/>
            </a:endParaRPr>
          </a:p>
          <a:p>
            <a:pPr marL="0" indent="0" algn="just">
              <a:buNone/>
            </a:pPr>
            <a:endParaRPr lang="en-US" sz="1600" dirty="0">
              <a:latin typeface="Calibri" pitchFamily="34" charset="0"/>
              <a:cs typeface="Times New Roman"/>
            </a:endParaRPr>
          </a:p>
        </p:txBody>
      </p:sp>
      <p:sp>
        <p:nvSpPr>
          <p:cNvPr id="5" name="Foliennummernplatzhalter 4"/>
          <p:cNvSpPr>
            <a:spLocks noGrp="1"/>
          </p:cNvSpPr>
          <p:nvPr>
            <p:ph type="sldNum" sz="quarter" idx="12"/>
          </p:nvPr>
        </p:nvSpPr>
        <p:spPr/>
        <p:txBody>
          <a:bodyPr/>
          <a:lstStyle/>
          <a:p>
            <a:fld id="{74E8C25B-C0C2-4DD4-808A-E33AE5C30C39}" type="slidenum">
              <a:rPr lang="de-DE" smtClean="0"/>
              <a:pPr/>
              <a:t>27</a:t>
            </a:fld>
            <a:endParaRPr lang="de-DE"/>
          </a:p>
        </p:txBody>
      </p:sp>
    </p:spTree>
    <p:extLst>
      <p:ext uri="{BB962C8B-B14F-4D97-AF65-F5344CB8AC3E}">
        <p14:creationId xmlns:p14="http://schemas.microsoft.com/office/powerpoint/2010/main" val="24737129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597724"/>
          </a:xfrm>
          <a:solidFill>
            <a:srgbClr val="FFF3F6"/>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pPr algn="l"/>
            <a:r>
              <a:rPr lang="de-DE" sz="2800" b="1" dirty="0" err="1">
                <a:ln w="12700"/>
                <a:solidFill>
                  <a:srgbClr val="DF8592"/>
                </a:solidFill>
                <a:effectLst>
                  <a:innerShdw blurRad="69850" dist="43180" dir="5400000">
                    <a:srgbClr val="000000">
                      <a:alpha val="65000"/>
                    </a:srgbClr>
                  </a:innerShdw>
                </a:effectLst>
              </a:rPr>
              <a:t>Burden</a:t>
            </a:r>
            <a:r>
              <a:rPr lang="de-DE" sz="2800" b="1" dirty="0">
                <a:ln w="12700"/>
                <a:solidFill>
                  <a:srgbClr val="DF8592"/>
                </a:solidFill>
                <a:effectLst>
                  <a:innerShdw blurRad="69850" dist="43180" dir="5400000">
                    <a:srgbClr val="000000">
                      <a:alpha val="65000"/>
                    </a:srgbClr>
                  </a:innerShdw>
                </a:effectLst>
              </a:rPr>
              <a:t> </a:t>
            </a:r>
            <a:r>
              <a:rPr lang="de-DE" sz="2800" b="1" dirty="0" err="1">
                <a:ln w="12700"/>
                <a:solidFill>
                  <a:srgbClr val="DF8592"/>
                </a:solidFill>
                <a:effectLst>
                  <a:innerShdw blurRad="69850" dist="43180" dir="5400000">
                    <a:srgbClr val="000000">
                      <a:alpha val="65000"/>
                    </a:srgbClr>
                  </a:innerShdw>
                </a:effectLst>
              </a:rPr>
              <a:t>of</a:t>
            </a:r>
            <a:r>
              <a:rPr lang="de-DE" sz="2800" b="1" dirty="0">
                <a:ln w="12700"/>
                <a:solidFill>
                  <a:srgbClr val="DF8592"/>
                </a:solidFill>
                <a:effectLst>
                  <a:innerShdw blurRad="69850" dist="43180" dir="5400000">
                    <a:srgbClr val="000000">
                      <a:alpha val="65000"/>
                    </a:srgbClr>
                  </a:innerShdw>
                </a:effectLst>
              </a:rPr>
              <a:t> Proof (Art. 14 ECHR) I</a:t>
            </a:r>
            <a:endParaRPr lang="de-DE" sz="2800" dirty="0">
              <a:ln w="12700"/>
              <a:solidFill>
                <a:srgbClr val="DF8592"/>
              </a:solidFill>
            </a:endParaRPr>
          </a:p>
        </p:txBody>
      </p:sp>
      <p:sp>
        <p:nvSpPr>
          <p:cNvPr id="3" name="Inhaltsplatzhalter 2"/>
          <p:cNvSpPr>
            <a:spLocks noGrp="1"/>
          </p:cNvSpPr>
          <p:nvPr>
            <p:ph idx="1"/>
          </p:nvPr>
        </p:nvSpPr>
        <p:spPr>
          <a:xfrm>
            <a:off x="467544" y="980728"/>
            <a:ext cx="8229600" cy="5256584"/>
          </a:xfrm>
        </p:spPr>
        <p:txBody>
          <a:bodyPr tIns="108000" rIns="180000">
            <a:normAutofit fontScale="92500" lnSpcReduction="20000"/>
          </a:bodyPr>
          <a:lstStyle/>
          <a:p>
            <a:pPr marL="0" indent="0" algn="just">
              <a:buNone/>
            </a:pPr>
            <a:r>
              <a:rPr lang="en-GB" sz="2800" b="1" dirty="0"/>
              <a:t>ECtHR, No. 55762/00 et al. - </a:t>
            </a:r>
            <a:r>
              <a:rPr lang="en-GB" sz="2800" b="1" dirty="0" err="1"/>
              <a:t>Timishev</a:t>
            </a:r>
            <a:r>
              <a:rPr lang="en-GB" sz="2800" b="1" dirty="0"/>
              <a:t> v. Russia [2005]</a:t>
            </a:r>
          </a:p>
          <a:p>
            <a:pPr marL="0" indent="0" algn="just">
              <a:buNone/>
            </a:pPr>
            <a:r>
              <a:rPr lang="en-GB" sz="2800" dirty="0"/>
              <a:t>57. </a:t>
            </a:r>
            <a:r>
              <a:rPr lang="en-GB" sz="2800" u="sng" dirty="0"/>
              <a:t>Once the applicant has shown </a:t>
            </a:r>
            <a:r>
              <a:rPr lang="en-GB" sz="2800" dirty="0"/>
              <a:t>that there has been a difference in treatment, </a:t>
            </a:r>
            <a:r>
              <a:rPr lang="en-GB" sz="2800" u="sng" dirty="0"/>
              <a:t>it is then for the respondent Government </a:t>
            </a:r>
            <a:r>
              <a:rPr lang="en-GB" sz="2800" dirty="0"/>
              <a:t>to show that the difference in treatment could be justified ... </a:t>
            </a:r>
          </a:p>
          <a:p>
            <a:pPr marL="0" indent="0" algn="just">
              <a:buNone/>
            </a:pPr>
            <a:endParaRPr lang="en-GB" sz="2800" b="1" dirty="0"/>
          </a:p>
          <a:p>
            <a:pPr marL="0" indent="0" algn="just">
              <a:buNone/>
            </a:pPr>
            <a:r>
              <a:rPr lang="en-GB" sz="2800" b="1" dirty="0"/>
              <a:t>ECtHR, no. 57325/00 et al. – D.H. v. Czech Republic [2007]</a:t>
            </a:r>
          </a:p>
          <a:p>
            <a:pPr marL="0" indent="0" algn="just">
              <a:buNone/>
            </a:pPr>
            <a:r>
              <a:rPr lang="en-GB" sz="2800" dirty="0"/>
              <a:t>178. As regards the questions of what constitutes prima facie evidence capable of shifting the burden of proof on to the respondent State, ... free evaluation of all evidence ... Moreover, the level of persuasion necessary for reaching a particular conclusion and ... the distribution of proof are intrinsically linked to the specificity of the facts, the nature of the allegation made and the Convention right at stake. </a:t>
            </a:r>
          </a:p>
          <a:p>
            <a:pPr marL="0" indent="0" algn="just">
              <a:buNone/>
            </a:pPr>
            <a:endParaRPr lang="en-US" sz="2800" dirty="0">
              <a:latin typeface="Calibri" pitchFamily="34" charset="0"/>
              <a:cs typeface="Times New Roman"/>
            </a:endParaRPr>
          </a:p>
          <a:p>
            <a:pPr marL="0" indent="0" algn="just">
              <a:buNone/>
            </a:pPr>
            <a:endParaRPr lang="en-US" sz="1600" dirty="0">
              <a:latin typeface="Calibri" pitchFamily="34" charset="0"/>
              <a:cs typeface="Times New Roman"/>
            </a:endParaRPr>
          </a:p>
        </p:txBody>
      </p:sp>
      <p:sp>
        <p:nvSpPr>
          <p:cNvPr id="5" name="Foliennummernplatzhalter 4"/>
          <p:cNvSpPr>
            <a:spLocks noGrp="1"/>
          </p:cNvSpPr>
          <p:nvPr>
            <p:ph type="sldNum" sz="quarter" idx="12"/>
          </p:nvPr>
        </p:nvSpPr>
        <p:spPr/>
        <p:txBody>
          <a:bodyPr/>
          <a:lstStyle/>
          <a:p>
            <a:fld id="{74E8C25B-C0C2-4DD4-808A-E33AE5C30C39}" type="slidenum">
              <a:rPr lang="de-DE" smtClean="0"/>
              <a:pPr/>
              <a:t>28</a:t>
            </a:fld>
            <a:endParaRPr lang="de-DE"/>
          </a:p>
        </p:txBody>
      </p:sp>
    </p:spTree>
    <p:extLst>
      <p:ext uri="{BB962C8B-B14F-4D97-AF65-F5344CB8AC3E}">
        <p14:creationId xmlns:p14="http://schemas.microsoft.com/office/powerpoint/2010/main" val="30604160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597724"/>
          </a:xfrm>
          <a:solidFill>
            <a:srgbClr val="FFF3F6"/>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pPr algn="l"/>
            <a:r>
              <a:rPr lang="de-DE" sz="2800" b="1" dirty="0" err="1">
                <a:ln w="12700"/>
                <a:solidFill>
                  <a:srgbClr val="DF8592"/>
                </a:solidFill>
                <a:effectLst>
                  <a:innerShdw blurRad="69850" dist="43180" dir="5400000">
                    <a:srgbClr val="000000">
                      <a:alpha val="65000"/>
                    </a:srgbClr>
                  </a:innerShdw>
                </a:effectLst>
              </a:rPr>
              <a:t>Burden</a:t>
            </a:r>
            <a:r>
              <a:rPr lang="de-DE" sz="2800" b="1" dirty="0">
                <a:ln w="12700"/>
                <a:solidFill>
                  <a:srgbClr val="DF8592"/>
                </a:solidFill>
                <a:effectLst>
                  <a:innerShdw blurRad="69850" dist="43180" dir="5400000">
                    <a:srgbClr val="000000">
                      <a:alpha val="65000"/>
                    </a:srgbClr>
                  </a:innerShdw>
                </a:effectLst>
              </a:rPr>
              <a:t> </a:t>
            </a:r>
            <a:r>
              <a:rPr lang="de-DE" sz="2800" b="1" dirty="0" err="1">
                <a:ln w="12700"/>
                <a:solidFill>
                  <a:srgbClr val="DF8592"/>
                </a:solidFill>
                <a:effectLst>
                  <a:innerShdw blurRad="69850" dist="43180" dir="5400000">
                    <a:srgbClr val="000000">
                      <a:alpha val="65000"/>
                    </a:srgbClr>
                  </a:innerShdw>
                </a:effectLst>
              </a:rPr>
              <a:t>of</a:t>
            </a:r>
            <a:r>
              <a:rPr lang="de-DE" sz="2800" b="1" dirty="0">
                <a:ln w="12700"/>
                <a:solidFill>
                  <a:srgbClr val="DF8592"/>
                </a:solidFill>
                <a:effectLst>
                  <a:innerShdw blurRad="69850" dist="43180" dir="5400000">
                    <a:srgbClr val="000000">
                      <a:alpha val="65000"/>
                    </a:srgbClr>
                  </a:innerShdw>
                </a:effectLst>
              </a:rPr>
              <a:t> Proof (Art. 14 ECHR) II</a:t>
            </a:r>
            <a:endParaRPr lang="de-DE" sz="2800" dirty="0">
              <a:ln w="12700"/>
              <a:solidFill>
                <a:srgbClr val="DF8592"/>
              </a:solidFill>
            </a:endParaRPr>
          </a:p>
        </p:txBody>
      </p:sp>
      <p:sp>
        <p:nvSpPr>
          <p:cNvPr id="3" name="Inhaltsplatzhalter 2"/>
          <p:cNvSpPr>
            <a:spLocks noGrp="1"/>
          </p:cNvSpPr>
          <p:nvPr>
            <p:ph idx="1"/>
          </p:nvPr>
        </p:nvSpPr>
        <p:spPr>
          <a:xfrm>
            <a:off x="467544" y="980728"/>
            <a:ext cx="8229600" cy="5256584"/>
          </a:xfrm>
        </p:spPr>
        <p:txBody>
          <a:bodyPr tIns="108000" rIns="180000">
            <a:normAutofit fontScale="70000" lnSpcReduction="20000"/>
          </a:bodyPr>
          <a:lstStyle/>
          <a:p>
            <a:pPr marL="0" indent="0" algn="just">
              <a:buNone/>
            </a:pPr>
            <a:r>
              <a:rPr lang="en-GB" sz="2800" b="1" dirty="0"/>
              <a:t>ECtHR, No. 58641/00 -  </a:t>
            </a:r>
            <a:r>
              <a:rPr lang="en-GB" sz="2800" b="1" dirty="0" err="1"/>
              <a:t>Hoogendijk</a:t>
            </a:r>
            <a:r>
              <a:rPr lang="en-GB" sz="2800" b="1" dirty="0"/>
              <a:t> v. The Netherlands [2005]</a:t>
            </a:r>
          </a:p>
          <a:p>
            <a:pPr marL="0" indent="0" algn="just">
              <a:buNone/>
            </a:pPr>
            <a:r>
              <a:rPr lang="en-GB" sz="2800" dirty="0"/>
              <a:t>... the Court considers that where an applicant is able to show, on the basis of </a:t>
            </a:r>
            <a:r>
              <a:rPr lang="en-GB" sz="2800" u="sng" dirty="0"/>
              <a:t>undisputed official statistics</a:t>
            </a:r>
            <a:r>
              <a:rPr lang="en-GB" sz="2800" dirty="0"/>
              <a:t>, the existence of a prima facie indication that a specific rule – although formulated in a neutral manner – in fact affects a clearly higher percentage of women than men, it is for the respondent Government to show that this is the result of objective factors unrelated to any discrimination on grounds of sex. If the onus of demonstrating that a difference in impact for men and women is not in practice discriminatory does not shift to the respondent Government, it will be in practice extremely difficult for applicants to prove </a:t>
            </a:r>
            <a:r>
              <a:rPr lang="en-GB" sz="2800" u="sng" dirty="0"/>
              <a:t>indirect discrimination.</a:t>
            </a:r>
          </a:p>
          <a:p>
            <a:pPr marL="0" indent="0" algn="just">
              <a:buNone/>
            </a:pPr>
            <a:endParaRPr lang="en-GB" sz="2800" u="sng" dirty="0"/>
          </a:p>
          <a:p>
            <a:pPr marL="0" indent="0" algn="just">
              <a:buNone/>
            </a:pPr>
            <a:r>
              <a:rPr lang="en-GB" sz="2800" b="1" dirty="0"/>
              <a:t>ECtHR, No. 57325/00 – D.H. v. The Czech Republic [2007]</a:t>
            </a:r>
          </a:p>
          <a:p>
            <a:pPr marL="0" indent="0" algn="just">
              <a:buNone/>
            </a:pPr>
            <a:r>
              <a:rPr lang="en-GB" sz="2800" dirty="0"/>
              <a:t>187. In these circumstances, the Court considers that when it comes to assessing the impact of a measure or practice on an individual or group, </a:t>
            </a:r>
            <a:r>
              <a:rPr lang="en-GB" sz="2800" u="sng" dirty="0"/>
              <a:t>statistics which appear on critical examination to be reliable and significant will be sufficient to constitute the prima facie evidence</a:t>
            </a:r>
            <a:r>
              <a:rPr lang="en-GB" sz="2800" dirty="0"/>
              <a:t> the applicant is required to produce. This does not, however, mean that indirect discrimination cannot be proved without statistical evidence.</a:t>
            </a:r>
            <a:endParaRPr lang="en-US" sz="2800" dirty="0">
              <a:latin typeface="Calibri" pitchFamily="34" charset="0"/>
              <a:cs typeface="Times New Roman"/>
            </a:endParaRPr>
          </a:p>
        </p:txBody>
      </p:sp>
      <p:sp>
        <p:nvSpPr>
          <p:cNvPr id="5" name="Foliennummernplatzhalter 4"/>
          <p:cNvSpPr>
            <a:spLocks noGrp="1"/>
          </p:cNvSpPr>
          <p:nvPr>
            <p:ph type="sldNum" sz="quarter" idx="12"/>
          </p:nvPr>
        </p:nvSpPr>
        <p:spPr/>
        <p:txBody>
          <a:bodyPr/>
          <a:lstStyle/>
          <a:p>
            <a:fld id="{74E8C25B-C0C2-4DD4-808A-E33AE5C30C39}" type="slidenum">
              <a:rPr lang="de-DE" smtClean="0"/>
              <a:pPr/>
              <a:t>29</a:t>
            </a:fld>
            <a:endParaRPr lang="de-DE"/>
          </a:p>
        </p:txBody>
      </p:sp>
    </p:spTree>
    <p:extLst>
      <p:ext uri="{BB962C8B-B14F-4D97-AF65-F5344CB8AC3E}">
        <p14:creationId xmlns:p14="http://schemas.microsoft.com/office/powerpoint/2010/main" val="2750306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a:solidFill>
            <a:srgbClr val="FFEBF0"/>
          </a:solidFill>
          <a:ln w="12700">
            <a:solidFill>
              <a:schemeClr val="bg1">
                <a:lumMod val="50000"/>
              </a:schemeClr>
            </a:solidFill>
          </a:ln>
          <a:effectLst>
            <a:outerShdw blurRad="76200" dir="18900000" sy="23000" kx="-1200000" algn="bl" rotWithShape="0">
              <a:prstClr val="black">
                <a:alpha val="20000"/>
              </a:prstClr>
            </a:outerShdw>
          </a:effectLst>
        </p:spPr>
        <p:txBody>
          <a:bodyPr>
            <a:normAutofit/>
          </a:bodyPr>
          <a:lstStyle/>
          <a:p>
            <a:pPr algn="l"/>
            <a:r>
              <a:rPr lang="de-DE" sz="2400" b="1" dirty="0">
                <a:ln w="1905"/>
                <a:solidFill>
                  <a:srgbClr val="DC7A88"/>
                </a:solidFill>
                <a:effectLst>
                  <a:innerShdw blurRad="69850" dist="43180" dir="5400000">
                    <a:srgbClr val="000000">
                      <a:alpha val="65000"/>
                    </a:srgbClr>
                  </a:innerShdw>
                </a:effectLst>
              </a:rPr>
              <a:t>General Legal Bases – UN I</a:t>
            </a:r>
            <a:endParaRPr lang="de-DE" sz="2400" dirty="0">
              <a:solidFill>
                <a:srgbClr val="DC7A88"/>
              </a:solidFill>
            </a:endParaRPr>
          </a:p>
        </p:txBody>
      </p:sp>
      <p:sp>
        <p:nvSpPr>
          <p:cNvPr id="3" name="Inhaltsplatzhalter 2"/>
          <p:cNvSpPr>
            <a:spLocks noGrp="1"/>
          </p:cNvSpPr>
          <p:nvPr>
            <p:ph idx="1"/>
          </p:nvPr>
        </p:nvSpPr>
        <p:spPr>
          <a:xfrm>
            <a:off x="457200" y="1196752"/>
            <a:ext cx="8229600" cy="4968552"/>
          </a:xfrm>
        </p:spPr>
        <p:txBody>
          <a:bodyPr>
            <a:normAutofit/>
          </a:bodyPr>
          <a:lstStyle/>
          <a:p>
            <a:pPr marL="514350" indent="-514350">
              <a:lnSpc>
                <a:spcPct val="120000"/>
              </a:lnSpc>
              <a:buAutoNum type="romanUcPeriod"/>
            </a:pPr>
            <a:r>
              <a:rPr lang="de-DE" sz="2400" b="1" dirty="0"/>
              <a:t>General Human </a:t>
            </a:r>
            <a:r>
              <a:rPr lang="de-DE" sz="2400" b="1" dirty="0" err="1"/>
              <a:t>Rights</a:t>
            </a:r>
            <a:r>
              <a:rPr lang="de-DE" sz="2400" b="1" dirty="0"/>
              <a:t> </a:t>
            </a:r>
            <a:r>
              <a:rPr lang="de-DE" sz="2400" b="1" dirty="0" err="1"/>
              <a:t>Documents</a:t>
            </a:r>
            <a:endParaRPr lang="de-DE" sz="2400" b="1" dirty="0"/>
          </a:p>
          <a:p>
            <a:r>
              <a:rPr lang="en-US" sz="2400" b="1" dirty="0"/>
              <a:t>UN Charter (1945)</a:t>
            </a:r>
            <a:endParaRPr lang="en-US" sz="1400" b="1" dirty="0"/>
          </a:p>
          <a:p>
            <a:pPr marL="0" indent="0" algn="just">
              <a:buNone/>
            </a:pPr>
            <a:r>
              <a:rPr lang="en-US" sz="2400" dirty="0"/>
              <a:t>Art. 1: The purposes of the United Nations are … </a:t>
            </a:r>
          </a:p>
          <a:p>
            <a:pPr marL="0" indent="0" algn="just">
              <a:buNone/>
            </a:pPr>
            <a:r>
              <a:rPr lang="en-US" sz="2400" dirty="0"/>
              <a:t>3. To achieve international co-operation … in promoting and encouraging respect for human rights and for fundamental freedoms for all </a:t>
            </a:r>
            <a:r>
              <a:rPr lang="en-US" sz="2400" b="1" u="sng" dirty="0">
                <a:solidFill>
                  <a:srgbClr val="C00000"/>
                </a:solidFill>
              </a:rPr>
              <a:t>without distinction</a:t>
            </a:r>
            <a:r>
              <a:rPr lang="en-US" sz="2400" b="1" dirty="0">
                <a:solidFill>
                  <a:srgbClr val="C00000"/>
                </a:solidFill>
              </a:rPr>
              <a:t> </a:t>
            </a:r>
            <a:r>
              <a:rPr lang="en-US" sz="2400" dirty="0"/>
              <a:t>as to </a:t>
            </a:r>
            <a:r>
              <a:rPr lang="en-US" sz="2400" dirty="0">
                <a:solidFill>
                  <a:srgbClr val="C00000"/>
                </a:solidFill>
              </a:rPr>
              <a:t>race, sex, language or religion</a:t>
            </a:r>
            <a:r>
              <a:rPr lang="en-US" sz="2400" dirty="0"/>
              <a:t>.</a:t>
            </a:r>
          </a:p>
          <a:p>
            <a:pPr marL="0" indent="0" algn="just">
              <a:buNone/>
            </a:pPr>
            <a:endParaRPr lang="en-US" sz="2400" dirty="0"/>
          </a:p>
          <a:p>
            <a:pPr marL="0" indent="0" algn="just">
              <a:buNone/>
            </a:pPr>
            <a:r>
              <a:rPr lang="en-US" sz="2400" dirty="0"/>
              <a:t>See Art. 55, 56 on Member States’ obligations.</a:t>
            </a:r>
            <a:endParaRPr lang="en-US" sz="1400" dirty="0"/>
          </a:p>
          <a:p>
            <a:pPr marL="0" indent="0">
              <a:lnSpc>
                <a:spcPct val="120000"/>
              </a:lnSpc>
              <a:buNone/>
            </a:pPr>
            <a:endParaRPr lang="de-DE" sz="22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3</a:t>
            </a:fld>
            <a:endParaRPr lang="de-DE"/>
          </a:p>
        </p:txBody>
      </p:sp>
    </p:spTree>
    <p:extLst>
      <p:ext uri="{BB962C8B-B14F-4D97-AF65-F5344CB8AC3E}">
        <p14:creationId xmlns:p14="http://schemas.microsoft.com/office/powerpoint/2010/main" val="22115774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597724"/>
          </a:xfrm>
          <a:solidFill>
            <a:srgbClr val="FFF3F6"/>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pPr algn="l"/>
            <a:r>
              <a:rPr lang="de-DE" sz="2800" b="1" dirty="0">
                <a:ln w="12700"/>
                <a:solidFill>
                  <a:srgbClr val="DF8592"/>
                </a:solidFill>
                <a:effectLst>
                  <a:innerShdw blurRad="69850" dist="43180" dir="5400000">
                    <a:srgbClr val="000000">
                      <a:alpha val="65000"/>
                    </a:srgbClr>
                  </a:innerShdw>
                </a:effectLst>
              </a:rPr>
              <a:t>General Legal Bases (EU) I</a:t>
            </a:r>
            <a:endParaRPr lang="de-DE" sz="2800" dirty="0">
              <a:ln w="12700"/>
              <a:solidFill>
                <a:srgbClr val="DF8592"/>
              </a:solidFill>
            </a:endParaRPr>
          </a:p>
        </p:txBody>
      </p:sp>
      <p:sp>
        <p:nvSpPr>
          <p:cNvPr id="3" name="Inhaltsplatzhalter 2"/>
          <p:cNvSpPr>
            <a:spLocks noGrp="1"/>
          </p:cNvSpPr>
          <p:nvPr>
            <p:ph idx="1"/>
          </p:nvPr>
        </p:nvSpPr>
        <p:spPr>
          <a:xfrm>
            <a:off x="467544" y="980728"/>
            <a:ext cx="8229600" cy="5256584"/>
          </a:xfrm>
        </p:spPr>
        <p:txBody>
          <a:bodyPr tIns="108000" rIns="180000">
            <a:normAutofit fontScale="92500" lnSpcReduction="20000"/>
          </a:bodyPr>
          <a:lstStyle/>
          <a:p>
            <a:pPr marL="0" indent="0" algn="just">
              <a:buNone/>
            </a:pPr>
            <a:r>
              <a:rPr lang="en-US" sz="2800" b="1" dirty="0"/>
              <a:t>I. Primary Law</a:t>
            </a:r>
          </a:p>
          <a:p>
            <a:pPr marL="0" indent="0" algn="just">
              <a:buNone/>
            </a:pPr>
            <a:r>
              <a:rPr lang="en-US" sz="2800" b="1" dirty="0"/>
              <a:t>TEU, Art. 2: </a:t>
            </a:r>
            <a:r>
              <a:rPr lang="en-US" sz="2800" dirty="0"/>
              <a:t>The Union is founded on the values of respect for … </a:t>
            </a:r>
            <a:r>
              <a:rPr lang="en-US" sz="2800" u="sng" dirty="0"/>
              <a:t>equality</a:t>
            </a:r>
            <a:r>
              <a:rPr lang="en-US" sz="2800" dirty="0"/>
              <a:t>, … human rights, including the rights of persons belonging to minorities. These values are common to the Member States in a society in which … </a:t>
            </a:r>
            <a:r>
              <a:rPr lang="en-US" sz="2800" u="sng" dirty="0"/>
              <a:t>non-discrimination</a:t>
            </a:r>
            <a:r>
              <a:rPr lang="en-US" sz="2800" dirty="0"/>
              <a:t>, … solidarity and </a:t>
            </a:r>
            <a:r>
              <a:rPr lang="en-US" sz="2800" u="sng" dirty="0"/>
              <a:t>equality between women and men</a:t>
            </a:r>
            <a:r>
              <a:rPr lang="en-US" sz="2800" dirty="0"/>
              <a:t> prevail.</a:t>
            </a:r>
          </a:p>
          <a:p>
            <a:pPr marL="0" indent="0" algn="just">
              <a:buNone/>
            </a:pPr>
            <a:r>
              <a:rPr lang="en-US" sz="2800" b="1" dirty="0"/>
              <a:t>TEU, Art. 3: </a:t>
            </a:r>
            <a:r>
              <a:rPr lang="en-US" sz="2800" dirty="0"/>
              <a:t>The Union … shall </a:t>
            </a:r>
            <a:r>
              <a:rPr lang="en-US" sz="2800" u="sng" dirty="0"/>
              <a:t>combat social exclusion and discriminatio</a:t>
            </a:r>
            <a:r>
              <a:rPr lang="en-US" sz="2800" dirty="0"/>
              <a:t>n, and shall promote social justice and protection, equality between women and men, solidarity between generations and protection of the rights of the child.</a:t>
            </a:r>
          </a:p>
          <a:p>
            <a:pPr marL="0" indent="0" algn="just">
              <a:buNone/>
            </a:pPr>
            <a:r>
              <a:rPr lang="en-US" sz="2800" b="1" dirty="0"/>
              <a:t>TEU, Art. 9: </a:t>
            </a:r>
            <a:r>
              <a:rPr lang="en-US" sz="2800" dirty="0"/>
              <a:t>The Union shall observe the </a:t>
            </a:r>
            <a:r>
              <a:rPr lang="en-US" sz="2800" u="sng" dirty="0"/>
              <a:t>principle of equality</a:t>
            </a:r>
            <a:r>
              <a:rPr lang="en-US" sz="2800" dirty="0"/>
              <a:t> of its citizens …</a:t>
            </a:r>
          </a:p>
        </p:txBody>
      </p:sp>
      <p:sp>
        <p:nvSpPr>
          <p:cNvPr id="5" name="Foliennummernplatzhalter 4"/>
          <p:cNvSpPr>
            <a:spLocks noGrp="1"/>
          </p:cNvSpPr>
          <p:nvPr>
            <p:ph type="sldNum" sz="quarter" idx="12"/>
          </p:nvPr>
        </p:nvSpPr>
        <p:spPr/>
        <p:txBody>
          <a:bodyPr/>
          <a:lstStyle/>
          <a:p>
            <a:fld id="{74E8C25B-C0C2-4DD4-808A-E33AE5C30C39}" type="slidenum">
              <a:rPr lang="de-DE" smtClean="0"/>
              <a:pPr/>
              <a:t>30</a:t>
            </a:fld>
            <a:endParaRPr lang="de-DE"/>
          </a:p>
        </p:txBody>
      </p:sp>
    </p:spTree>
    <p:extLst>
      <p:ext uri="{BB962C8B-B14F-4D97-AF65-F5344CB8AC3E}">
        <p14:creationId xmlns:p14="http://schemas.microsoft.com/office/powerpoint/2010/main" val="34426811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597724"/>
          </a:xfrm>
          <a:solidFill>
            <a:srgbClr val="FFF3F6"/>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pPr algn="l"/>
            <a:r>
              <a:rPr lang="de-DE" sz="2800" b="1" dirty="0">
                <a:ln w="12700"/>
                <a:solidFill>
                  <a:srgbClr val="DF8592"/>
                </a:solidFill>
                <a:effectLst>
                  <a:innerShdw blurRad="69850" dist="43180" dir="5400000">
                    <a:srgbClr val="000000">
                      <a:alpha val="65000"/>
                    </a:srgbClr>
                  </a:innerShdw>
                </a:effectLst>
              </a:rPr>
              <a:t>General Legal Bases (EU) II</a:t>
            </a:r>
            <a:endParaRPr lang="de-DE" sz="2800" dirty="0">
              <a:ln w="12700"/>
              <a:solidFill>
                <a:srgbClr val="DF8592"/>
              </a:solidFill>
            </a:endParaRPr>
          </a:p>
        </p:txBody>
      </p:sp>
      <p:sp>
        <p:nvSpPr>
          <p:cNvPr id="3" name="Inhaltsplatzhalter 2"/>
          <p:cNvSpPr>
            <a:spLocks noGrp="1"/>
          </p:cNvSpPr>
          <p:nvPr>
            <p:ph idx="1"/>
          </p:nvPr>
        </p:nvSpPr>
        <p:spPr>
          <a:xfrm>
            <a:off x="467544" y="980728"/>
            <a:ext cx="8229600" cy="5256584"/>
          </a:xfrm>
        </p:spPr>
        <p:txBody>
          <a:bodyPr tIns="108000" rIns="180000">
            <a:normAutofit/>
          </a:bodyPr>
          <a:lstStyle/>
          <a:p>
            <a:pPr marL="0" indent="0" algn="just">
              <a:buNone/>
            </a:pPr>
            <a:r>
              <a:rPr lang="en-US" b="1" dirty="0"/>
              <a:t>Charter of Fundamental Rights (CFR)</a:t>
            </a:r>
          </a:p>
          <a:p>
            <a:pPr marL="0" indent="0" algn="just">
              <a:buNone/>
            </a:pPr>
            <a:r>
              <a:rPr lang="en-US" b="1" dirty="0"/>
              <a:t>Art. 20: </a:t>
            </a:r>
            <a:r>
              <a:rPr lang="en-US" dirty="0"/>
              <a:t>Everyone is equal before the law.</a:t>
            </a:r>
          </a:p>
          <a:p>
            <a:pPr marL="0" indent="0" algn="just">
              <a:buNone/>
            </a:pPr>
            <a:r>
              <a:rPr lang="en-US" b="1" dirty="0"/>
              <a:t>Art. 21: </a:t>
            </a:r>
            <a:r>
              <a:rPr lang="en-US" u="sng" dirty="0"/>
              <a:t>Any discrimination</a:t>
            </a:r>
            <a:r>
              <a:rPr lang="en-US" dirty="0"/>
              <a:t> based on any ground such as sex, race, color, ethnic or social origin, genetic features, language, religion or belief, political or any other opinion, mem-</a:t>
            </a:r>
            <a:r>
              <a:rPr lang="en-US" dirty="0" err="1"/>
              <a:t>bership</a:t>
            </a:r>
            <a:r>
              <a:rPr lang="en-US" dirty="0"/>
              <a:t> of a national minority, property, birth, disability, age or sexual orientation shall be prohibited.</a:t>
            </a:r>
          </a:p>
          <a:p>
            <a:pPr algn="just"/>
            <a:endParaRPr lang="en-US"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31</a:t>
            </a:fld>
            <a:endParaRPr lang="de-DE"/>
          </a:p>
        </p:txBody>
      </p:sp>
    </p:spTree>
    <p:extLst>
      <p:ext uri="{BB962C8B-B14F-4D97-AF65-F5344CB8AC3E}">
        <p14:creationId xmlns:p14="http://schemas.microsoft.com/office/powerpoint/2010/main" val="6365272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F8EDEC"/>
          </a:solidFill>
        </p:spPr>
        <p:txBody>
          <a:bodyPr>
            <a:normAutofit/>
          </a:bodyPr>
          <a:lstStyle/>
          <a:p>
            <a:r>
              <a:rPr lang="de-DE" sz="2800" b="1" dirty="0">
                <a:ln w="12700"/>
                <a:solidFill>
                  <a:srgbClr val="DF8592"/>
                </a:solidFill>
                <a:effectLst>
                  <a:innerShdw blurRad="69850" dist="43180" dir="5400000">
                    <a:srgbClr val="000000">
                      <a:alpha val="65000"/>
                    </a:srgbClr>
                  </a:innerShdw>
                </a:effectLst>
              </a:rPr>
              <a:t>General Legal Bases (EU) III</a:t>
            </a:r>
            <a:endParaRPr lang="de-DE" sz="2800" dirty="0"/>
          </a:p>
        </p:txBody>
      </p:sp>
      <p:sp>
        <p:nvSpPr>
          <p:cNvPr id="3" name="Inhaltsplatzhalter 2"/>
          <p:cNvSpPr>
            <a:spLocks noGrp="1"/>
          </p:cNvSpPr>
          <p:nvPr>
            <p:ph idx="1"/>
          </p:nvPr>
        </p:nvSpPr>
        <p:spPr/>
        <p:txBody>
          <a:bodyPr>
            <a:normAutofit/>
          </a:bodyPr>
          <a:lstStyle/>
          <a:p>
            <a:pPr marL="0" indent="0" algn="just">
              <a:buNone/>
            </a:pPr>
            <a:r>
              <a:rPr lang="en-US" b="1" dirty="0"/>
              <a:t>TFEU, Art. 2: </a:t>
            </a:r>
            <a:r>
              <a:rPr lang="en-US" dirty="0"/>
              <a:t>In all its activities, the Union shall aim to </a:t>
            </a:r>
            <a:r>
              <a:rPr lang="en-US" u="sng" dirty="0"/>
              <a:t>eliminate inequalities, and to promote equality</a:t>
            </a:r>
            <a:r>
              <a:rPr lang="en-US" dirty="0"/>
              <a:t>, between men and women ...</a:t>
            </a:r>
          </a:p>
          <a:p>
            <a:pPr marL="0" indent="0" algn="just">
              <a:buNone/>
            </a:pPr>
            <a:r>
              <a:rPr lang="en-US" b="1" dirty="0"/>
              <a:t>TFEU, Art. 10: </a:t>
            </a:r>
            <a:r>
              <a:rPr lang="en-US" dirty="0"/>
              <a:t>In defining and implementing its policies and activities, the Union shall aim to </a:t>
            </a:r>
            <a:r>
              <a:rPr lang="en-US" u="sng" dirty="0"/>
              <a:t>combat discrimination</a:t>
            </a:r>
            <a:r>
              <a:rPr lang="en-US" dirty="0"/>
              <a:t> based on sex, racial or ethnic origin, religion or belief, disability, age or sexual orientation.</a:t>
            </a:r>
          </a:p>
        </p:txBody>
      </p:sp>
      <p:sp>
        <p:nvSpPr>
          <p:cNvPr id="4" name="Foliennummernplatzhalter 3"/>
          <p:cNvSpPr>
            <a:spLocks noGrp="1"/>
          </p:cNvSpPr>
          <p:nvPr>
            <p:ph type="sldNum" sz="quarter" idx="12"/>
          </p:nvPr>
        </p:nvSpPr>
        <p:spPr/>
        <p:txBody>
          <a:bodyPr/>
          <a:lstStyle/>
          <a:p>
            <a:fld id="{74E8C25B-C0C2-4DD4-808A-E33AE5C30C39}" type="slidenum">
              <a:rPr lang="de-DE" smtClean="0"/>
              <a:pPr/>
              <a:t>32</a:t>
            </a:fld>
            <a:endParaRPr lang="de-DE"/>
          </a:p>
        </p:txBody>
      </p:sp>
    </p:spTree>
    <p:extLst>
      <p:ext uri="{BB962C8B-B14F-4D97-AF65-F5344CB8AC3E}">
        <p14:creationId xmlns:p14="http://schemas.microsoft.com/office/powerpoint/2010/main" val="22187820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F7EAE9"/>
          </a:solidFill>
        </p:spPr>
        <p:txBody>
          <a:bodyPr>
            <a:normAutofit/>
          </a:bodyPr>
          <a:lstStyle/>
          <a:p>
            <a:r>
              <a:rPr lang="de-DE" sz="2800" b="1" dirty="0">
                <a:ln w="12700"/>
                <a:solidFill>
                  <a:srgbClr val="DF8592"/>
                </a:solidFill>
                <a:effectLst>
                  <a:innerShdw blurRad="69850" dist="43180" dir="5400000">
                    <a:srgbClr val="000000">
                      <a:alpha val="65000"/>
                    </a:srgbClr>
                  </a:innerShdw>
                </a:effectLst>
              </a:rPr>
              <a:t>General Legal Bases (EU) IV</a:t>
            </a:r>
            <a:endParaRPr lang="de-DE" sz="2800" dirty="0"/>
          </a:p>
        </p:txBody>
      </p:sp>
      <p:sp>
        <p:nvSpPr>
          <p:cNvPr id="3" name="Inhaltsplatzhalter 2"/>
          <p:cNvSpPr>
            <a:spLocks noGrp="1"/>
          </p:cNvSpPr>
          <p:nvPr>
            <p:ph idx="1"/>
          </p:nvPr>
        </p:nvSpPr>
        <p:spPr/>
        <p:txBody>
          <a:bodyPr>
            <a:normAutofit fontScale="77500" lnSpcReduction="20000"/>
          </a:bodyPr>
          <a:lstStyle/>
          <a:p>
            <a:pPr marL="0" indent="0" algn="just">
              <a:buNone/>
            </a:pPr>
            <a:r>
              <a:rPr lang="de-DE" b="1" dirty="0"/>
              <a:t>TFEU, Art. 18:</a:t>
            </a:r>
            <a:r>
              <a:rPr lang="de-DE" dirty="0"/>
              <a:t> </a:t>
            </a:r>
            <a:r>
              <a:rPr lang="de-DE" dirty="0" err="1"/>
              <a:t>Within</a:t>
            </a:r>
            <a:r>
              <a:rPr lang="de-DE" dirty="0"/>
              <a:t> </a:t>
            </a:r>
            <a:r>
              <a:rPr lang="de-DE" dirty="0" err="1"/>
              <a:t>the</a:t>
            </a:r>
            <a:r>
              <a:rPr lang="de-DE" dirty="0"/>
              <a:t> </a:t>
            </a:r>
            <a:r>
              <a:rPr lang="de-DE" dirty="0" err="1"/>
              <a:t>scope</a:t>
            </a:r>
            <a:r>
              <a:rPr lang="de-DE" dirty="0"/>
              <a:t> </a:t>
            </a:r>
            <a:r>
              <a:rPr lang="de-DE" dirty="0" err="1"/>
              <a:t>of</a:t>
            </a:r>
            <a:r>
              <a:rPr lang="de-DE" dirty="0"/>
              <a:t> </a:t>
            </a:r>
            <a:r>
              <a:rPr lang="de-DE" dirty="0" err="1"/>
              <a:t>application</a:t>
            </a:r>
            <a:r>
              <a:rPr lang="de-DE" dirty="0"/>
              <a:t> </a:t>
            </a:r>
            <a:r>
              <a:rPr lang="de-DE" dirty="0" err="1"/>
              <a:t>of</a:t>
            </a:r>
            <a:r>
              <a:rPr lang="de-DE" dirty="0"/>
              <a:t> </a:t>
            </a:r>
            <a:r>
              <a:rPr lang="de-DE" dirty="0" err="1"/>
              <a:t>the</a:t>
            </a:r>
            <a:r>
              <a:rPr lang="de-DE" dirty="0"/>
              <a:t> </a:t>
            </a:r>
            <a:r>
              <a:rPr lang="de-DE" dirty="0" err="1"/>
              <a:t>Treaties</a:t>
            </a:r>
            <a:r>
              <a:rPr lang="de-DE" dirty="0"/>
              <a:t>, </a:t>
            </a:r>
            <a:r>
              <a:rPr lang="de-DE" dirty="0" err="1"/>
              <a:t>and</a:t>
            </a:r>
            <a:r>
              <a:rPr lang="de-DE" dirty="0"/>
              <a:t> </a:t>
            </a:r>
            <a:r>
              <a:rPr lang="de-DE" dirty="0" err="1"/>
              <a:t>without</a:t>
            </a:r>
            <a:r>
              <a:rPr lang="de-DE" dirty="0"/>
              <a:t> </a:t>
            </a:r>
            <a:r>
              <a:rPr lang="de-DE" dirty="0" err="1"/>
              <a:t>prejudice</a:t>
            </a:r>
            <a:r>
              <a:rPr lang="de-DE" dirty="0"/>
              <a:t> </a:t>
            </a:r>
            <a:r>
              <a:rPr lang="de-DE" dirty="0" err="1"/>
              <a:t>to</a:t>
            </a:r>
            <a:r>
              <a:rPr lang="de-DE" dirty="0"/>
              <a:t> </a:t>
            </a:r>
            <a:r>
              <a:rPr lang="de-DE" dirty="0" err="1"/>
              <a:t>any</a:t>
            </a:r>
            <a:r>
              <a:rPr lang="de-DE" dirty="0"/>
              <a:t> </a:t>
            </a:r>
            <a:r>
              <a:rPr lang="de-DE" dirty="0" err="1"/>
              <a:t>special</a:t>
            </a:r>
            <a:r>
              <a:rPr lang="de-DE" dirty="0"/>
              <a:t> </a:t>
            </a:r>
            <a:r>
              <a:rPr lang="de-DE" dirty="0" err="1"/>
              <a:t>provisions</a:t>
            </a:r>
            <a:r>
              <a:rPr lang="de-DE" dirty="0"/>
              <a:t> </a:t>
            </a:r>
            <a:r>
              <a:rPr lang="de-DE" dirty="0" err="1"/>
              <a:t>contained</a:t>
            </a:r>
            <a:r>
              <a:rPr lang="de-DE" dirty="0"/>
              <a:t> </a:t>
            </a:r>
            <a:r>
              <a:rPr lang="de-DE" dirty="0" err="1"/>
              <a:t>therein</a:t>
            </a:r>
            <a:r>
              <a:rPr lang="de-DE" dirty="0"/>
              <a:t>, </a:t>
            </a:r>
            <a:r>
              <a:rPr lang="de-DE" dirty="0" err="1"/>
              <a:t>any</a:t>
            </a:r>
            <a:r>
              <a:rPr lang="de-DE" dirty="0"/>
              <a:t> </a:t>
            </a:r>
            <a:r>
              <a:rPr lang="de-DE" dirty="0" err="1"/>
              <a:t>discrimination</a:t>
            </a:r>
            <a:r>
              <a:rPr lang="de-DE" dirty="0"/>
              <a:t> on </a:t>
            </a:r>
            <a:r>
              <a:rPr lang="de-DE" dirty="0" err="1"/>
              <a:t>grounds</a:t>
            </a:r>
            <a:r>
              <a:rPr lang="de-DE" dirty="0"/>
              <a:t> </a:t>
            </a:r>
            <a:r>
              <a:rPr lang="de-DE" dirty="0" err="1"/>
              <a:t>of</a:t>
            </a:r>
            <a:r>
              <a:rPr lang="de-DE" dirty="0"/>
              <a:t> </a:t>
            </a:r>
            <a:r>
              <a:rPr lang="de-DE" dirty="0" err="1"/>
              <a:t>nationality</a:t>
            </a:r>
            <a:r>
              <a:rPr lang="de-DE" dirty="0"/>
              <a:t> </a:t>
            </a:r>
            <a:r>
              <a:rPr lang="de-DE" dirty="0" err="1"/>
              <a:t>shall</a:t>
            </a:r>
            <a:r>
              <a:rPr lang="de-DE" dirty="0"/>
              <a:t> </a:t>
            </a:r>
            <a:r>
              <a:rPr lang="de-DE" dirty="0" err="1"/>
              <a:t>be</a:t>
            </a:r>
            <a:r>
              <a:rPr lang="de-DE" dirty="0"/>
              <a:t> </a:t>
            </a:r>
            <a:r>
              <a:rPr lang="de-DE" dirty="0" err="1"/>
              <a:t>prohibited</a:t>
            </a:r>
            <a:r>
              <a:rPr lang="de-DE" dirty="0"/>
              <a:t>. The European </a:t>
            </a:r>
            <a:r>
              <a:rPr lang="de-DE" dirty="0" err="1"/>
              <a:t>Parliament</a:t>
            </a:r>
            <a:r>
              <a:rPr lang="de-DE" dirty="0"/>
              <a:t> </a:t>
            </a:r>
            <a:r>
              <a:rPr lang="de-DE" dirty="0" err="1"/>
              <a:t>and</a:t>
            </a:r>
            <a:r>
              <a:rPr lang="de-DE" dirty="0"/>
              <a:t> </a:t>
            </a:r>
            <a:r>
              <a:rPr lang="de-DE" dirty="0" err="1"/>
              <a:t>the</a:t>
            </a:r>
            <a:r>
              <a:rPr lang="de-DE" dirty="0"/>
              <a:t> Council, </a:t>
            </a:r>
            <a:r>
              <a:rPr lang="de-DE" dirty="0" err="1"/>
              <a:t>acting</a:t>
            </a:r>
            <a:r>
              <a:rPr lang="de-DE" dirty="0"/>
              <a:t> in </a:t>
            </a:r>
            <a:r>
              <a:rPr lang="de-DE" dirty="0" err="1"/>
              <a:t>accordance</a:t>
            </a:r>
            <a:r>
              <a:rPr lang="de-DE" dirty="0"/>
              <a:t> </a:t>
            </a:r>
            <a:r>
              <a:rPr lang="de-DE" dirty="0" err="1"/>
              <a:t>with</a:t>
            </a:r>
            <a:r>
              <a:rPr lang="de-DE" dirty="0"/>
              <a:t> </a:t>
            </a:r>
            <a:r>
              <a:rPr lang="de-DE" dirty="0" err="1"/>
              <a:t>the</a:t>
            </a:r>
            <a:r>
              <a:rPr lang="de-DE" dirty="0"/>
              <a:t> </a:t>
            </a:r>
            <a:r>
              <a:rPr lang="de-DE" dirty="0" err="1"/>
              <a:t>ordinary</a:t>
            </a:r>
            <a:r>
              <a:rPr lang="de-DE" dirty="0"/>
              <a:t> legislative </a:t>
            </a:r>
            <a:r>
              <a:rPr lang="de-DE" dirty="0" err="1"/>
              <a:t>procedure</a:t>
            </a:r>
            <a:r>
              <a:rPr lang="de-DE" dirty="0"/>
              <a:t>, </a:t>
            </a:r>
            <a:r>
              <a:rPr lang="de-DE" dirty="0" err="1"/>
              <a:t>may</a:t>
            </a:r>
            <a:r>
              <a:rPr lang="de-DE" dirty="0"/>
              <a:t> </a:t>
            </a:r>
            <a:r>
              <a:rPr lang="de-DE" dirty="0" err="1"/>
              <a:t>adopt</a:t>
            </a:r>
            <a:r>
              <a:rPr lang="de-DE" dirty="0"/>
              <a:t> </a:t>
            </a:r>
            <a:r>
              <a:rPr lang="de-DE" dirty="0" err="1"/>
              <a:t>rules</a:t>
            </a:r>
            <a:r>
              <a:rPr lang="de-DE" dirty="0"/>
              <a:t> </a:t>
            </a:r>
            <a:r>
              <a:rPr lang="de-DE" dirty="0" err="1"/>
              <a:t>designed</a:t>
            </a:r>
            <a:r>
              <a:rPr lang="de-DE" dirty="0"/>
              <a:t> </a:t>
            </a:r>
            <a:r>
              <a:rPr lang="de-DE" dirty="0" err="1"/>
              <a:t>to</a:t>
            </a:r>
            <a:r>
              <a:rPr lang="de-DE" dirty="0"/>
              <a:t> </a:t>
            </a:r>
            <a:r>
              <a:rPr lang="de-DE" dirty="0" err="1"/>
              <a:t>prohibit</a:t>
            </a:r>
            <a:r>
              <a:rPr lang="de-DE" dirty="0"/>
              <a:t> such </a:t>
            </a:r>
            <a:r>
              <a:rPr lang="de-DE" dirty="0" err="1"/>
              <a:t>discrimination</a:t>
            </a:r>
            <a:r>
              <a:rPr lang="de-DE" dirty="0"/>
              <a:t>.</a:t>
            </a:r>
          </a:p>
          <a:p>
            <a:pPr marL="0" indent="0" algn="just">
              <a:buNone/>
            </a:pPr>
            <a:r>
              <a:rPr lang="en-US" b="1" dirty="0"/>
              <a:t>TFEU, Art. 19: </a:t>
            </a:r>
            <a:r>
              <a:rPr lang="en-US" dirty="0"/>
              <a:t>Without prejudice to the other provisions of the Treaties and within the limits of the powers conferred by them upon the Union, the Council, acting unanimously in accordance with a special legislative procedure and after obtaining the consent of the European Parliament, may take appropriate action to </a:t>
            </a:r>
            <a:r>
              <a:rPr lang="en-US" u="sng" dirty="0"/>
              <a:t>combat discrimination</a:t>
            </a:r>
            <a:r>
              <a:rPr lang="en-US" dirty="0"/>
              <a:t> based on sex, racial or ethnic origin, religion or belief, disability, age or sexual orientation.</a:t>
            </a:r>
          </a:p>
          <a:p>
            <a:endParaRPr lang="de-DE" dirty="0"/>
          </a:p>
          <a:p>
            <a:endParaRPr lang="de-DE" dirty="0"/>
          </a:p>
        </p:txBody>
      </p:sp>
      <p:sp>
        <p:nvSpPr>
          <p:cNvPr id="4" name="Foliennummernplatzhalter 3"/>
          <p:cNvSpPr>
            <a:spLocks noGrp="1"/>
          </p:cNvSpPr>
          <p:nvPr>
            <p:ph type="sldNum" sz="quarter" idx="12"/>
          </p:nvPr>
        </p:nvSpPr>
        <p:spPr/>
        <p:txBody>
          <a:bodyPr/>
          <a:lstStyle/>
          <a:p>
            <a:fld id="{74E8C25B-C0C2-4DD4-808A-E33AE5C30C39}" type="slidenum">
              <a:rPr lang="de-DE" smtClean="0"/>
              <a:pPr/>
              <a:t>33</a:t>
            </a:fld>
            <a:endParaRPr lang="de-DE"/>
          </a:p>
        </p:txBody>
      </p:sp>
    </p:spTree>
    <p:extLst>
      <p:ext uri="{BB962C8B-B14F-4D97-AF65-F5344CB8AC3E}">
        <p14:creationId xmlns:p14="http://schemas.microsoft.com/office/powerpoint/2010/main" val="5560955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597724"/>
          </a:xfrm>
          <a:solidFill>
            <a:srgbClr val="FFF3F6"/>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pPr algn="l"/>
            <a:r>
              <a:rPr lang="de-DE" sz="2800" b="1" dirty="0">
                <a:ln w="12700"/>
                <a:solidFill>
                  <a:srgbClr val="DF8592"/>
                </a:solidFill>
                <a:effectLst>
                  <a:innerShdw blurRad="69850" dist="43180" dir="5400000">
                    <a:srgbClr val="000000">
                      <a:alpha val="65000"/>
                    </a:srgbClr>
                  </a:innerShdw>
                </a:effectLst>
              </a:rPr>
              <a:t>General Legal Bases (EU) V</a:t>
            </a:r>
            <a:endParaRPr lang="de-DE" sz="2800" dirty="0">
              <a:ln w="12700"/>
              <a:solidFill>
                <a:srgbClr val="DF8592"/>
              </a:solidFill>
            </a:endParaRPr>
          </a:p>
        </p:txBody>
      </p:sp>
      <p:sp>
        <p:nvSpPr>
          <p:cNvPr id="3" name="Inhaltsplatzhalter 2"/>
          <p:cNvSpPr>
            <a:spLocks noGrp="1"/>
          </p:cNvSpPr>
          <p:nvPr>
            <p:ph idx="1"/>
          </p:nvPr>
        </p:nvSpPr>
        <p:spPr>
          <a:xfrm>
            <a:off x="467544" y="980728"/>
            <a:ext cx="8229600" cy="5256584"/>
          </a:xfrm>
        </p:spPr>
        <p:txBody>
          <a:bodyPr tIns="108000" rIns="180000">
            <a:normAutofit fontScale="70000" lnSpcReduction="20000"/>
          </a:bodyPr>
          <a:lstStyle/>
          <a:p>
            <a:pPr marL="0" indent="0" algn="just">
              <a:buNone/>
            </a:pPr>
            <a:r>
              <a:rPr lang="en-US" sz="2800" b="1" dirty="0"/>
              <a:t>II. Secondary Law </a:t>
            </a:r>
          </a:p>
          <a:p>
            <a:pPr marL="0" indent="0" algn="just">
              <a:buNone/>
            </a:pPr>
            <a:r>
              <a:rPr lang="en-US" sz="2800" b="1" dirty="0"/>
              <a:t>Directive 2000/78/EC establishing a general framework for equal treatment in employment and occupation (Framework Directive)</a:t>
            </a:r>
          </a:p>
          <a:p>
            <a:pPr marL="0" indent="0" algn="just">
              <a:buNone/>
            </a:pPr>
            <a:r>
              <a:rPr lang="en-US" sz="2800" dirty="0"/>
              <a:t>Art. 1: The purpose of this Directive is to lay down a general framework for </a:t>
            </a:r>
            <a:r>
              <a:rPr lang="en-US" sz="2800" u="sng" dirty="0"/>
              <a:t>combating discrimination on the grounds of religion or belief, disability, age or sexual orientatio</a:t>
            </a:r>
            <a:r>
              <a:rPr lang="en-US" sz="2800" dirty="0"/>
              <a:t>n as regards employment and occupation, with a view of putting into effect in the Member States the principle of equal treatment.</a:t>
            </a:r>
          </a:p>
          <a:p>
            <a:pPr marL="0" indent="0" algn="just">
              <a:buNone/>
            </a:pPr>
            <a:r>
              <a:rPr lang="en-US" sz="2800" b="1" dirty="0"/>
              <a:t>Directive 2000/43/EC implementing the principle of equal treatment between persons irrespective of racial or ethnic origin (Race Equality Directive) </a:t>
            </a:r>
          </a:p>
          <a:p>
            <a:pPr marL="0" indent="0" algn="just">
              <a:buNone/>
            </a:pPr>
            <a:r>
              <a:rPr lang="en-US" sz="2800" b="1" dirty="0"/>
              <a:t>Directive 2004/113/EC implementing the principle of equal treatment between men and women in the access to and supply of goods and services (Goods and Services Directive)</a:t>
            </a:r>
          </a:p>
          <a:p>
            <a:pPr marL="0" indent="0" algn="just">
              <a:buNone/>
            </a:pPr>
            <a:r>
              <a:rPr lang="en-US" sz="2800" b="1" dirty="0"/>
              <a:t>Directive 2006/54/EC on the implementation of the principle of equal opportunities and equal treatment of men and women in matters of employment and occupation (recast) (Equal Treatment Directive)</a:t>
            </a:r>
          </a:p>
          <a:p>
            <a:pPr marL="0" indent="0" algn="just">
              <a:buNone/>
            </a:pPr>
            <a:r>
              <a:rPr lang="en-US" sz="2800" b="1" dirty="0">
                <a:sym typeface="Wingdings" pitchFamily="2" charset="2"/>
              </a:rPr>
              <a:t> </a:t>
            </a:r>
            <a:r>
              <a:rPr lang="en-US" sz="2800" dirty="0">
                <a:sym typeface="Wingdings" pitchFamily="2" charset="2"/>
              </a:rPr>
              <a:t>These</a:t>
            </a:r>
            <a:r>
              <a:rPr lang="en-US" sz="2800" b="1" dirty="0">
                <a:sym typeface="Wingdings" pitchFamily="2" charset="2"/>
              </a:rPr>
              <a:t> </a:t>
            </a:r>
            <a:r>
              <a:rPr lang="en-US" sz="2800" b="1" dirty="0">
                <a:solidFill>
                  <a:srgbClr val="C00000"/>
                </a:solidFill>
              </a:rPr>
              <a:t>Antidiscrimination Directives</a:t>
            </a:r>
            <a:r>
              <a:rPr lang="en-US" sz="2800" b="1" dirty="0"/>
              <a:t> </a:t>
            </a:r>
            <a:r>
              <a:rPr lang="en-US" sz="2800" dirty="0"/>
              <a:t>either have a </a:t>
            </a:r>
            <a:r>
              <a:rPr lang="en-US" sz="2800" u="sng" dirty="0"/>
              <a:t>limited scope of applicability </a:t>
            </a:r>
            <a:r>
              <a:rPr lang="en-US" sz="2800" dirty="0"/>
              <a:t>(</a:t>
            </a:r>
            <a:r>
              <a:rPr lang="en-GB" sz="2800" dirty="0"/>
              <a:t>employment/occupation/services) and/or concentrate on </a:t>
            </a:r>
            <a:r>
              <a:rPr lang="en-GB" sz="2800" u="sng" dirty="0"/>
              <a:t>few grounds of discrimination</a:t>
            </a:r>
            <a:r>
              <a:rPr lang="en-GB" sz="2800" dirty="0"/>
              <a:t>; they </a:t>
            </a:r>
            <a:r>
              <a:rPr lang="en-US" sz="2800" dirty="0"/>
              <a:t>set forth only minimum requirements.</a:t>
            </a:r>
          </a:p>
        </p:txBody>
      </p:sp>
      <p:sp>
        <p:nvSpPr>
          <p:cNvPr id="5" name="Foliennummernplatzhalter 4"/>
          <p:cNvSpPr>
            <a:spLocks noGrp="1"/>
          </p:cNvSpPr>
          <p:nvPr>
            <p:ph type="sldNum" sz="quarter" idx="12"/>
          </p:nvPr>
        </p:nvSpPr>
        <p:spPr/>
        <p:txBody>
          <a:bodyPr/>
          <a:lstStyle/>
          <a:p>
            <a:fld id="{74E8C25B-C0C2-4DD4-808A-E33AE5C30C39}" type="slidenum">
              <a:rPr lang="de-DE" smtClean="0"/>
              <a:pPr/>
              <a:t>34</a:t>
            </a:fld>
            <a:endParaRPr lang="de-DE"/>
          </a:p>
        </p:txBody>
      </p:sp>
    </p:spTree>
    <p:extLst>
      <p:ext uri="{BB962C8B-B14F-4D97-AF65-F5344CB8AC3E}">
        <p14:creationId xmlns:p14="http://schemas.microsoft.com/office/powerpoint/2010/main" val="1169836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597724"/>
          </a:xfrm>
          <a:solidFill>
            <a:srgbClr val="FFF3F6"/>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pPr algn="l"/>
            <a:r>
              <a:rPr lang="de-DE" sz="2800" b="1" dirty="0">
                <a:ln w="12700"/>
                <a:solidFill>
                  <a:srgbClr val="DF8592"/>
                </a:solidFill>
                <a:effectLst>
                  <a:innerShdw blurRad="69850" dist="43180" dir="5400000">
                    <a:srgbClr val="000000">
                      <a:alpha val="65000"/>
                    </a:srgbClr>
                  </a:innerShdw>
                </a:effectLst>
              </a:rPr>
              <a:t>Definition: “</a:t>
            </a:r>
            <a:r>
              <a:rPr lang="de-DE" sz="2800" b="1" dirty="0" err="1">
                <a:ln w="12700"/>
                <a:solidFill>
                  <a:srgbClr val="DF8592"/>
                </a:solidFill>
                <a:effectLst>
                  <a:innerShdw blurRad="69850" dist="43180" dir="5400000">
                    <a:srgbClr val="000000">
                      <a:alpha val="65000"/>
                    </a:srgbClr>
                  </a:innerShdw>
                </a:effectLst>
              </a:rPr>
              <a:t>Discrimination</a:t>
            </a:r>
            <a:r>
              <a:rPr lang="de-DE" sz="2800" b="1" dirty="0">
                <a:ln w="12700"/>
                <a:solidFill>
                  <a:srgbClr val="DF8592"/>
                </a:solidFill>
                <a:effectLst>
                  <a:innerShdw blurRad="69850" dist="43180" dir="5400000">
                    <a:srgbClr val="000000">
                      <a:alpha val="65000"/>
                    </a:srgbClr>
                  </a:innerShdw>
                </a:effectLst>
              </a:rPr>
              <a:t>“ (EU Law)</a:t>
            </a:r>
            <a:endParaRPr lang="de-DE" sz="2800" dirty="0">
              <a:ln w="12700"/>
              <a:solidFill>
                <a:srgbClr val="DF8592"/>
              </a:solidFill>
            </a:endParaRPr>
          </a:p>
        </p:txBody>
      </p:sp>
      <p:sp>
        <p:nvSpPr>
          <p:cNvPr id="3" name="Inhaltsplatzhalter 2"/>
          <p:cNvSpPr>
            <a:spLocks noGrp="1"/>
          </p:cNvSpPr>
          <p:nvPr>
            <p:ph idx="1"/>
          </p:nvPr>
        </p:nvSpPr>
        <p:spPr>
          <a:xfrm>
            <a:off x="467544" y="980728"/>
            <a:ext cx="8229600" cy="5256584"/>
          </a:xfrm>
        </p:spPr>
        <p:txBody>
          <a:bodyPr tIns="108000" rIns="180000">
            <a:normAutofit fontScale="77500" lnSpcReduction="20000"/>
          </a:bodyPr>
          <a:lstStyle/>
          <a:p>
            <a:pPr algn="just"/>
            <a:r>
              <a:rPr lang="en-US" sz="2800" b="1" dirty="0"/>
              <a:t>Equality</a:t>
            </a:r>
          </a:p>
          <a:p>
            <a:pPr marL="0" indent="0" algn="just">
              <a:buNone/>
            </a:pPr>
            <a:r>
              <a:rPr lang="en-US" sz="2800" dirty="0"/>
              <a:t>CJEU ruled in a number of cases that fundamental rights (including the elimination of discrimination) are an integral part of the </a:t>
            </a:r>
            <a:r>
              <a:rPr lang="en-US" sz="2800" b="1" dirty="0">
                <a:solidFill>
                  <a:srgbClr val="C00000"/>
                </a:solidFill>
              </a:rPr>
              <a:t>general principles of EU law</a:t>
            </a:r>
            <a:r>
              <a:rPr lang="en-US" sz="2800" dirty="0"/>
              <a:t>, the observance of which the Court assures (Case 36/75, </a:t>
            </a:r>
            <a:r>
              <a:rPr lang="en-US" sz="2800" i="1" dirty="0" err="1"/>
              <a:t>Rutili</a:t>
            </a:r>
            <a:r>
              <a:rPr lang="en-US" sz="2800" dirty="0"/>
              <a:t>, [1975] ECR 1219).</a:t>
            </a:r>
          </a:p>
          <a:p>
            <a:pPr marL="0" indent="0" algn="just">
              <a:buNone/>
            </a:pPr>
            <a:endParaRPr lang="en-US" sz="2800" dirty="0"/>
          </a:p>
          <a:p>
            <a:pPr algn="just"/>
            <a:r>
              <a:rPr lang="en-US" sz="2800" b="1" dirty="0"/>
              <a:t>Discrimination</a:t>
            </a:r>
          </a:p>
          <a:p>
            <a:pPr marL="0" indent="0" algn="just">
              <a:buNone/>
            </a:pPr>
            <a:r>
              <a:rPr lang="en-US" sz="2800" b="1" dirty="0"/>
              <a:t>CJEU, C-279/93 – </a:t>
            </a:r>
            <a:r>
              <a:rPr lang="en-US" sz="2800" b="1" dirty="0" err="1"/>
              <a:t>Finanzamt</a:t>
            </a:r>
            <a:r>
              <a:rPr lang="en-US" sz="2800" b="1" dirty="0"/>
              <a:t> Köln </a:t>
            </a:r>
            <a:r>
              <a:rPr lang="en-US" sz="2800" b="1" dirty="0" err="1"/>
              <a:t>Altstadt</a:t>
            </a:r>
            <a:r>
              <a:rPr lang="en-US" sz="2800" b="1" dirty="0"/>
              <a:t> v. </a:t>
            </a:r>
            <a:r>
              <a:rPr lang="en-US" sz="2800" b="1" dirty="0" err="1"/>
              <a:t>Schumacker</a:t>
            </a:r>
            <a:r>
              <a:rPr lang="en-US" sz="2800" b="1" dirty="0"/>
              <a:t> [1995]</a:t>
            </a:r>
          </a:p>
          <a:p>
            <a:pPr marL="0" indent="0" algn="just">
              <a:buNone/>
            </a:pPr>
            <a:r>
              <a:rPr lang="en-US" sz="2800" dirty="0"/>
              <a:t>30. … the application of </a:t>
            </a:r>
            <a:r>
              <a:rPr lang="en-US" sz="2800" u="sng" dirty="0"/>
              <a:t>different rules to comparable situations</a:t>
            </a:r>
            <a:r>
              <a:rPr lang="en-US" sz="2800" dirty="0"/>
              <a:t> and the application of the </a:t>
            </a:r>
            <a:r>
              <a:rPr lang="en-US" sz="2800" u="sng" dirty="0"/>
              <a:t>same rule to different situations</a:t>
            </a:r>
            <a:r>
              <a:rPr lang="en-US" sz="2800" dirty="0"/>
              <a:t>, unless such treatment is objectively justified.</a:t>
            </a:r>
          </a:p>
          <a:p>
            <a:pPr marL="0" indent="0" algn="just">
              <a:buNone/>
            </a:pPr>
            <a:endParaRPr lang="en-US" sz="2800" dirty="0"/>
          </a:p>
          <a:p>
            <a:pPr algn="just">
              <a:buFont typeface="Wingdings" pitchFamily="2" charset="2"/>
              <a:buChar char="Ø"/>
            </a:pPr>
            <a:r>
              <a:rPr lang="en-US" sz="2800" dirty="0"/>
              <a:t>All Antidiscrimination Directives make a distinction between </a:t>
            </a:r>
            <a:r>
              <a:rPr lang="en-US" sz="2800" u="sng" dirty="0"/>
              <a:t>direct and indirect discrimination</a:t>
            </a:r>
            <a:r>
              <a:rPr lang="en-US" sz="2800" dirty="0"/>
              <a:t>, containing definitions for both. In addition, relatively new developments such as harassment and </a:t>
            </a:r>
            <a:r>
              <a:rPr lang="en-US" sz="2800" dirty="0" err="1"/>
              <a:t>victimisation</a:t>
            </a:r>
            <a:r>
              <a:rPr lang="en-US" sz="2800" dirty="0"/>
              <a:t> are also addressed.</a:t>
            </a:r>
          </a:p>
        </p:txBody>
      </p:sp>
      <p:sp>
        <p:nvSpPr>
          <p:cNvPr id="5" name="Foliennummernplatzhalter 4"/>
          <p:cNvSpPr>
            <a:spLocks noGrp="1"/>
          </p:cNvSpPr>
          <p:nvPr>
            <p:ph type="sldNum" sz="quarter" idx="12"/>
          </p:nvPr>
        </p:nvSpPr>
        <p:spPr/>
        <p:txBody>
          <a:bodyPr/>
          <a:lstStyle/>
          <a:p>
            <a:fld id="{74E8C25B-C0C2-4DD4-808A-E33AE5C30C39}" type="slidenum">
              <a:rPr lang="de-DE" smtClean="0"/>
              <a:pPr/>
              <a:t>35</a:t>
            </a:fld>
            <a:endParaRPr lang="de-DE"/>
          </a:p>
        </p:txBody>
      </p:sp>
    </p:spTree>
    <p:extLst>
      <p:ext uri="{BB962C8B-B14F-4D97-AF65-F5344CB8AC3E}">
        <p14:creationId xmlns:p14="http://schemas.microsoft.com/office/powerpoint/2010/main" val="11784836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597724"/>
          </a:xfrm>
          <a:solidFill>
            <a:srgbClr val="FFF3F6"/>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pPr algn="l"/>
            <a:r>
              <a:rPr lang="de-DE" sz="2800" b="1" dirty="0">
                <a:ln w="12700"/>
                <a:solidFill>
                  <a:srgbClr val="DF8592"/>
                </a:solidFill>
                <a:effectLst>
                  <a:innerShdw blurRad="69850" dist="43180" dir="5400000">
                    <a:srgbClr val="000000">
                      <a:alpha val="65000"/>
                    </a:srgbClr>
                  </a:innerShdw>
                </a:effectLst>
              </a:rPr>
              <a:t>Other </a:t>
            </a:r>
            <a:r>
              <a:rPr lang="de-DE" sz="2800" b="1" dirty="0" err="1">
                <a:ln w="12700"/>
                <a:solidFill>
                  <a:srgbClr val="DF8592"/>
                </a:solidFill>
                <a:effectLst>
                  <a:innerShdw blurRad="69850" dist="43180" dir="5400000">
                    <a:srgbClr val="000000">
                      <a:alpha val="65000"/>
                    </a:srgbClr>
                  </a:innerShdw>
                </a:effectLst>
              </a:rPr>
              <a:t>Definitions</a:t>
            </a:r>
            <a:r>
              <a:rPr lang="de-DE" sz="2800" b="1" dirty="0">
                <a:ln w="12700"/>
                <a:solidFill>
                  <a:srgbClr val="DF8592"/>
                </a:solidFill>
                <a:effectLst>
                  <a:innerShdw blurRad="69850" dist="43180" dir="5400000">
                    <a:srgbClr val="000000">
                      <a:alpha val="65000"/>
                    </a:srgbClr>
                  </a:innerShdw>
                </a:effectLst>
              </a:rPr>
              <a:t> (EU Law)</a:t>
            </a:r>
            <a:endParaRPr lang="de-DE" sz="2800" dirty="0">
              <a:ln w="12700"/>
              <a:solidFill>
                <a:srgbClr val="DF8592"/>
              </a:solidFill>
            </a:endParaRPr>
          </a:p>
        </p:txBody>
      </p:sp>
      <p:sp>
        <p:nvSpPr>
          <p:cNvPr id="3" name="Inhaltsplatzhalter 2"/>
          <p:cNvSpPr>
            <a:spLocks noGrp="1"/>
          </p:cNvSpPr>
          <p:nvPr>
            <p:ph idx="1"/>
          </p:nvPr>
        </p:nvSpPr>
        <p:spPr>
          <a:xfrm>
            <a:off x="467544" y="980728"/>
            <a:ext cx="8229600" cy="5256584"/>
          </a:xfrm>
        </p:spPr>
        <p:txBody>
          <a:bodyPr tIns="108000" rIns="180000">
            <a:normAutofit fontScale="70000" lnSpcReduction="20000"/>
          </a:bodyPr>
          <a:lstStyle/>
          <a:p>
            <a:pPr marL="0" indent="0" algn="just">
              <a:buNone/>
            </a:pPr>
            <a:r>
              <a:rPr lang="en-GB" sz="2800" b="1" dirty="0"/>
              <a:t>Harassment, instruction to discriminate, victimisation</a:t>
            </a:r>
          </a:p>
          <a:p>
            <a:pPr marL="0" indent="0" algn="just">
              <a:buNone/>
            </a:pPr>
            <a:r>
              <a:rPr lang="en-GB" sz="2800" dirty="0"/>
              <a:t>Under the Antidiscrimination Directives, </a:t>
            </a:r>
            <a:r>
              <a:rPr lang="en-GB" sz="2800" u="sng" dirty="0"/>
              <a:t>harassment will be deemed to be a form of discrimination </a:t>
            </a:r>
            <a:r>
              <a:rPr lang="en-GB" sz="2800" dirty="0"/>
              <a:t>when: </a:t>
            </a:r>
          </a:p>
          <a:p>
            <a:pPr algn="just">
              <a:buFont typeface="Wingdings" pitchFamily="2" charset="2"/>
              <a:buChar char="Ø"/>
            </a:pPr>
            <a:r>
              <a:rPr lang="en-GB" sz="2800" dirty="0"/>
              <a:t>unwanted conduct related to a protected ground takes place;</a:t>
            </a:r>
          </a:p>
          <a:p>
            <a:pPr algn="just">
              <a:buFont typeface="Wingdings" pitchFamily="2" charset="2"/>
              <a:buChar char="Ø"/>
            </a:pPr>
            <a:r>
              <a:rPr lang="en-GB" sz="2800" dirty="0"/>
              <a:t>with the purpose or effect of violating the dignity of a person;</a:t>
            </a:r>
          </a:p>
          <a:p>
            <a:pPr algn="just">
              <a:buFont typeface="Wingdings" pitchFamily="2" charset="2"/>
              <a:buChar char="Ø"/>
            </a:pPr>
            <a:r>
              <a:rPr lang="en-GB" sz="2800" dirty="0"/>
              <a:t>and/or creating an intimidating, hostile, degrading, humiliating or offensive environment. </a:t>
            </a:r>
          </a:p>
          <a:p>
            <a:pPr marL="0" indent="0" algn="just">
              <a:buNone/>
            </a:pPr>
            <a:r>
              <a:rPr lang="en-GB" sz="2800" dirty="0"/>
              <a:t>See: Art. 2(3) of the Framework and Race Equality Directives; Art. 2(c) of the Goods and Services Directive; Art. 2(1)(c) of the Equal Treatment Directive.</a:t>
            </a:r>
          </a:p>
          <a:p>
            <a:pPr marL="0" indent="0" algn="just">
              <a:buNone/>
            </a:pPr>
            <a:r>
              <a:rPr lang="en-GB" sz="2800" dirty="0"/>
              <a:t>The Goods and Services Directive also defines in Art. 2(d) </a:t>
            </a:r>
            <a:r>
              <a:rPr lang="en-GB" sz="2800" b="1" dirty="0"/>
              <a:t>sexual harassment</a:t>
            </a:r>
            <a:r>
              <a:rPr lang="en-GB" sz="2800" dirty="0"/>
              <a:t>, where the unwanted “physical, verbal or non-verbal” conduct is of a “sexual nature”.</a:t>
            </a:r>
          </a:p>
          <a:p>
            <a:pPr marL="0" indent="0" algn="just">
              <a:buNone/>
            </a:pPr>
            <a:r>
              <a:rPr lang="en-GB" sz="2800" dirty="0"/>
              <a:t>The Directives provide that an </a:t>
            </a:r>
            <a:r>
              <a:rPr lang="en-GB" sz="2800" b="1" dirty="0"/>
              <a:t>instruction to discriminate </a:t>
            </a:r>
            <a:r>
              <a:rPr lang="en-GB" sz="2800" dirty="0"/>
              <a:t>is deemed to constitute discrimination.</a:t>
            </a:r>
          </a:p>
          <a:p>
            <a:pPr marL="0" indent="0" algn="just">
              <a:buNone/>
            </a:pPr>
            <a:r>
              <a:rPr lang="en-GB" sz="2800" dirty="0"/>
              <a:t>Additionally, the Directives provide an obligation on States to protect persons from </a:t>
            </a:r>
            <a:r>
              <a:rPr lang="en-GB" sz="2900" b="1" dirty="0"/>
              <a:t>victimisation</a:t>
            </a:r>
            <a:r>
              <a:rPr lang="en-GB" sz="2900" dirty="0"/>
              <a:t> (“any adverse treatment or adverse consequence as a reaction to a complaint or to proceedings aimed at enforcing compliance with the principle of equal treatment”) . </a:t>
            </a:r>
          </a:p>
        </p:txBody>
      </p:sp>
      <p:sp>
        <p:nvSpPr>
          <p:cNvPr id="5" name="Foliennummernplatzhalter 4"/>
          <p:cNvSpPr>
            <a:spLocks noGrp="1"/>
          </p:cNvSpPr>
          <p:nvPr>
            <p:ph type="sldNum" sz="quarter" idx="12"/>
          </p:nvPr>
        </p:nvSpPr>
        <p:spPr/>
        <p:txBody>
          <a:bodyPr/>
          <a:lstStyle/>
          <a:p>
            <a:fld id="{74E8C25B-C0C2-4DD4-808A-E33AE5C30C39}" type="slidenum">
              <a:rPr lang="de-DE" smtClean="0"/>
              <a:pPr/>
              <a:t>36</a:t>
            </a:fld>
            <a:endParaRPr lang="de-DE"/>
          </a:p>
        </p:txBody>
      </p:sp>
    </p:spTree>
    <p:extLst>
      <p:ext uri="{BB962C8B-B14F-4D97-AF65-F5344CB8AC3E}">
        <p14:creationId xmlns:p14="http://schemas.microsoft.com/office/powerpoint/2010/main" val="29337770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597724"/>
          </a:xfrm>
          <a:solidFill>
            <a:srgbClr val="FFF3F6"/>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pPr algn="l"/>
            <a:r>
              <a:rPr lang="de-DE" sz="2800" b="1" dirty="0" err="1">
                <a:ln w="12700"/>
                <a:solidFill>
                  <a:srgbClr val="DF8592"/>
                </a:solidFill>
                <a:effectLst>
                  <a:innerShdw blurRad="69850" dist="43180" dir="5400000">
                    <a:srgbClr val="000000">
                      <a:alpha val="65000"/>
                    </a:srgbClr>
                  </a:innerShdw>
                </a:effectLst>
              </a:rPr>
              <a:t>Direct</a:t>
            </a:r>
            <a:r>
              <a:rPr lang="de-DE" sz="2800" b="1" dirty="0">
                <a:ln w="12700"/>
                <a:solidFill>
                  <a:srgbClr val="DF8592"/>
                </a:solidFill>
                <a:effectLst>
                  <a:innerShdw blurRad="69850" dist="43180" dir="5400000">
                    <a:srgbClr val="000000">
                      <a:alpha val="65000"/>
                    </a:srgbClr>
                  </a:innerShdw>
                </a:effectLst>
              </a:rPr>
              <a:t> </a:t>
            </a:r>
            <a:r>
              <a:rPr lang="de-DE" sz="2800" b="1" dirty="0" err="1">
                <a:ln w="12700"/>
                <a:solidFill>
                  <a:srgbClr val="DF8592"/>
                </a:solidFill>
                <a:effectLst>
                  <a:innerShdw blurRad="69850" dist="43180" dir="5400000">
                    <a:srgbClr val="000000">
                      <a:alpha val="65000"/>
                    </a:srgbClr>
                  </a:innerShdw>
                </a:effectLst>
              </a:rPr>
              <a:t>Discrimination</a:t>
            </a:r>
            <a:r>
              <a:rPr lang="de-DE" sz="2800" b="1" dirty="0">
                <a:ln w="12700"/>
                <a:solidFill>
                  <a:srgbClr val="DF8592"/>
                </a:solidFill>
                <a:effectLst>
                  <a:innerShdw blurRad="69850" dist="43180" dir="5400000">
                    <a:srgbClr val="000000">
                      <a:alpha val="65000"/>
                    </a:srgbClr>
                  </a:innerShdw>
                </a:effectLst>
              </a:rPr>
              <a:t> (EU Law) I</a:t>
            </a:r>
            <a:endParaRPr lang="de-DE" sz="2800" dirty="0">
              <a:ln w="12700"/>
              <a:solidFill>
                <a:srgbClr val="DF8592"/>
              </a:solidFill>
            </a:endParaRPr>
          </a:p>
        </p:txBody>
      </p:sp>
      <p:sp>
        <p:nvSpPr>
          <p:cNvPr id="3" name="Inhaltsplatzhalter 2"/>
          <p:cNvSpPr>
            <a:spLocks noGrp="1"/>
          </p:cNvSpPr>
          <p:nvPr>
            <p:ph idx="1"/>
          </p:nvPr>
        </p:nvSpPr>
        <p:spPr>
          <a:xfrm>
            <a:off x="467544" y="980728"/>
            <a:ext cx="8229600" cy="5256584"/>
          </a:xfrm>
        </p:spPr>
        <p:txBody>
          <a:bodyPr tIns="108000" rIns="180000">
            <a:normAutofit/>
          </a:bodyPr>
          <a:lstStyle/>
          <a:p>
            <a:pPr marL="0" indent="0" algn="just">
              <a:buNone/>
            </a:pPr>
            <a:r>
              <a:rPr lang="en-US" sz="2800" dirty="0"/>
              <a:t>Synthetizing the definitions provided in the </a:t>
            </a:r>
            <a:r>
              <a:rPr lang="en-US" sz="2800" dirty="0" err="1"/>
              <a:t>Antidis</a:t>
            </a:r>
            <a:r>
              <a:rPr lang="en-US" sz="2800" dirty="0"/>
              <a:t>-crimination Directives, </a:t>
            </a:r>
            <a:r>
              <a:rPr lang="en-US" sz="2800" b="1" dirty="0"/>
              <a:t>direct discrimination </a:t>
            </a:r>
            <a:r>
              <a:rPr lang="en-US" sz="2800" dirty="0"/>
              <a:t>shall be taken to occur where one person is: </a:t>
            </a:r>
          </a:p>
          <a:p>
            <a:pPr algn="just"/>
            <a:r>
              <a:rPr lang="en-US" sz="2800" dirty="0"/>
              <a:t>treated </a:t>
            </a:r>
            <a:r>
              <a:rPr lang="en-US" sz="2800" u="sng" dirty="0"/>
              <a:t>less </a:t>
            </a:r>
            <a:r>
              <a:rPr lang="en-US" sz="2800" u="sng" dirty="0" err="1"/>
              <a:t>favourably</a:t>
            </a:r>
            <a:r>
              <a:rPr lang="en-US" sz="2800" u="sng" dirty="0"/>
              <a:t> </a:t>
            </a:r>
            <a:r>
              <a:rPr lang="en-US" sz="2800" dirty="0"/>
              <a:t>than another is, has been or would be treated;</a:t>
            </a:r>
          </a:p>
          <a:p>
            <a:pPr algn="just"/>
            <a:r>
              <a:rPr lang="en-US" sz="2800" dirty="0"/>
              <a:t>the other person is in a </a:t>
            </a:r>
            <a:r>
              <a:rPr lang="en-US" sz="2800" u="sng" dirty="0"/>
              <a:t>comparable situation;</a:t>
            </a:r>
            <a:r>
              <a:rPr lang="en-US" sz="2800" dirty="0"/>
              <a:t> and  </a:t>
            </a:r>
          </a:p>
          <a:p>
            <a:pPr algn="just"/>
            <a:r>
              <a:rPr lang="en-US" sz="2800" dirty="0"/>
              <a:t>the difference in treatment is directly based on a prohibited ground (such as racial or ethnic origin, sex, religion etc.)</a:t>
            </a:r>
          </a:p>
        </p:txBody>
      </p:sp>
      <p:sp>
        <p:nvSpPr>
          <p:cNvPr id="5" name="Foliennummernplatzhalter 4"/>
          <p:cNvSpPr>
            <a:spLocks noGrp="1"/>
          </p:cNvSpPr>
          <p:nvPr>
            <p:ph type="sldNum" sz="quarter" idx="12"/>
          </p:nvPr>
        </p:nvSpPr>
        <p:spPr/>
        <p:txBody>
          <a:bodyPr/>
          <a:lstStyle/>
          <a:p>
            <a:fld id="{74E8C25B-C0C2-4DD4-808A-E33AE5C30C39}" type="slidenum">
              <a:rPr lang="de-DE" smtClean="0"/>
              <a:pPr/>
              <a:t>37</a:t>
            </a:fld>
            <a:endParaRPr lang="de-DE"/>
          </a:p>
        </p:txBody>
      </p:sp>
    </p:spTree>
    <p:extLst>
      <p:ext uri="{BB962C8B-B14F-4D97-AF65-F5344CB8AC3E}">
        <p14:creationId xmlns:p14="http://schemas.microsoft.com/office/powerpoint/2010/main" val="4528374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597724"/>
          </a:xfrm>
          <a:solidFill>
            <a:srgbClr val="FFF3F6"/>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pPr algn="l"/>
            <a:r>
              <a:rPr lang="de-DE" sz="2800" b="1" dirty="0" err="1">
                <a:ln w="12700"/>
                <a:solidFill>
                  <a:srgbClr val="DF8592"/>
                </a:solidFill>
                <a:effectLst>
                  <a:innerShdw blurRad="69850" dist="43180" dir="5400000">
                    <a:srgbClr val="000000">
                      <a:alpha val="65000"/>
                    </a:srgbClr>
                  </a:innerShdw>
                </a:effectLst>
              </a:rPr>
              <a:t>Direct</a:t>
            </a:r>
            <a:r>
              <a:rPr lang="de-DE" sz="2800" b="1" dirty="0">
                <a:ln w="12700"/>
                <a:solidFill>
                  <a:srgbClr val="DF8592"/>
                </a:solidFill>
                <a:effectLst>
                  <a:innerShdw blurRad="69850" dist="43180" dir="5400000">
                    <a:srgbClr val="000000">
                      <a:alpha val="65000"/>
                    </a:srgbClr>
                  </a:innerShdw>
                </a:effectLst>
              </a:rPr>
              <a:t> </a:t>
            </a:r>
            <a:r>
              <a:rPr lang="de-DE" sz="2800" b="1" dirty="0" err="1">
                <a:ln w="12700"/>
                <a:solidFill>
                  <a:srgbClr val="DF8592"/>
                </a:solidFill>
                <a:effectLst>
                  <a:innerShdw blurRad="69850" dist="43180" dir="5400000">
                    <a:srgbClr val="000000">
                      <a:alpha val="65000"/>
                    </a:srgbClr>
                  </a:innerShdw>
                </a:effectLst>
              </a:rPr>
              <a:t>Discrimination</a:t>
            </a:r>
            <a:r>
              <a:rPr lang="de-DE" sz="2800" b="1" dirty="0">
                <a:ln w="12700"/>
                <a:solidFill>
                  <a:srgbClr val="DF8592"/>
                </a:solidFill>
                <a:effectLst>
                  <a:innerShdw blurRad="69850" dist="43180" dir="5400000">
                    <a:srgbClr val="000000">
                      <a:alpha val="65000"/>
                    </a:srgbClr>
                  </a:innerShdw>
                </a:effectLst>
              </a:rPr>
              <a:t> (EU Law) II</a:t>
            </a:r>
            <a:endParaRPr lang="de-DE" sz="2800" dirty="0">
              <a:ln w="12700"/>
              <a:solidFill>
                <a:srgbClr val="DF8592"/>
              </a:solidFill>
            </a:endParaRPr>
          </a:p>
        </p:txBody>
      </p:sp>
      <p:sp>
        <p:nvSpPr>
          <p:cNvPr id="3" name="Inhaltsplatzhalter 2"/>
          <p:cNvSpPr>
            <a:spLocks noGrp="1"/>
          </p:cNvSpPr>
          <p:nvPr>
            <p:ph idx="1"/>
          </p:nvPr>
        </p:nvSpPr>
        <p:spPr>
          <a:xfrm>
            <a:off x="467544" y="980728"/>
            <a:ext cx="8229600" cy="5256584"/>
          </a:xfrm>
        </p:spPr>
        <p:txBody>
          <a:bodyPr tIns="108000" rIns="180000">
            <a:normAutofit fontScale="85000" lnSpcReduction="20000"/>
          </a:bodyPr>
          <a:lstStyle/>
          <a:p>
            <a:pPr marL="0" indent="0" algn="just">
              <a:buNone/>
            </a:pPr>
            <a:r>
              <a:rPr lang="en-US" sz="2800" dirty="0"/>
              <a:t>Also in the context of direct discrimination:</a:t>
            </a:r>
          </a:p>
          <a:p>
            <a:pPr algn="just">
              <a:buFont typeface="Wingdings" pitchFamily="2" charset="2"/>
              <a:buChar char="Ø"/>
            </a:pPr>
            <a:r>
              <a:rPr lang="en-US" sz="2800" b="1" dirty="0"/>
              <a:t>Discrimination by association </a:t>
            </a:r>
            <a:r>
              <a:rPr lang="en-US" sz="2800" dirty="0"/>
              <a:t>(</a:t>
            </a:r>
            <a:r>
              <a:rPr lang="en-US" sz="2800" b="1" dirty="0"/>
              <a:t>CJEU, C-303/06, Coleman v. </a:t>
            </a:r>
            <a:r>
              <a:rPr lang="en-US" sz="2800" b="1" dirty="0" err="1"/>
              <a:t>Attridge</a:t>
            </a:r>
            <a:r>
              <a:rPr lang="en-US" sz="2800" b="1" dirty="0"/>
              <a:t> Law [2008]</a:t>
            </a:r>
            <a:r>
              <a:rPr lang="en-US" sz="2800" dirty="0"/>
              <a:t>)</a:t>
            </a:r>
          </a:p>
          <a:p>
            <a:pPr marL="0" indent="0" algn="just">
              <a:buNone/>
            </a:pPr>
            <a:endParaRPr lang="en-US" sz="2800" b="1" dirty="0"/>
          </a:p>
          <a:p>
            <a:pPr marL="0" indent="0" algn="just">
              <a:buNone/>
            </a:pPr>
            <a:r>
              <a:rPr lang="en-US" sz="2800" b="1" dirty="0"/>
              <a:t>Facts: </a:t>
            </a:r>
            <a:r>
              <a:rPr lang="en-US" sz="2800" dirty="0"/>
              <a:t>Applicant is a woman, who, although not herself disabled, was subjected to detrimental treatment by her employer because she had to care for her son who was disabled.</a:t>
            </a:r>
          </a:p>
          <a:p>
            <a:pPr marL="0" indent="0" algn="just">
              <a:buNone/>
            </a:pPr>
            <a:r>
              <a:rPr lang="en-US" sz="2800" b="1" dirty="0"/>
              <a:t>CJEU held:</a:t>
            </a:r>
          </a:p>
          <a:p>
            <a:pPr marL="0" indent="0" algn="just">
              <a:buNone/>
            </a:pPr>
            <a:r>
              <a:rPr lang="en-US" sz="2800" dirty="0"/>
              <a:t>38. … it does not follow … that the principle of equal treatment … is limited to people who themselves have a disability … On the contrary, the purpose of the [framework] directive, as regards employment and occupation, is to combat all forms of discrimination on grounds of disability. The principle of equal treatment enshrined in the [framework] directive in that area applies not to a particular category of person but by reference to the grounds mentioned in Article 1.</a:t>
            </a:r>
          </a:p>
        </p:txBody>
      </p:sp>
      <p:sp>
        <p:nvSpPr>
          <p:cNvPr id="5" name="Foliennummernplatzhalter 4"/>
          <p:cNvSpPr>
            <a:spLocks noGrp="1"/>
          </p:cNvSpPr>
          <p:nvPr>
            <p:ph type="sldNum" sz="quarter" idx="12"/>
          </p:nvPr>
        </p:nvSpPr>
        <p:spPr/>
        <p:txBody>
          <a:bodyPr/>
          <a:lstStyle/>
          <a:p>
            <a:fld id="{74E8C25B-C0C2-4DD4-808A-E33AE5C30C39}" type="slidenum">
              <a:rPr lang="de-DE" smtClean="0"/>
              <a:pPr/>
              <a:t>38</a:t>
            </a:fld>
            <a:endParaRPr lang="de-DE"/>
          </a:p>
        </p:txBody>
      </p:sp>
    </p:spTree>
    <p:extLst>
      <p:ext uri="{BB962C8B-B14F-4D97-AF65-F5344CB8AC3E}">
        <p14:creationId xmlns:p14="http://schemas.microsoft.com/office/powerpoint/2010/main" val="35504423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597724"/>
          </a:xfrm>
          <a:solidFill>
            <a:srgbClr val="FFF3F6"/>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pPr algn="l"/>
            <a:r>
              <a:rPr lang="de-DE" sz="2800" b="1" dirty="0" err="1">
                <a:ln w="12700"/>
                <a:solidFill>
                  <a:srgbClr val="DF8592"/>
                </a:solidFill>
                <a:effectLst>
                  <a:innerShdw blurRad="69850" dist="43180" dir="5400000">
                    <a:srgbClr val="000000">
                      <a:alpha val="65000"/>
                    </a:srgbClr>
                  </a:innerShdw>
                </a:effectLst>
              </a:rPr>
              <a:t>Direct</a:t>
            </a:r>
            <a:r>
              <a:rPr lang="de-DE" sz="2800" b="1" dirty="0">
                <a:ln w="12700"/>
                <a:solidFill>
                  <a:srgbClr val="DF8592"/>
                </a:solidFill>
                <a:effectLst>
                  <a:innerShdw blurRad="69850" dist="43180" dir="5400000">
                    <a:srgbClr val="000000">
                      <a:alpha val="65000"/>
                    </a:srgbClr>
                  </a:innerShdw>
                </a:effectLst>
              </a:rPr>
              <a:t> </a:t>
            </a:r>
            <a:r>
              <a:rPr lang="de-DE" sz="2800" b="1" dirty="0" err="1">
                <a:ln w="12700"/>
                <a:solidFill>
                  <a:srgbClr val="DF8592"/>
                </a:solidFill>
                <a:effectLst>
                  <a:innerShdw blurRad="69850" dist="43180" dir="5400000">
                    <a:srgbClr val="000000">
                      <a:alpha val="65000"/>
                    </a:srgbClr>
                  </a:innerShdw>
                </a:effectLst>
              </a:rPr>
              <a:t>Discrimination</a:t>
            </a:r>
            <a:r>
              <a:rPr lang="de-DE" sz="2800" b="1" dirty="0">
                <a:ln w="12700"/>
                <a:solidFill>
                  <a:srgbClr val="DF8592"/>
                </a:solidFill>
                <a:effectLst>
                  <a:innerShdw blurRad="69850" dist="43180" dir="5400000">
                    <a:srgbClr val="000000">
                      <a:alpha val="65000"/>
                    </a:srgbClr>
                  </a:innerShdw>
                </a:effectLst>
              </a:rPr>
              <a:t> (EU Law) III</a:t>
            </a:r>
            <a:endParaRPr lang="de-DE" sz="2800" dirty="0">
              <a:ln w="12700"/>
              <a:solidFill>
                <a:srgbClr val="DF8592"/>
              </a:solidFill>
            </a:endParaRPr>
          </a:p>
        </p:txBody>
      </p:sp>
      <p:sp>
        <p:nvSpPr>
          <p:cNvPr id="3" name="Inhaltsplatzhalter 2"/>
          <p:cNvSpPr>
            <a:spLocks noGrp="1"/>
          </p:cNvSpPr>
          <p:nvPr>
            <p:ph idx="1"/>
          </p:nvPr>
        </p:nvSpPr>
        <p:spPr>
          <a:xfrm>
            <a:off x="467544" y="980728"/>
            <a:ext cx="8229600" cy="5256584"/>
          </a:xfrm>
        </p:spPr>
        <p:txBody>
          <a:bodyPr tIns="108000" rIns="180000">
            <a:normAutofit fontScale="77500" lnSpcReduction="20000"/>
          </a:bodyPr>
          <a:lstStyle/>
          <a:p>
            <a:pPr algn="just">
              <a:buFont typeface="Wingdings" pitchFamily="2" charset="2"/>
              <a:buChar char="Ø"/>
            </a:pPr>
            <a:r>
              <a:rPr lang="en-US" sz="2800" b="1" dirty="0"/>
              <a:t>Direct discrimination in the absence of a victim (CJEU, C-54/07 CGKR v Firma </a:t>
            </a:r>
            <a:r>
              <a:rPr lang="en-US" sz="2800" b="1" dirty="0" err="1"/>
              <a:t>Feryn</a:t>
            </a:r>
            <a:r>
              <a:rPr lang="en-US" sz="2800" b="1" dirty="0"/>
              <a:t> NV [2008])</a:t>
            </a:r>
          </a:p>
          <a:p>
            <a:pPr marL="0" indent="0" algn="just">
              <a:buNone/>
            </a:pPr>
            <a:endParaRPr lang="en-US" sz="2800" b="1" dirty="0"/>
          </a:p>
          <a:p>
            <a:pPr marL="0" indent="0" algn="just">
              <a:buNone/>
            </a:pPr>
            <a:r>
              <a:rPr lang="en-US" sz="2800" b="1" dirty="0"/>
              <a:t>Facts: </a:t>
            </a:r>
            <a:r>
              <a:rPr lang="en-US" sz="2800" dirty="0"/>
              <a:t>The Belgian equality body complained of a public statement made by a company director against hiring immigrants because customers would not accept such workers into their homes (to install garage doors). No identifiable complainant claimed to be victim of such statement.</a:t>
            </a:r>
          </a:p>
          <a:p>
            <a:pPr marL="0" indent="0" algn="just">
              <a:buNone/>
            </a:pPr>
            <a:r>
              <a:rPr lang="en-US" sz="2800" b="1" dirty="0"/>
              <a:t>CJEU held:</a:t>
            </a:r>
          </a:p>
          <a:p>
            <a:pPr marL="0" indent="0" algn="just">
              <a:buNone/>
            </a:pPr>
            <a:r>
              <a:rPr lang="en-US" sz="2800" dirty="0"/>
              <a:t>25. The fact that an employer declares publicly that it will not recruit employees of a certain ethnic or racial origin, something which is clearly </a:t>
            </a:r>
            <a:r>
              <a:rPr lang="en-US" sz="2800" u="sng" dirty="0"/>
              <a:t>likely to strongly dissuade certain candidates</a:t>
            </a:r>
            <a:r>
              <a:rPr lang="en-US" sz="2800" dirty="0"/>
              <a:t> from submitting their candidature and, accordingly, to </a:t>
            </a:r>
            <a:r>
              <a:rPr lang="en-US" sz="2800" u="sng" dirty="0"/>
              <a:t>hinder their access to the </a:t>
            </a:r>
            <a:r>
              <a:rPr lang="en-US" sz="2800" u="sng" dirty="0" err="1"/>
              <a:t>labour</a:t>
            </a:r>
            <a:r>
              <a:rPr lang="en-US" sz="2800" u="sng" dirty="0"/>
              <a:t> market</a:t>
            </a:r>
            <a:r>
              <a:rPr lang="en-US" sz="2800" dirty="0"/>
              <a:t>, constitutes direct discrimination in respect of recruitment within the meaning of [Race Equality] Directive 2000/43. The existence of such direct discrimination is not dependent on the identification of a complainant who claims to have been the victim. </a:t>
            </a:r>
          </a:p>
        </p:txBody>
      </p:sp>
      <p:sp>
        <p:nvSpPr>
          <p:cNvPr id="5" name="Foliennummernplatzhalter 4"/>
          <p:cNvSpPr>
            <a:spLocks noGrp="1"/>
          </p:cNvSpPr>
          <p:nvPr>
            <p:ph type="sldNum" sz="quarter" idx="12"/>
          </p:nvPr>
        </p:nvSpPr>
        <p:spPr/>
        <p:txBody>
          <a:bodyPr/>
          <a:lstStyle/>
          <a:p>
            <a:fld id="{74E8C25B-C0C2-4DD4-808A-E33AE5C30C39}" type="slidenum">
              <a:rPr lang="de-DE" smtClean="0"/>
              <a:pPr/>
              <a:t>39</a:t>
            </a:fld>
            <a:endParaRPr lang="de-DE"/>
          </a:p>
        </p:txBody>
      </p:sp>
    </p:spTree>
    <p:extLst>
      <p:ext uri="{BB962C8B-B14F-4D97-AF65-F5344CB8AC3E}">
        <p14:creationId xmlns:p14="http://schemas.microsoft.com/office/powerpoint/2010/main" val="288446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850106"/>
          </a:xfrm>
          <a:solidFill>
            <a:srgbClr val="F7EAE9"/>
          </a:solidFill>
        </p:spPr>
        <p:txBody>
          <a:bodyPr>
            <a:normAutofit/>
          </a:bodyPr>
          <a:lstStyle/>
          <a:p>
            <a:pPr algn="l"/>
            <a:r>
              <a:rPr lang="de-DE" sz="2400" b="1" dirty="0">
                <a:ln w="1905"/>
                <a:solidFill>
                  <a:srgbClr val="DC7A88"/>
                </a:solidFill>
                <a:effectLst>
                  <a:innerShdw blurRad="69850" dist="43180" dir="5400000">
                    <a:srgbClr val="000000">
                      <a:alpha val="65000"/>
                    </a:srgbClr>
                  </a:innerShdw>
                </a:effectLst>
              </a:rPr>
              <a:t>General Legal Bases – UN II</a:t>
            </a:r>
            <a:endParaRPr lang="de-DE" sz="2400" dirty="0"/>
          </a:p>
        </p:txBody>
      </p:sp>
      <p:sp>
        <p:nvSpPr>
          <p:cNvPr id="3" name="Inhaltsplatzhalter 2"/>
          <p:cNvSpPr>
            <a:spLocks noGrp="1"/>
          </p:cNvSpPr>
          <p:nvPr>
            <p:ph idx="1"/>
          </p:nvPr>
        </p:nvSpPr>
        <p:spPr>
          <a:xfrm>
            <a:off x="457200" y="1340768"/>
            <a:ext cx="8229600" cy="4785395"/>
          </a:xfrm>
        </p:spPr>
        <p:txBody>
          <a:bodyPr>
            <a:normAutofit/>
          </a:bodyPr>
          <a:lstStyle/>
          <a:p>
            <a:r>
              <a:rPr lang="en-US" sz="2400" b="1" dirty="0"/>
              <a:t>Universal Declaration of Human Rights (1948)</a:t>
            </a:r>
          </a:p>
          <a:p>
            <a:pPr marL="0" indent="0" algn="just">
              <a:buNone/>
            </a:pPr>
            <a:r>
              <a:rPr lang="en-US" sz="2400" dirty="0"/>
              <a:t>Art. 1: All human beings are </a:t>
            </a:r>
            <a:r>
              <a:rPr lang="en-US" sz="2400" b="1" u="sng" dirty="0">
                <a:solidFill>
                  <a:srgbClr val="C00000"/>
                </a:solidFill>
              </a:rPr>
              <a:t>born free and equal</a:t>
            </a:r>
            <a:r>
              <a:rPr lang="en-US" sz="2400" b="1" dirty="0">
                <a:solidFill>
                  <a:srgbClr val="C00000"/>
                </a:solidFill>
              </a:rPr>
              <a:t> </a:t>
            </a:r>
            <a:r>
              <a:rPr lang="en-US" sz="2400" dirty="0"/>
              <a:t>in dignity and rights …</a:t>
            </a:r>
          </a:p>
          <a:p>
            <a:pPr marL="0" indent="0" algn="just">
              <a:buNone/>
            </a:pPr>
            <a:r>
              <a:rPr lang="en-US" sz="2400" dirty="0"/>
              <a:t>Art. 2: Everyone is entitled to all the rights and freedoms set forth in this Declaration, </a:t>
            </a:r>
            <a:r>
              <a:rPr lang="en-US" sz="2400" b="1" u="sng" dirty="0">
                <a:solidFill>
                  <a:srgbClr val="C00000"/>
                </a:solidFill>
              </a:rPr>
              <a:t>without distinction of any kind</a:t>
            </a:r>
            <a:r>
              <a:rPr lang="en-US" sz="2400" dirty="0"/>
              <a:t>, such as </a:t>
            </a:r>
            <a:r>
              <a:rPr lang="en-US" sz="2400" dirty="0">
                <a:solidFill>
                  <a:srgbClr val="C00000"/>
                </a:solidFill>
              </a:rPr>
              <a:t>race, </a:t>
            </a:r>
            <a:r>
              <a:rPr lang="en-US" sz="2400" dirty="0" err="1">
                <a:solidFill>
                  <a:srgbClr val="C00000"/>
                </a:solidFill>
              </a:rPr>
              <a:t>colour</a:t>
            </a:r>
            <a:r>
              <a:rPr lang="en-US" sz="2400" dirty="0">
                <a:solidFill>
                  <a:srgbClr val="C00000"/>
                </a:solidFill>
              </a:rPr>
              <a:t>, sex, language, religion, political or other opinion, national or social origin, property, birth or other status</a:t>
            </a:r>
            <a:r>
              <a:rPr lang="en-US" sz="2400" dirty="0"/>
              <a:t>. …</a:t>
            </a:r>
          </a:p>
          <a:p>
            <a:pPr marL="0" indent="0" algn="just">
              <a:buNone/>
            </a:pPr>
            <a:r>
              <a:rPr lang="en-US" sz="2400" dirty="0"/>
              <a:t>Art. 7: All are </a:t>
            </a:r>
            <a:r>
              <a:rPr lang="en-US" sz="2400" dirty="0">
                <a:solidFill>
                  <a:srgbClr val="C00000"/>
                </a:solidFill>
              </a:rPr>
              <a:t>equal before the law</a:t>
            </a:r>
            <a:r>
              <a:rPr lang="en-US" sz="2400" dirty="0"/>
              <a:t> and are entitled </a:t>
            </a:r>
            <a:r>
              <a:rPr lang="en-US" sz="2400" dirty="0">
                <a:solidFill>
                  <a:srgbClr val="C00000"/>
                </a:solidFill>
              </a:rPr>
              <a:t>without any discrimination</a:t>
            </a:r>
            <a:r>
              <a:rPr lang="en-US" sz="2400" dirty="0"/>
              <a:t> to </a:t>
            </a:r>
            <a:r>
              <a:rPr lang="en-US" sz="2400" dirty="0">
                <a:solidFill>
                  <a:srgbClr val="C00000"/>
                </a:solidFill>
              </a:rPr>
              <a:t>equal protection of the law</a:t>
            </a:r>
            <a:r>
              <a:rPr lang="en-US" sz="2400" dirty="0"/>
              <a:t>. All are entitled to </a:t>
            </a:r>
            <a:r>
              <a:rPr lang="en-US" sz="2400" dirty="0">
                <a:solidFill>
                  <a:srgbClr val="C00000"/>
                </a:solidFill>
              </a:rPr>
              <a:t>equal protection against any discrimination </a:t>
            </a:r>
            <a:r>
              <a:rPr lang="en-US" sz="2400" dirty="0"/>
              <a:t>in violation of this Declaration and against any incitement to such discrimination.</a:t>
            </a:r>
          </a:p>
          <a:p>
            <a:endParaRPr lang="de-DE" dirty="0"/>
          </a:p>
        </p:txBody>
      </p:sp>
      <p:sp>
        <p:nvSpPr>
          <p:cNvPr id="4" name="Foliennummernplatzhalter 3"/>
          <p:cNvSpPr>
            <a:spLocks noGrp="1"/>
          </p:cNvSpPr>
          <p:nvPr>
            <p:ph type="sldNum" sz="quarter" idx="12"/>
          </p:nvPr>
        </p:nvSpPr>
        <p:spPr/>
        <p:txBody>
          <a:bodyPr/>
          <a:lstStyle/>
          <a:p>
            <a:fld id="{74E8C25B-C0C2-4DD4-808A-E33AE5C30C39}" type="slidenum">
              <a:rPr lang="de-DE" smtClean="0"/>
              <a:pPr/>
              <a:t>4</a:t>
            </a:fld>
            <a:endParaRPr lang="de-DE"/>
          </a:p>
        </p:txBody>
      </p:sp>
    </p:spTree>
    <p:extLst>
      <p:ext uri="{BB962C8B-B14F-4D97-AF65-F5344CB8AC3E}">
        <p14:creationId xmlns:p14="http://schemas.microsoft.com/office/powerpoint/2010/main" val="12823179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597724"/>
          </a:xfrm>
          <a:solidFill>
            <a:srgbClr val="FFF3F6"/>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pPr algn="l"/>
            <a:r>
              <a:rPr lang="de-DE" sz="2800" b="1" dirty="0" err="1">
                <a:ln w="12700"/>
                <a:solidFill>
                  <a:srgbClr val="DF8592"/>
                </a:solidFill>
                <a:effectLst>
                  <a:innerShdw blurRad="69850" dist="43180" dir="5400000">
                    <a:srgbClr val="000000">
                      <a:alpha val="65000"/>
                    </a:srgbClr>
                  </a:innerShdw>
                </a:effectLst>
              </a:rPr>
              <a:t>Direct</a:t>
            </a:r>
            <a:r>
              <a:rPr lang="de-DE" sz="2800" b="1" dirty="0">
                <a:ln w="12700"/>
                <a:solidFill>
                  <a:srgbClr val="DF8592"/>
                </a:solidFill>
                <a:effectLst>
                  <a:innerShdw blurRad="69850" dist="43180" dir="5400000">
                    <a:srgbClr val="000000">
                      <a:alpha val="65000"/>
                    </a:srgbClr>
                  </a:innerShdw>
                </a:effectLst>
              </a:rPr>
              <a:t> </a:t>
            </a:r>
            <a:r>
              <a:rPr lang="de-DE" sz="2800" b="1" dirty="0" err="1">
                <a:ln w="12700"/>
                <a:solidFill>
                  <a:srgbClr val="DF8592"/>
                </a:solidFill>
                <a:effectLst>
                  <a:innerShdw blurRad="69850" dist="43180" dir="5400000">
                    <a:srgbClr val="000000">
                      <a:alpha val="65000"/>
                    </a:srgbClr>
                  </a:innerShdw>
                </a:effectLst>
              </a:rPr>
              <a:t>Discrimination</a:t>
            </a:r>
            <a:r>
              <a:rPr lang="de-DE" sz="2800" b="1" dirty="0">
                <a:ln w="12700"/>
                <a:solidFill>
                  <a:srgbClr val="DF8592"/>
                </a:solidFill>
                <a:effectLst>
                  <a:innerShdw blurRad="69850" dist="43180" dir="5400000">
                    <a:srgbClr val="000000">
                      <a:alpha val="65000"/>
                    </a:srgbClr>
                  </a:innerShdw>
                </a:effectLst>
              </a:rPr>
              <a:t> (EU Law) IV</a:t>
            </a:r>
            <a:endParaRPr lang="de-DE" sz="2800" dirty="0">
              <a:ln w="12700"/>
              <a:solidFill>
                <a:srgbClr val="DF8592"/>
              </a:solidFill>
            </a:endParaRPr>
          </a:p>
        </p:txBody>
      </p:sp>
      <p:sp>
        <p:nvSpPr>
          <p:cNvPr id="3" name="Inhaltsplatzhalter 2"/>
          <p:cNvSpPr>
            <a:spLocks noGrp="1"/>
          </p:cNvSpPr>
          <p:nvPr>
            <p:ph idx="1"/>
          </p:nvPr>
        </p:nvSpPr>
        <p:spPr>
          <a:xfrm>
            <a:off x="467544" y="980728"/>
            <a:ext cx="8229600" cy="5256584"/>
          </a:xfrm>
        </p:spPr>
        <p:txBody>
          <a:bodyPr tIns="108000" rIns="180000">
            <a:noAutofit/>
          </a:bodyPr>
          <a:lstStyle/>
          <a:p>
            <a:pPr marL="0" indent="0" algn="just">
              <a:buNone/>
            </a:pPr>
            <a:r>
              <a:rPr lang="en-GB" sz="1800" b="1" dirty="0"/>
              <a:t>Comparator: </a:t>
            </a:r>
            <a:r>
              <a:rPr lang="en-GB" sz="1800" dirty="0"/>
              <a:t>Because direct discrimination relates to discrimination of persons in comparable situations, it is usually necessary to determine a </a:t>
            </a:r>
            <a:r>
              <a:rPr lang="en-GB" sz="1800" u="sng" dirty="0"/>
              <a:t>comparator</a:t>
            </a:r>
            <a:r>
              <a:rPr lang="en-GB" sz="1800" dirty="0"/>
              <a:t>, e.g. discrimination of a female worker as opposed to a male worker in a comparable work situation, either past, present or even hypothetical. </a:t>
            </a:r>
          </a:p>
          <a:p>
            <a:pPr algn="just">
              <a:buFont typeface="Wingdings" pitchFamily="2" charset="2"/>
              <a:buChar char="Ø"/>
            </a:pPr>
            <a:r>
              <a:rPr lang="en-US" sz="1800" b="1" dirty="0"/>
              <a:t>CJEU, C-356/09 – </a:t>
            </a:r>
            <a:r>
              <a:rPr lang="en-US" sz="1800" b="1" dirty="0" err="1"/>
              <a:t>Pensionsversicherungsanstalt</a:t>
            </a:r>
            <a:r>
              <a:rPr lang="en-US" sz="1800" b="1" dirty="0"/>
              <a:t> v Kleist [2010]</a:t>
            </a:r>
          </a:p>
          <a:p>
            <a:pPr marL="0" indent="0" algn="just">
              <a:buNone/>
            </a:pPr>
            <a:r>
              <a:rPr lang="en-US" sz="1800" b="1" dirty="0"/>
              <a:t>Facts: </a:t>
            </a:r>
            <a:r>
              <a:rPr lang="en-US" sz="1800" dirty="0"/>
              <a:t>National rules permitted employers to dismiss employees who had acquired the right to draw their retirement pension in order to promote access of younger persons to employment. The questions was whether male and female workers were in a comparable situation concerning dismissal where female workers received a statutory pension at the age of 60 but their male colleagues only at the age of 65 (the latter differentiation being permitted by EU law).</a:t>
            </a:r>
          </a:p>
          <a:p>
            <a:pPr marL="0" indent="0" algn="just">
              <a:buNone/>
            </a:pPr>
            <a:r>
              <a:rPr lang="en-US" sz="1800" b="1" dirty="0"/>
              <a:t>CJEU held:</a:t>
            </a:r>
          </a:p>
          <a:p>
            <a:pPr marL="0" indent="0" algn="just">
              <a:buNone/>
            </a:pPr>
            <a:r>
              <a:rPr lang="en-US" sz="1800" dirty="0"/>
              <a:t>34. The comparability of such situations must be examined having regard inter alia to the object of the rules establishing the difference in treatment …</a:t>
            </a:r>
          </a:p>
          <a:p>
            <a:pPr marL="0" indent="0" algn="just">
              <a:buNone/>
            </a:pPr>
            <a:r>
              <a:rPr lang="en-US" sz="1800" dirty="0"/>
              <a:t>35. In the case in the main proceedings, the rules establishing the difference in treatment at issue are designed to govern the circumstances in which employees can lose their job. </a:t>
            </a:r>
          </a:p>
        </p:txBody>
      </p:sp>
      <p:sp>
        <p:nvSpPr>
          <p:cNvPr id="5" name="Foliennummernplatzhalter 4"/>
          <p:cNvSpPr>
            <a:spLocks noGrp="1"/>
          </p:cNvSpPr>
          <p:nvPr>
            <p:ph type="sldNum" sz="quarter" idx="12"/>
          </p:nvPr>
        </p:nvSpPr>
        <p:spPr/>
        <p:txBody>
          <a:bodyPr/>
          <a:lstStyle/>
          <a:p>
            <a:fld id="{74E8C25B-C0C2-4DD4-808A-E33AE5C30C39}" type="slidenum">
              <a:rPr lang="de-DE" smtClean="0"/>
              <a:pPr/>
              <a:t>40</a:t>
            </a:fld>
            <a:endParaRPr lang="de-DE"/>
          </a:p>
        </p:txBody>
      </p:sp>
    </p:spTree>
    <p:extLst>
      <p:ext uri="{BB962C8B-B14F-4D97-AF65-F5344CB8AC3E}">
        <p14:creationId xmlns:p14="http://schemas.microsoft.com/office/powerpoint/2010/main" val="4359414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F7EAE9"/>
          </a:solidFill>
        </p:spPr>
        <p:txBody>
          <a:bodyPr>
            <a:normAutofit/>
          </a:bodyPr>
          <a:lstStyle/>
          <a:p>
            <a:r>
              <a:rPr lang="de-DE" sz="2800" b="1" dirty="0" err="1">
                <a:ln w="12700"/>
                <a:solidFill>
                  <a:srgbClr val="DF8592"/>
                </a:solidFill>
                <a:effectLst>
                  <a:innerShdw blurRad="69850" dist="43180" dir="5400000">
                    <a:srgbClr val="000000">
                      <a:alpha val="65000"/>
                    </a:srgbClr>
                  </a:innerShdw>
                </a:effectLst>
              </a:rPr>
              <a:t>Direct</a:t>
            </a:r>
            <a:r>
              <a:rPr lang="de-DE" sz="2800" b="1" dirty="0">
                <a:ln w="12700"/>
                <a:solidFill>
                  <a:srgbClr val="DF8592"/>
                </a:solidFill>
                <a:effectLst>
                  <a:innerShdw blurRad="69850" dist="43180" dir="5400000">
                    <a:srgbClr val="000000">
                      <a:alpha val="65000"/>
                    </a:srgbClr>
                  </a:innerShdw>
                </a:effectLst>
              </a:rPr>
              <a:t> </a:t>
            </a:r>
            <a:r>
              <a:rPr lang="de-DE" sz="2800" b="1" dirty="0" err="1">
                <a:ln w="12700"/>
                <a:solidFill>
                  <a:srgbClr val="DF8592"/>
                </a:solidFill>
                <a:effectLst>
                  <a:innerShdw blurRad="69850" dist="43180" dir="5400000">
                    <a:srgbClr val="000000">
                      <a:alpha val="65000"/>
                    </a:srgbClr>
                  </a:innerShdw>
                </a:effectLst>
              </a:rPr>
              <a:t>Discrimination</a:t>
            </a:r>
            <a:r>
              <a:rPr lang="de-DE" sz="2800" b="1" dirty="0">
                <a:ln w="12700"/>
                <a:solidFill>
                  <a:srgbClr val="DF8592"/>
                </a:solidFill>
                <a:effectLst>
                  <a:innerShdw blurRad="69850" dist="43180" dir="5400000">
                    <a:srgbClr val="000000">
                      <a:alpha val="65000"/>
                    </a:srgbClr>
                  </a:innerShdw>
                </a:effectLst>
              </a:rPr>
              <a:t> (EU Law) V</a:t>
            </a:r>
            <a:endParaRPr lang="de-DE" sz="2800" dirty="0"/>
          </a:p>
        </p:txBody>
      </p:sp>
      <p:sp>
        <p:nvSpPr>
          <p:cNvPr id="3" name="Inhaltsplatzhalter 2"/>
          <p:cNvSpPr>
            <a:spLocks noGrp="1"/>
          </p:cNvSpPr>
          <p:nvPr>
            <p:ph idx="1"/>
          </p:nvPr>
        </p:nvSpPr>
        <p:spPr/>
        <p:txBody>
          <a:bodyPr>
            <a:normAutofit fontScale="62500" lnSpcReduction="20000"/>
          </a:bodyPr>
          <a:lstStyle/>
          <a:p>
            <a:pPr marL="0" indent="0" algn="just">
              <a:buNone/>
            </a:pPr>
            <a:r>
              <a:rPr lang="en-US" dirty="0"/>
              <a:t>36. In the context of [the instant] case … the advantage accorded to female workers of being able to claim a retirement pension from an age of five years younger than that set for male workers is not directly connected with the object of the rules establishing a difference in treatment. </a:t>
            </a:r>
          </a:p>
          <a:p>
            <a:pPr marL="0" indent="0" algn="just">
              <a:buNone/>
            </a:pPr>
            <a:r>
              <a:rPr lang="en-US" dirty="0"/>
              <a:t>37. That advantage cannot place female workers in a specific situation vis-à-vis male workers, as men and women are in identical situations so far as concerns the conditions governing termination of employment. …</a:t>
            </a:r>
          </a:p>
          <a:p>
            <a:pPr marL="0" indent="0" algn="just">
              <a:buNone/>
            </a:pPr>
            <a:r>
              <a:rPr lang="en-US" dirty="0"/>
              <a:t>39. The Court has repeatedly held that, given the fundamental importance of the principle of equal treatment, the exception to the prohibition of discrimination on grounds of sex … must be interpreted strictly, so as to be applicable only to the determination of pensionable age for the purposes of granting old-age and retirement pensions …</a:t>
            </a:r>
          </a:p>
          <a:p>
            <a:pPr marL="0" indent="0" algn="just">
              <a:buNone/>
            </a:pPr>
            <a:endParaRPr lang="en-US" dirty="0"/>
          </a:p>
          <a:p>
            <a:pPr marL="0" indent="0" algn="just">
              <a:buNone/>
            </a:pPr>
            <a:r>
              <a:rPr lang="en-US" b="1" dirty="0"/>
              <a:t>Ruling: </a:t>
            </a:r>
            <a:r>
              <a:rPr lang="en-US" dirty="0"/>
              <a:t>Discrimination on the ground of sex </a:t>
            </a:r>
            <a:r>
              <a:rPr lang="en-US" u="sng" dirty="0"/>
              <a:t>present</a:t>
            </a:r>
            <a:r>
              <a:rPr lang="en-GB" u="sng" dirty="0"/>
              <a:t>.</a:t>
            </a:r>
            <a:endParaRPr lang="en-US" u="sng" dirty="0"/>
          </a:p>
          <a:p>
            <a:pPr algn="just"/>
            <a:endParaRPr lang="de-DE" dirty="0"/>
          </a:p>
        </p:txBody>
      </p:sp>
      <p:sp>
        <p:nvSpPr>
          <p:cNvPr id="4" name="Foliennummernplatzhalter 3"/>
          <p:cNvSpPr>
            <a:spLocks noGrp="1"/>
          </p:cNvSpPr>
          <p:nvPr>
            <p:ph type="sldNum" sz="quarter" idx="12"/>
          </p:nvPr>
        </p:nvSpPr>
        <p:spPr/>
        <p:txBody>
          <a:bodyPr/>
          <a:lstStyle/>
          <a:p>
            <a:fld id="{74E8C25B-C0C2-4DD4-808A-E33AE5C30C39}" type="slidenum">
              <a:rPr lang="de-DE" smtClean="0"/>
              <a:pPr/>
              <a:t>41</a:t>
            </a:fld>
            <a:endParaRPr lang="de-DE"/>
          </a:p>
        </p:txBody>
      </p:sp>
    </p:spTree>
    <p:extLst>
      <p:ext uri="{BB962C8B-B14F-4D97-AF65-F5344CB8AC3E}">
        <p14:creationId xmlns:p14="http://schemas.microsoft.com/office/powerpoint/2010/main" val="27520672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597724"/>
          </a:xfrm>
          <a:solidFill>
            <a:srgbClr val="FFF3F6"/>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pPr algn="l"/>
            <a:r>
              <a:rPr lang="de-DE" sz="2800" b="1" dirty="0" err="1">
                <a:ln w="12700"/>
                <a:solidFill>
                  <a:srgbClr val="DF8592"/>
                </a:solidFill>
                <a:effectLst>
                  <a:innerShdw blurRad="69850" dist="43180" dir="5400000">
                    <a:srgbClr val="000000">
                      <a:alpha val="65000"/>
                    </a:srgbClr>
                  </a:innerShdw>
                </a:effectLst>
              </a:rPr>
              <a:t>Direct</a:t>
            </a:r>
            <a:r>
              <a:rPr lang="de-DE" sz="2800" b="1" dirty="0">
                <a:ln w="12700"/>
                <a:solidFill>
                  <a:srgbClr val="DF8592"/>
                </a:solidFill>
                <a:effectLst>
                  <a:innerShdw blurRad="69850" dist="43180" dir="5400000">
                    <a:srgbClr val="000000">
                      <a:alpha val="65000"/>
                    </a:srgbClr>
                  </a:innerShdw>
                </a:effectLst>
              </a:rPr>
              <a:t> </a:t>
            </a:r>
            <a:r>
              <a:rPr lang="de-DE" sz="2800" b="1" dirty="0" err="1">
                <a:ln w="12700"/>
                <a:solidFill>
                  <a:srgbClr val="DF8592"/>
                </a:solidFill>
                <a:effectLst>
                  <a:innerShdw blurRad="69850" dist="43180" dir="5400000">
                    <a:srgbClr val="000000">
                      <a:alpha val="65000"/>
                    </a:srgbClr>
                  </a:innerShdw>
                </a:effectLst>
              </a:rPr>
              <a:t>Discrimination</a:t>
            </a:r>
            <a:r>
              <a:rPr lang="de-DE" sz="2800" b="1" dirty="0">
                <a:ln w="12700"/>
                <a:solidFill>
                  <a:srgbClr val="DF8592"/>
                </a:solidFill>
                <a:effectLst>
                  <a:innerShdw blurRad="69850" dist="43180" dir="5400000">
                    <a:srgbClr val="000000">
                      <a:alpha val="65000"/>
                    </a:srgbClr>
                  </a:innerShdw>
                </a:effectLst>
              </a:rPr>
              <a:t> (EU Law) VI</a:t>
            </a:r>
            <a:endParaRPr lang="de-DE" sz="2800" dirty="0">
              <a:ln w="12700"/>
              <a:solidFill>
                <a:srgbClr val="DF8592"/>
              </a:solidFill>
            </a:endParaRPr>
          </a:p>
        </p:txBody>
      </p:sp>
      <p:sp>
        <p:nvSpPr>
          <p:cNvPr id="3" name="Inhaltsplatzhalter 2"/>
          <p:cNvSpPr>
            <a:spLocks noGrp="1"/>
          </p:cNvSpPr>
          <p:nvPr>
            <p:ph idx="1"/>
          </p:nvPr>
        </p:nvSpPr>
        <p:spPr>
          <a:xfrm>
            <a:off x="467544" y="980728"/>
            <a:ext cx="8229600" cy="5256584"/>
          </a:xfrm>
        </p:spPr>
        <p:txBody>
          <a:bodyPr tIns="108000" rIns="180000">
            <a:normAutofit fontScale="77500" lnSpcReduction="20000"/>
          </a:bodyPr>
          <a:lstStyle/>
          <a:p>
            <a:pPr marL="0" indent="0" algn="just">
              <a:buNone/>
            </a:pPr>
            <a:r>
              <a:rPr lang="en-GB" sz="2800" b="1" dirty="0"/>
              <a:t>Justification</a:t>
            </a:r>
            <a:r>
              <a:rPr lang="en-GB" sz="2800" dirty="0"/>
              <a:t>. Both the Antidiscrimination Directives and the CJEU case-law show that the </a:t>
            </a:r>
            <a:r>
              <a:rPr lang="en-GB" sz="2800" u="sng" dirty="0"/>
              <a:t>list of exceptions </a:t>
            </a:r>
            <a:r>
              <a:rPr lang="en-GB" sz="2800" dirty="0"/>
              <a:t>to prohibition of direct discrimination </a:t>
            </a:r>
            <a:r>
              <a:rPr lang="en-GB" sz="2800" u="sng" dirty="0"/>
              <a:t>is exhaustive</a:t>
            </a:r>
            <a:r>
              <a:rPr lang="en-GB" sz="2800" dirty="0"/>
              <a:t>.</a:t>
            </a:r>
          </a:p>
          <a:p>
            <a:pPr algn="just">
              <a:buFont typeface="Wingdings" pitchFamily="2" charset="2"/>
              <a:buChar char="Ø"/>
            </a:pPr>
            <a:r>
              <a:rPr lang="en-GB" sz="2800" dirty="0"/>
              <a:t>Difference in treatment based on sex can be justified by “a genuine and determining occupational requirement, provided that its objective is legitimate and the requirement is proportionate” (Art. 14(2) Equal Treatment Directive). A similar exception is provided for difference in treatment based on a characteristic related either to racial or ethnic origin or to religion, belief, disability, age and sexual orientation (Art. 4  Race Equality Directive, Article 4(1) Framework Directive).</a:t>
            </a:r>
          </a:p>
          <a:p>
            <a:pPr algn="just">
              <a:buFont typeface="Wingdings" pitchFamily="2" charset="2"/>
              <a:buChar char="Ø"/>
            </a:pPr>
            <a:r>
              <a:rPr lang="en-US" sz="2800" dirty="0"/>
              <a:t>The exceptions have to be </a:t>
            </a:r>
            <a:r>
              <a:rPr lang="en-US" sz="2800" u="sng" dirty="0"/>
              <a:t>interpreted strictly</a:t>
            </a:r>
            <a:r>
              <a:rPr lang="en-US" sz="2800" dirty="0"/>
              <a:t>. For instance, a general exception covering all measures taken for public safety has not been accepted by the CJEU, ruling that a derogation from an individual right laid down in the Equal Treatment Directive must be interpreted strictly. (CJEU, C-285/98 – </a:t>
            </a:r>
            <a:r>
              <a:rPr lang="en-US" sz="2800" dirty="0" err="1"/>
              <a:t>Kreil</a:t>
            </a:r>
            <a:r>
              <a:rPr lang="en-US" sz="2800" dirty="0"/>
              <a:t> v. Germany, § 20 [2000]).</a:t>
            </a:r>
            <a:endParaRPr lang="en-GB"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42</a:t>
            </a:fld>
            <a:endParaRPr lang="de-DE"/>
          </a:p>
        </p:txBody>
      </p:sp>
    </p:spTree>
    <p:extLst>
      <p:ext uri="{BB962C8B-B14F-4D97-AF65-F5344CB8AC3E}">
        <p14:creationId xmlns:p14="http://schemas.microsoft.com/office/powerpoint/2010/main" val="21597673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597724"/>
          </a:xfrm>
          <a:solidFill>
            <a:srgbClr val="FFF3F6"/>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pPr algn="l"/>
            <a:r>
              <a:rPr lang="de-DE" sz="2800" b="1" dirty="0" err="1">
                <a:ln w="12700"/>
                <a:solidFill>
                  <a:srgbClr val="DF8592"/>
                </a:solidFill>
                <a:effectLst>
                  <a:innerShdw blurRad="69850" dist="43180" dir="5400000">
                    <a:srgbClr val="000000">
                      <a:alpha val="65000"/>
                    </a:srgbClr>
                  </a:innerShdw>
                </a:effectLst>
              </a:rPr>
              <a:t>Direct</a:t>
            </a:r>
            <a:r>
              <a:rPr lang="de-DE" sz="2800" b="1" dirty="0">
                <a:ln w="12700"/>
                <a:solidFill>
                  <a:srgbClr val="DF8592"/>
                </a:solidFill>
                <a:effectLst>
                  <a:innerShdw blurRad="69850" dist="43180" dir="5400000">
                    <a:srgbClr val="000000">
                      <a:alpha val="65000"/>
                    </a:srgbClr>
                  </a:innerShdw>
                </a:effectLst>
              </a:rPr>
              <a:t> </a:t>
            </a:r>
            <a:r>
              <a:rPr lang="de-DE" sz="2800" b="1" dirty="0" err="1">
                <a:ln w="12700"/>
                <a:solidFill>
                  <a:srgbClr val="DF8592"/>
                </a:solidFill>
                <a:effectLst>
                  <a:innerShdw blurRad="69850" dist="43180" dir="5400000">
                    <a:srgbClr val="000000">
                      <a:alpha val="65000"/>
                    </a:srgbClr>
                  </a:innerShdw>
                </a:effectLst>
              </a:rPr>
              <a:t>Discrimination</a:t>
            </a:r>
            <a:r>
              <a:rPr lang="de-DE" sz="2800" b="1" dirty="0">
                <a:ln w="12700"/>
                <a:solidFill>
                  <a:srgbClr val="DF8592"/>
                </a:solidFill>
                <a:effectLst>
                  <a:innerShdw blurRad="69850" dist="43180" dir="5400000">
                    <a:srgbClr val="000000">
                      <a:alpha val="65000"/>
                    </a:srgbClr>
                  </a:innerShdw>
                </a:effectLst>
              </a:rPr>
              <a:t> (EU Law) VI</a:t>
            </a:r>
            <a:endParaRPr lang="de-DE" sz="2800" dirty="0">
              <a:ln w="12700"/>
              <a:solidFill>
                <a:srgbClr val="DF8592"/>
              </a:solidFill>
            </a:endParaRPr>
          </a:p>
        </p:txBody>
      </p:sp>
      <p:sp>
        <p:nvSpPr>
          <p:cNvPr id="3" name="Inhaltsplatzhalter 2"/>
          <p:cNvSpPr>
            <a:spLocks noGrp="1"/>
          </p:cNvSpPr>
          <p:nvPr>
            <p:ph idx="1"/>
          </p:nvPr>
        </p:nvSpPr>
        <p:spPr>
          <a:xfrm>
            <a:off x="467544" y="980728"/>
            <a:ext cx="8229600" cy="5256584"/>
          </a:xfrm>
        </p:spPr>
        <p:txBody>
          <a:bodyPr tIns="108000" rIns="180000">
            <a:normAutofit fontScale="70000" lnSpcReduction="20000"/>
          </a:bodyPr>
          <a:lstStyle/>
          <a:p>
            <a:pPr algn="just"/>
            <a:r>
              <a:rPr lang="en-GB" sz="2800" dirty="0"/>
              <a:t>The </a:t>
            </a:r>
            <a:r>
              <a:rPr lang="en-GB" sz="2800" b="1" dirty="0"/>
              <a:t>Framework Directive </a:t>
            </a:r>
            <a:r>
              <a:rPr lang="en-GB" sz="2800" dirty="0"/>
              <a:t>provides </a:t>
            </a:r>
            <a:r>
              <a:rPr lang="en-GB" sz="2800" u="sng" dirty="0"/>
              <a:t>additional (open list) exceptions </a:t>
            </a:r>
            <a:r>
              <a:rPr lang="en-GB" sz="2800" dirty="0"/>
              <a:t>in Art. 2(5):</a:t>
            </a:r>
          </a:p>
          <a:p>
            <a:pPr algn="just">
              <a:buFont typeface="Wingdings" pitchFamily="2" charset="2"/>
              <a:buChar char="Ø"/>
            </a:pPr>
            <a:r>
              <a:rPr lang="en-GB" sz="2800" dirty="0"/>
              <a:t>Public order</a:t>
            </a:r>
          </a:p>
          <a:p>
            <a:pPr algn="just">
              <a:buFont typeface="Wingdings" pitchFamily="2" charset="2"/>
              <a:buChar char="Ø"/>
            </a:pPr>
            <a:r>
              <a:rPr lang="en-GB" sz="2800" dirty="0"/>
              <a:t>Prevention of criminal offences</a:t>
            </a:r>
          </a:p>
          <a:p>
            <a:pPr algn="just">
              <a:buFont typeface="Wingdings" pitchFamily="2" charset="2"/>
              <a:buChar char="Ø"/>
            </a:pPr>
            <a:r>
              <a:rPr lang="en-GB" sz="2800" dirty="0"/>
              <a:t>Protection of health</a:t>
            </a:r>
          </a:p>
          <a:p>
            <a:pPr algn="just">
              <a:buFont typeface="Wingdings" pitchFamily="2" charset="2"/>
              <a:buChar char="Ø"/>
            </a:pPr>
            <a:r>
              <a:rPr lang="en-GB" sz="2800" dirty="0"/>
              <a:t>Protection of the rights and freedoms of others</a:t>
            </a:r>
          </a:p>
          <a:p>
            <a:pPr marL="0" indent="0" algn="just">
              <a:buNone/>
            </a:pPr>
            <a:r>
              <a:rPr lang="en-GB" sz="2800" dirty="0">
                <a:sym typeface="Wingdings" pitchFamily="2" charset="2"/>
              </a:rPr>
              <a:t> The open list exceptions blur the lines between direct and indirect discrimination  and have been criticised.</a:t>
            </a:r>
            <a:endParaRPr lang="en-GB" sz="2800" dirty="0"/>
          </a:p>
          <a:p>
            <a:pPr algn="just"/>
            <a:r>
              <a:rPr lang="en-GB" sz="2800" dirty="0"/>
              <a:t>Art. 3(4) lists an additional exception that States may provide that, ”in so far as it relates to discrimination on the grounds of disability and age, [the Directive] shall not apply to the armed forces”.</a:t>
            </a:r>
          </a:p>
          <a:p>
            <a:pPr algn="just"/>
            <a:r>
              <a:rPr lang="en-GB" sz="2800" dirty="0"/>
              <a:t>Art. 4(2) lists an additional exception with respect to differential treatment based on religion or belief when they “constitute a genuine, legitimate and justified occupational requirement, having regard to the [church’s and other similar organisation’s] ethos”.</a:t>
            </a:r>
          </a:p>
          <a:p>
            <a:pPr algn="just"/>
            <a:r>
              <a:rPr lang="en-GB" sz="2800" dirty="0"/>
              <a:t>Art. 6 provides for </a:t>
            </a:r>
            <a:r>
              <a:rPr lang="en-US" sz="2800" dirty="0"/>
              <a:t>justification of differences of treatment on grounds of age</a:t>
            </a:r>
            <a:endParaRPr lang="en-GB"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43</a:t>
            </a:fld>
            <a:endParaRPr lang="de-DE"/>
          </a:p>
        </p:txBody>
      </p:sp>
    </p:spTree>
    <p:extLst>
      <p:ext uri="{BB962C8B-B14F-4D97-AF65-F5344CB8AC3E}">
        <p14:creationId xmlns:p14="http://schemas.microsoft.com/office/powerpoint/2010/main" val="6981449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597724"/>
          </a:xfrm>
          <a:solidFill>
            <a:srgbClr val="FFF3F6"/>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pPr algn="l"/>
            <a:r>
              <a:rPr lang="de-DE" sz="2800" b="1" dirty="0" err="1">
                <a:ln w="12700"/>
                <a:solidFill>
                  <a:srgbClr val="DF8592"/>
                </a:solidFill>
                <a:effectLst>
                  <a:innerShdw blurRad="69850" dist="43180" dir="5400000">
                    <a:srgbClr val="000000">
                      <a:alpha val="65000"/>
                    </a:srgbClr>
                  </a:innerShdw>
                </a:effectLst>
              </a:rPr>
              <a:t>Indirect</a:t>
            </a:r>
            <a:r>
              <a:rPr lang="de-DE" sz="2800" b="1" dirty="0">
                <a:ln w="12700"/>
                <a:solidFill>
                  <a:srgbClr val="DF8592"/>
                </a:solidFill>
                <a:effectLst>
                  <a:innerShdw blurRad="69850" dist="43180" dir="5400000">
                    <a:srgbClr val="000000">
                      <a:alpha val="65000"/>
                    </a:srgbClr>
                  </a:innerShdw>
                </a:effectLst>
              </a:rPr>
              <a:t> </a:t>
            </a:r>
            <a:r>
              <a:rPr lang="de-DE" sz="2800" b="1" dirty="0" err="1">
                <a:ln w="12700"/>
                <a:solidFill>
                  <a:srgbClr val="DF8592"/>
                </a:solidFill>
                <a:effectLst>
                  <a:innerShdw blurRad="69850" dist="43180" dir="5400000">
                    <a:srgbClr val="000000">
                      <a:alpha val="65000"/>
                    </a:srgbClr>
                  </a:innerShdw>
                </a:effectLst>
              </a:rPr>
              <a:t>Discrimination</a:t>
            </a:r>
            <a:r>
              <a:rPr lang="de-DE" sz="2800" b="1" dirty="0">
                <a:ln w="12700"/>
                <a:solidFill>
                  <a:srgbClr val="DF8592"/>
                </a:solidFill>
                <a:effectLst>
                  <a:innerShdw blurRad="69850" dist="43180" dir="5400000">
                    <a:srgbClr val="000000">
                      <a:alpha val="65000"/>
                    </a:srgbClr>
                  </a:innerShdw>
                </a:effectLst>
              </a:rPr>
              <a:t> (EU Law) I</a:t>
            </a:r>
            <a:endParaRPr lang="de-DE" sz="2800" dirty="0">
              <a:ln w="12700"/>
              <a:solidFill>
                <a:srgbClr val="DF8592"/>
              </a:solidFill>
            </a:endParaRPr>
          </a:p>
        </p:txBody>
      </p:sp>
      <p:sp>
        <p:nvSpPr>
          <p:cNvPr id="3" name="Inhaltsplatzhalter 2"/>
          <p:cNvSpPr>
            <a:spLocks noGrp="1"/>
          </p:cNvSpPr>
          <p:nvPr>
            <p:ph idx="1"/>
          </p:nvPr>
        </p:nvSpPr>
        <p:spPr>
          <a:xfrm>
            <a:off x="467544" y="980728"/>
            <a:ext cx="8229600" cy="5256584"/>
          </a:xfrm>
        </p:spPr>
        <p:txBody>
          <a:bodyPr tIns="108000" rIns="180000">
            <a:normAutofit/>
          </a:bodyPr>
          <a:lstStyle/>
          <a:p>
            <a:pPr marL="0" indent="0" algn="just">
              <a:buNone/>
            </a:pPr>
            <a:r>
              <a:rPr lang="en-US" sz="2800" dirty="0"/>
              <a:t>Synthetizing the definitions provided in the Antidiscrimination Directives: </a:t>
            </a:r>
            <a:r>
              <a:rPr lang="en-US" sz="2800" b="1" dirty="0"/>
              <a:t>Indirect discrimination</a:t>
            </a:r>
            <a:r>
              <a:rPr lang="en-US" sz="2800" dirty="0"/>
              <a:t> shall be taken to occur where:</a:t>
            </a:r>
          </a:p>
          <a:p>
            <a:pPr algn="just"/>
            <a:r>
              <a:rPr lang="en-US" sz="2800" dirty="0"/>
              <a:t>an </a:t>
            </a:r>
            <a:r>
              <a:rPr lang="en-US" sz="2800" u="sng" dirty="0"/>
              <a:t>apparently neutral</a:t>
            </a:r>
            <a:r>
              <a:rPr lang="en-US" sz="2800" dirty="0"/>
              <a:t> provision, criterion or practice is applied to persons of a protected group;</a:t>
            </a:r>
          </a:p>
          <a:p>
            <a:pPr algn="just"/>
            <a:r>
              <a:rPr lang="en-US" sz="2800" dirty="0"/>
              <a:t>the provision etc. </a:t>
            </a:r>
            <a:r>
              <a:rPr lang="en-US" sz="2800" u="sng" dirty="0"/>
              <a:t>puts these persons</a:t>
            </a:r>
            <a:r>
              <a:rPr lang="en-US" sz="2800" dirty="0"/>
              <a:t> </a:t>
            </a:r>
            <a:r>
              <a:rPr lang="en-US" sz="2800" u="sng" dirty="0"/>
              <a:t>at a particular disadvantage</a:t>
            </a:r>
            <a:r>
              <a:rPr lang="en-US" sz="2800" dirty="0"/>
              <a:t> </a:t>
            </a:r>
            <a:r>
              <a:rPr lang="en-US" sz="2800" u="sng" dirty="0"/>
              <a:t>compared with other persons</a:t>
            </a:r>
            <a:r>
              <a:rPr lang="en-US" sz="2800" dirty="0"/>
              <a:t>, </a:t>
            </a:r>
          </a:p>
          <a:p>
            <a:pPr algn="just"/>
            <a:r>
              <a:rPr lang="en-US" sz="2800" dirty="0"/>
              <a:t>unless that provision etc. is </a:t>
            </a:r>
            <a:r>
              <a:rPr lang="en-US" sz="2800" u="sng" dirty="0"/>
              <a:t>objectively justified by a legitimate aim </a:t>
            </a:r>
            <a:r>
              <a:rPr lang="en-US" sz="2800" dirty="0"/>
              <a:t>and the means of achieving that aim are </a:t>
            </a:r>
            <a:r>
              <a:rPr lang="en-US" sz="2800" u="sng" dirty="0"/>
              <a:t>appropriate and necessary.</a:t>
            </a:r>
          </a:p>
        </p:txBody>
      </p:sp>
      <p:sp>
        <p:nvSpPr>
          <p:cNvPr id="5" name="Foliennummernplatzhalter 4"/>
          <p:cNvSpPr>
            <a:spLocks noGrp="1"/>
          </p:cNvSpPr>
          <p:nvPr>
            <p:ph type="sldNum" sz="quarter" idx="12"/>
          </p:nvPr>
        </p:nvSpPr>
        <p:spPr/>
        <p:txBody>
          <a:bodyPr/>
          <a:lstStyle/>
          <a:p>
            <a:fld id="{74E8C25B-C0C2-4DD4-808A-E33AE5C30C39}" type="slidenum">
              <a:rPr lang="de-DE" smtClean="0"/>
              <a:pPr/>
              <a:t>44</a:t>
            </a:fld>
            <a:endParaRPr lang="de-DE"/>
          </a:p>
        </p:txBody>
      </p:sp>
    </p:spTree>
    <p:extLst>
      <p:ext uri="{BB962C8B-B14F-4D97-AF65-F5344CB8AC3E}">
        <p14:creationId xmlns:p14="http://schemas.microsoft.com/office/powerpoint/2010/main" val="12641761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597724"/>
          </a:xfrm>
          <a:solidFill>
            <a:srgbClr val="FFF3F6"/>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pPr algn="l"/>
            <a:r>
              <a:rPr lang="de-DE" sz="2800" b="1" dirty="0" err="1">
                <a:ln w="12700"/>
                <a:solidFill>
                  <a:srgbClr val="DF8592"/>
                </a:solidFill>
                <a:effectLst>
                  <a:innerShdw blurRad="69850" dist="43180" dir="5400000">
                    <a:srgbClr val="000000">
                      <a:alpha val="65000"/>
                    </a:srgbClr>
                  </a:innerShdw>
                </a:effectLst>
              </a:rPr>
              <a:t>Indirect</a:t>
            </a:r>
            <a:r>
              <a:rPr lang="de-DE" sz="2800" b="1" dirty="0">
                <a:ln w="12700"/>
                <a:solidFill>
                  <a:srgbClr val="DF8592"/>
                </a:solidFill>
                <a:effectLst>
                  <a:innerShdw blurRad="69850" dist="43180" dir="5400000">
                    <a:srgbClr val="000000">
                      <a:alpha val="65000"/>
                    </a:srgbClr>
                  </a:innerShdw>
                </a:effectLst>
              </a:rPr>
              <a:t> </a:t>
            </a:r>
            <a:r>
              <a:rPr lang="de-DE" sz="2800" b="1" dirty="0" err="1">
                <a:ln w="12700"/>
                <a:solidFill>
                  <a:srgbClr val="DF8592"/>
                </a:solidFill>
                <a:effectLst>
                  <a:innerShdw blurRad="69850" dist="43180" dir="5400000">
                    <a:srgbClr val="000000">
                      <a:alpha val="65000"/>
                    </a:srgbClr>
                  </a:innerShdw>
                </a:effectLst>
              </a:rPr>
              <a:t>Discrimination</a:t>
            </a:r>
            <a:r>
              <a:rPr lang="de-DE" sz="2800" b="1" dirty="0">
                <a:ln w="12700"/>
                <a:solidFill>
                  <a:srgbClr val="DF8592"/>
                </a:solidFill>
                <a:effectLst>
                  <a:innerShdw blurRad="69850" dist="43180" dir="5400000">
                    <a:srgbClr val="000000">
                      <a:alpha val="65000"/>
                    </a:srgbClr>
                  </a:innerShdw>
                </a:effectLst>
              </a:rPr>
              <a:t> (EU Law) II</a:t>
            </a:r>
            <a:endParaRPr lang="de-DE" sz="2800" dirty="0">
              <a:ln w="12700"/>
              <a:solidFill>
                <a:srgbClr val="DF8592"/>
              </a:solidFill>
            </a:endParaRPr>
          </a:p>
        </p:txBody>
      </p:sp>
      <p:sp>
        <p:nvSpPr>
          <p:cNvPr id="3" name="Inhaltsplatzhalter 2"/>
          <p:cNvSpPr>
            <a:spLocks noGrp="1"/>
          </p:cNvSpPr>
          <p:nvPr>
            <p:ph idx="1"/>
          </p:nvPr>
        </p:nvSpPr>
        <p:spPr>
          <a:xfrm>
            <a:off x="467544" y="980728"/>
            <a:ext cx="8229600" cy="5256584"/>
          </a:xfrm>
        </p:spPr>
        <p:txBody>
          <a:bodyPr tIns="108000" rIns="180000">
            <a:normAutofit fontScale="85000" lnSpcReduction="20000"/>
          </a:bodyPr>
          <a:lstStyle/>
          <a:p>
            <a:pPr marL="0" indent="0" algn="just">
              <a:buNone/>
            </a:pPr>
            <a:r>
              <a:rPr lang="en-US" sz="2800" b="1" dirty="0"/>
              <a:t>Must the particular disadvantage actually be </a:t>
            </a:r>
            <a:r>
              <a:rPr lang="en-US" sz="2800" b="1" dirty="0" err="1"/>
              <a:t>realised</a:t>
            </a:r>
            <a:r>
              <a:rPr lang="en-US" sz="2800" b="1" dirty="0"/>
              <a:t>?</a:t>
            </a:r>
          </a:p>
          <a:p>
            <a:pPr algn="just">
              <a:buFont typeface="Wingdings" pitchFamily="2" charset="2"/>
              <a:buChar char="Ø"/>
            </a:pPr>
            <a:r>
              <a:rPr lang="en-US" sz="2800" dirty="0"/>
              <a:t>Generally, the test is contingent harm e.g. CJEU, C-237/94 - </a:t>
            </a:r>
            <a:r>
              <a:rPr lang="en-US" sz="2800" dirty="0" err="1"/>
              <a:t>O’Flynn</a:t>
            </a:r>
            <a:r>
              <a:rPr lang="en-US" sz="2800" dirty="0"/>
              <a:t> v. Adjudication Officer, § 19-21 [1996]) </a:t>
            </a:r>
          </a:p>
          <a:p>
            <a:pPr marL="0" indent="0" algn="just">
              <a:buNone/>
            </a:pPr>
            <a:r>
              <a:rPr lang="en-US" sz="2800" dirty="0"/>
              <a:t>“It is not necessary in this respect to find that the provision in question does in practice affect a substantially higher proportion of migrant workers. It is sufficient that it is </a:t>
            </a:r>
            <a:r>
              <a:rPr lang="en-US" sz="2800" u="sng" dirty="0"/>
              <a:t>liable to have such an effect.</a:t>
            </a:r>
            <a:r>
              <a:rPr lang="en-US" sz="2800" dirty="0"/>
              <a:t>”</a:t>
            </a:r>
          </a:p>
          <a:p>
            <a:pPr algn="just">
              <a:buFont typeface="Wingdings" pitchFamily="2" charset="2"/>
              <a:buChar char="Ø"/>
            </a:pPr>
            <a:r>
              <a:rPr lang="en-US" sz="2800" dirty="0"/>
              <a:t>Degree of harm is not uniform: “a far greater number of women compared with men” (CJEU, C-409/16, </a:t>
            </a:r>
            <a:r>
              <a:rPr lang="en-US" sz="2800" dirty="0" err="1"/>
              <a:t>Esoterikon</a:t>
            </a:r>
            <a:r>
              <a:rPr lang="en-US" sz="2800" dirty="0"/>
              <a:t> et al v </a:t>
            </a:r>
            <a:r>
              <a:rPr lang="en-US" sz="2800" dirty="0" err="1"/>
              <a:t>Kalliri</a:t>
            </a:r>
            <a:r>
              <a:rPr lang="en-US" sz="2800" dirty="0"/>
              <a:t>, §44 [2017]) or “a considerably lower percentage of men than women” (CJEU, C-300/06, Ursula </a:t>
            </a:r>
            <a:r>
              <a:rPr lang="en-US" sz="2800" dirty="0" err="1"/>
              <a:t>Voß</a:t>
            </a:r>
            <a:r>
              <a:rPr lang="en-US" sz="2800" dirty="0"/>
              <a:t> v Land Berlin, §27 [2007]) or “far more women than men” (CJEU, C-7/12, </a:t>
            </a:r>
            <a:r>
              <a:rPr lang="de-DE" sz="2800" dirty="0" err="1"/>
              <a:t>Riežniece</a:t>
            </a:r>
            <a:r>
              <a:rPr lang="en-US" sz="2800" dirty="0"/>
              <a:t>, § 39-40 [2013]).</a:t>
            </a:r>
          </a:p>
          <a:p>
            <a:pPr algn="just"/>
            <a:r>
              <a:rPr lang="en-US" sz="2800" b="1" dirty="0"/>
              <a:t>Comparator: </a:t>
            </a:r>
            <a:r>
              <a:rPr lang="en-US" sz="2800" dirty="0"/>
              <a:t>Employed in a similar manner as for direct discrimination.</a:t>
            </a:r>
            <a:endParaRPr lang="en-US" sz="2800" b="1"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45</a:t>
            </a:fld>
            <a:endParaRPr lang="de-DE"/>
          </a:p>
        </p:txBody>
      </p:sp>
    </p:spTree>
    <p:extLst>
      <p:ext uri="{BB962C8B-B14F-4D97-AF65-F5344CB8AC3E}">
        <p14:creationId xmlns:p14="http://schemas.microsoft.com/office/powerpoint/2010/main" val="35177284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597724"/>
          </a:xfrm>
          <a:solidFill>
            <a:srgbClr val="FFF3F6"/>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pPr algn="l"/>
            <a:r>
              <a:rPr lang="de-DE" sz="2800" b="1" dirty="0" err="1">
                <a:ln w="12700"/>
                <a:solidFill>
                  <a:srgbClr val="DF8592"/>
                </a:solidFill>
                <a:effectLst>
                  <a:innerShdw blurRad="69850" dist="43180" dir="5400000">
                    <a:srgbClr val="000000">
                      <a:alpha val="65000"/>
                    </a:srgbClr>
                  </a:innerShdw>
                </a:effectLst>
              </a:rPr>
              <a:t>Indirect</a:t>
            </a:r>
            <a:r>
              <a:rPr lang="de-DE" sz="2800" b="1" dirty="0">
                <a:ln w="12700"/>
                <a:solidFill>
                  <a:srgbClr val="DF8592"/>
                </a:solidFill>
                <a:effectLst>
                  <a:innerShdw blurRad="69850" dist="43180" dir="5400000">
                    <a:srgbClr val="000000">
                      <a:alpha val="65000"/>
                    </a:srgbClr>
                  </a:innerShdw>
                </a:effectLst>
              </a:rPr>
              <a:t> </a:t>
            </a:r>
            <a:r>
              <a:rPr lang="de-DE" sz="2800" b="1" dirty="0" err="1">
                <a:ln w="12700"/>
                <a:solidFill>
                  <a:srgbClr val="DF8592"/>
                </a:solidFill>
                <a:effectLst>
                  <a:innerShdw blurRad="69850" dist="43180" dir="5400000">
                    <a:srgbClr val="000000">
                      <a:alpha val="65000"/>
                    </a:srgbClr>
                  </a:innerShdw>
                </a:effectLst>
              </a:rPr>
              <a:t>Discrimination</a:t>
            </a:r>
            <a:r>
              <a:rPr lang="de-DE" sz="2800" b="1" dirty="0">
                <a:ln w="12700"/>
                <a:solidFill>
                  <a:srgbClr val="DF8592"/>
                </a:solidFill>
                <a:effectLst>
                  <a:innerShdw blurRad="69850" dist="43180" dir="5400000">
                    <a:srgbClr val="000000">
                      <a:alpha val="65000"/>
                    </a:srgbClr>
                  </a:innerShdw>
                </a:effectLst>
              </a:rPr>
              <a:t> (EU Law) III</a:t>
            </a:r>
            <a:endParaRPr lang="de-DE" sz="2800" dirty="0">
              <a:ln w="12700"/>
              <a:solidFill>
                <a:srgbClr val="DF8592"/>
              </a:solidFill>
            </a:endParaRPr>
          </a:p>
        </p:txBody>
      </p:sp>
      <p:sp>
        <p:nvSpPr>
          <p:cNvPr id="3" name="Inhaltsplatzhalter 2"/>
          <p:cNvSpPr>
            <a:spLocks noGrp="1"/>
          </p:cNvSpPr>
          <p:nvPr>
            <p:ph idx="1"/>
          </p:nvPr>
        </p:nvSpPr>
        <p:spPr>
          <a:xfrm>
            <a:off x="467544" y="980728"/>
            <a:ext cx="8229600" cy="5256584"/>
          </a:xfrm>
        </p:spPr>
        <p:txBody>
          <a:bodyPr tIns="108000" rIns="180000">
            <a:normAutofit fontScale="85000" lnSpcReduction="20000"/>
          </a:bodyPr>
          <a:lstStyle/>
          <a:p>
            <a:pPr marL="0" indent="0" algn="just">
              <a:buNone/>
            </a:pPr>
            <a:r>
              <a:rPr lang="en-GB" sz="2800" b="1" dirty="0"/>
              <a:t>Justification. </a:t>
            </a:r>
            <a:r>
              <a:rPr lang="en-GB" sz="2800" dirty="0"/>
              <a:t>The possible justifications for indirect dis-criminations are framed in very general terms (objectively justified by a legitimate aim). Moreover, the aims cannot have a purely economic nature (e.g. budgetary considerations) and the measures undertaken to achieve them need to be proportional (appropriate and necessary). </a:t>
            </a:r>
          </a:p>
          <a:p>
            <a:pPr marL="0" indent="0" algn="just">
              <a:buNone/>
            </a:pPr>
            <a:r>
              <a:rPr lang="en-GB" sz="2800" dirty="0"/>
              <a:t>The legitimate aims are not exhaustively listed in the Antidiscrimination Directives. The CJEU has, for instance, recognized the following aims as legitimate:</a:t>
            </a:r>
          </a:p>
          <a:p>
            <a:pPr algn="just">
              <a:buFont typeface="Wingdings" pitchFamily="2" charset="2"/>
              <a:buChar char="Ø"/>
            </a:pPr>
            <a:r>
              <a:rPr lang="en-GB" sz="2800" dirty="0"/>
              <a:t>ensuring coherence of the tax system;</a:t>
            </a:r>
          </a:p>
          <a:p>
            <a:pPr algn="just">
              <a:buFont typeface="Wingdings" pitchFamily="2" charset="2"/>
              <a:buChar char="Ø"/>
            </a:pPr>
            <a:r>
              <a:rPr lang="en-GB" sz="2800" dirty="0"/>
              <a:t>protection of ethnic and cultural minorities living in a particular region;</a:t>
            </a:r>
          </a:p>
          <a:p>
            <a:pPr algn="just">
              <a:buFont typeface="Wingdings" pitchFamily="2" charset="2"/>
              <a:buChar char="Ø"/>
            </a:pPr>
            <a:r>
              <a:rPr lang="en-GB" sz="2800" dirty="0"/>
              <a:t>encouragement of employment and recruitment by the State;</a:t>
            </a:r>
          </a:p>
          <a:p>
            <a:pPr algn="just">
              <a:buFont typeface="Wingdings" pitchFamily="2" charset="2"/>
              <a:buChar char="Ø"/>
            </a:pPr>
            <a:r>
              <a:rPr lang="en-GB" sz="2800" dirty="0"/>
              <a:t>ensuring sound management of public expenditure on specialised medical care</a:t>
            </a:r>
          </a:p>
        </p:txBody>
      </p:sp>
      <p:sp>
        <p:nvSpPr>
          <p:cNvPr id="5" name="Foliennummernplatzhalter 4"/>
          <p:cNvSpPr>
            <a:spLocks noGrp="1"/>
          </p:cNvSpPr>
          <p:nvPr>
            <p:ph type="sldNum" sz="quarter" idx="12"/>
          </p:nvPr>
        </p:nvSpPr>
        <p:spPr/>
        <p:txBody>
          <a:bodyPr/>
          <a:lstStyle/>
          <a:p>
            <a:fld id="{74E8C25B-C0C2-4DD4-808A-E33AE5C30C39}" type="slidenum">
              <a:rPr lang="de-DE" smtClean="0"/>
              <a:pPr/>
              <a:t>46</a:t>
            </a:fld>
            <a:endParaRPr lang="de-DE"/>
          </a:p>
        </p:txBody>
      </p:sp>
    </p:spTree>
    <p:extLst>
      <p:ext uri="{BB962C8B-B14F-4D97-AF65-F5344CB8AC3E}">
        <p14:creationId xmlns:p14="http://schemas.microsoft.com/office/powerpoint/2010/main" val="244586486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597724"/>
          </a:xfrm>
          <a:solidFill>
            <a:srgbClr val="FFF3F6"/>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pPr algn="l"/>
            <a:r>
              <a:rPr lang="de-DE" sz="2800" b="1" dirty="0">
                <a:ln w="12700"/>
                <a:solidFill>
                  <a:srgbClr val="DF8592"/>
                </a:solidFill>
                <a:effectLst>
                  <a:innerShdw blurRad="69850" dist="43180" dir="5400000">
                    <a:srgbClr val="000000">
                      <a:alpha val="65000"/>
                    </a:srgbClr>
                  </a:innerShdw>
                </a:effectLst>
              </a:rPr>
              <a:t>Positive Action (EU Law)</a:t>
            </a:r>
            <a:endParaRPr lang="de-DE" sz="2800" dirty="0">
              <a:ln w="12700"/>
              <a:solidFill>
                <a:srgbClr val="DF8592"/>
              </a:solidFill>
            </a:endParaRPr>
          </a:p>
        </p:txBody>
      </p:sp>
      <p:sp>
        <p:nvSpPr>
          <p:cNvPr id="3" name="Inhaltsplatzhalter 2"/>
          <p:cNvSpPr>
            <a:spLocks noGrp="1"/>
          </p:cNvSpPr>
          <p:nvPr>
            <p:ph idx="1"/>
          </p:nvPr>
        </p:nvSpPr>
        <p:spPr>
          <a:xfrm>
            <a:off x="467544" y="980728"/>
            <a:ext cx="8229600" cy="5256584"/>
          </a:xfrm>
        </p:spPr>
        <p:txBody>
          <a:bodyPr tIns="108000" rIns="180000">
            <a:normAutofit fontScale="77500" lnSpcReduction="20000"/>
          </a:bodyPr>
          <a:lstStyle/>
          <a:p>
            <a:pPr algn="just"/>
            <a:r>
              <a:rPr lang="en-GB" sz="2800" u="sng" dirty="0"/>
              <a:t>Specifically allowed</a:t>
            </a:r>
            <a:r>
              <a:rPr lang="en-GB" sz="2800" dirty="0"/>
              <a:t> in the Antidiscrimination Directives (Art. 7 Framework Directive, Art. 5 Race Equality Directive, Art. 6 Goods and Services Directive, Art. 3 Equal Treatment Directive). </a:t>
            </a:r>
          </a:p>
          <a:p>
            <a:pPr algn="just"/>
            <a:r>
              <a:rPr lang="en-GB" sz="2800" dirty="0"/>
              <a:t>The means to achieve positive action must be </a:t>
            </a:r>
            <a:r>
              <a:rPr lang="en-GB" sz="2800" u="sng" dirty="0"/>
              <a:t>proportionate</a:t>
            </a:r>
            <a:r>
              <a:rPr lang="en-GB" sz="2800" dirty="0"/>
              <a:t> to the aim pursued.</a:t>
            </a:r>
          </a:p>
          <a:p>
            <a:pPr algn="just"/>
            <a:r>
              <a:rPr lang="en-GB" sz="2800" u="sng" dirty="0"/>
              <a:t>Automatic and unconditional preference</a:t>
            </a:r>
            <a:r>
              <a:rPr lang="en-GB" sz="2800" dirty="0"/>
              <a:t> is </a:t>
            </a:r>
            <a:r>
              <a:rPr lang="en-GB" sz="2800" u="sng" dirty="0"/>
              <a:t>not justifiable:</a:t>
            </a:r>
            <a:endParaRPr lang="en-GB" sz="2800" dirty="0"/>
          </a:p>
          <a:p>
            <a:pPr algn="just">
              <a:buFont typeface="Wingdings" pitchFamily="2" charset="2"/>
              <a:buChar char="Ø"/>
            </a:pPr>
            <a:r>
              <a:rPr lang="en-GB" sz="2800" dirty="0"/>
              <a:t>Positive action measures must be proportionate in all </a:t>
            </a:r>
            <a:r>
              <a:rPr lang="en-GB" sz="2800" dirty="0" err="1"/>
              <a:t>cir-cumstances</a:t>
            </a:r>
            <a:r>
              <a:rPr lang="en-GB" sz="2800" dirty="0"/>
              <a:t>, and </a:t>
            </a:r>
            <a:r>
              <a:rPr lang="en-GB" sz="2800" dirty="0">
                <a:solidFill>
                  <a:srgbClr val="C00000"/>
                </a:solidFill>
              </a:rPr>
              <a:t>should not constitute blanket measures giving absolute and unconditional priority or access </a:t>
            </a:r>
            <a:r>
              <a:rPr lang="en-GB" sz="2800" dirty="0"/>
              <a:t>only to individual candidates of the underrepresented sex (CJEU, Case C-409/95 </a:t>
            </a:r>
            <a:r>
              <a:rPr lang="en-GB" sz="2800" dirty="0" err="1"/>
              <a:t>Marschall</a:t>
            </a:r>
            <a:r>
              <a:rPr lang="en-GB" sz="2800" dirty="0"/>
              <a:t> v. Land Nordrhein-Westfalen [1997])</a:t>
            </a:r>
          </a:p>
          <a:p>
            <a:pPr algn="just">
              <a:buFont typeface="Wingdings" pitchFamily="2" charset="2"/>
              <a:buChar char="Ø"/>
            </a:pPr>
            <a:r>
              <a:rPr lang="en-GB" sz="2800" dirty="0"/>
              <a:t>CJEU considered that that aim is not </a:t>
            </a:r>
            <a:r>
              <a:rPr lang="en-GB" sz="2800" dirty="0">
                <a:solidFill>
                  <a:srgbClr val="C00000"/>
                </a:solidFill>
              </a:rPr>
              <a:t>generally promoted where benefits are accorded to women automatically</a:t>
            </a:r>
            <a:r>
              <a:rPr lang="en-GB" sz="2800" dirty="0"/>
              <a:t>, even where women are underrepresented (and presumably such positive action is the only means by which that might be redressed). (CJEU, C-450/93 </a:t>
            </a:r>
            <a:r>
              <a:rPr lang="en-GB" sz="2800" dirty="0" err="1"/>
              <a:t>Kalanke</a:t>
            </a:r>
            <a:r>
              <a:rPr lang="en-GB" sz="2800" dirty="0"/>
              <a:t> v </a:t>
            </a:r>
            <a:r>
              <a:rPr lang="en-GB" sz="2800" dirty="0" err="1"/>
              <a:t>Freie</a:t>
            </a:r>
            <a:r>
              <a:rPr lang="en-GB" sz="2800" dirty="0"/>
              <a:t> </a:t>
            </a:r>
            <a:r>
              <a:rPr lang="en-GB" sz="2800" dirty="0" err="1"/>
              <a:t>Hansestadt</a:t>
            </a:r>
            <a:r>
              <a:rPr lang="en-GB" sz="2800" dirty="0"/>
              <a:t> Bremen [1995])</a:t>
            </a:r>
          </a:p>
          <a:p>
            <a:pPr marL="0" indent="0" algn="just">
              <a:buNone/>
            </a:pPr>
            <a:endParaRPr lang="de-DE"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47</a:t>
            </a:fld>
            <a:endParaRPr lang="de-DE"/>
          </a:p>
        </p:txBody>
      </p:sp>
    </p:spTree>
    <p:extLst>
      <p:ext uri="{BB962C8B-B14F-4D97-AF65-F5344CB8AC3E}">
        <p14:creationId xmlns:p14="http://schemas.microsoft.com/office/powerpoint/2010/main" val="337694379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597724"/>
          </a:xfrm>
          <a:solidFill>
            <a:srgbClr val="FFF3F6"/>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pPr algn="l"/>
            <a:r>
              <a:rPr lang="de-DE" sz="2800" b="1" dirty="0">
                <a:ln w="12700"/>
                <a:solidFill>
                  <a:srgbClr val="DF8592"/>
                </a:solidFill>
                <a:effectLst>
                  <a:innerShdw blurRad="69850" dist="43180" dir="5400000">
                    <a:srgbClr val="000000">
                      <a:alpha val="65000"/>
                    </a:srgbClr>
                  </a:innerShdw>
                </a:effectLst>
              </a:rPr>
              <a:t>States‘ Margin </a:t>
            </a:r>
            <a:r>
              <a:rPr lang="de-DE" sz="2800" b="1" dirty="0" err="1">
                <a:ln w="12700"/>
                <a:solidFill>
                  <a:srgbClr val="DF8592"/>
                </a:solidFill>
                <a:effectLst>
                  <a:innerShdw blurRad="69850" dist="43180" dir="5400000">
                    <a:srgbClr val="000000">
                      <a:alpha val="65000"/>
                    </a:srgbClr>
                  </a:innerShdw>
                </a:effectLst>
              </a:rPr>
              <a:t>of</a:t>
            </a:r>
            <a:r>
              <a:rPr lang="de-DE" sz="2800" b="1" dirty="0">
                <a:ln w="12700"/>
                <a:solidFill>
                  <a:srgbClr val="DF8592"/>
                </a:solidFill>
                <a:effectLst>
                  <a:innerShdw blurRad="69850" dist="43180" dir="5400000">
                    <a:srgbClr val="000000">
                      <a:alpha val="65000"/>
                    </a:srgbClr>
                  </a:innerShdw>
                </a:effectLst>
              </a:rPr>
              <a:t> </a:t>
            </a:r>
            <a:r>
              <a:rPr lang="de-DE" sz="2800" b="1" dirty="0" err="1">
                <a:ln w="12700"/>
                <a:solidFill>
                  <a:srgbClr val="DF8592"/>
                </a:solidFill>
                <a:effectLst>
                  <a:innerShdw blurRad="69850" dist="43180" dir="5400000">
                    <a:srgbClr val="000000">
                      <a:alpha val="65000"/>
                    </a:srgbClr>
                  </a:innerShdw>
                </a:effectLst>
              </a:rPr>
              <a:t>Discretion</a:t>
            </a:r>
            <a:r>
              <a:rPr lang="de-DE" sz="2800" b="1" dirty="0">
                <a:ln w="12700"/>
                <a:solidFill>
                  <a:srgbClr val="DF8592"/>
                </a:solidFill>
                <a:effectLst>
                  <a:innerShdw blurRad="69850" dist="43180" dir="5400000">
                    <a:srgbClr val="000000">
                      <a:alpha val="65000"/>
                    </a:srgbClr>
                  </a:innerShdw>
                </a:effectLst>
              </a:rPr>
              <a:t> (EU Law)</a:t>
            </a:r>
            <a:endParaRPr lang="de-DE" sz="2800" dirty="0">
              <a:ln w="12700"/>
              <a:solidFill>
                <a:srgbClr val="DF8592"/>
              </a:solidFill>
            </a:endParaRPr>
          </a:p>
        </p:txBody>
      </p:sp>
      <p:sp>
        <p:nvSpPr>
          <p:cNvPr id="3" name="Inhaltsplatzhalter 2"/>
          <p:cNvSpPr>
            <a:spLocks noGrp="1"/>
          </p:cNvSpPr>
          <p:nvPr>
            <p:ph idx="1"/>
          </p:nvPr>
        </p:nvSpPr>
        <p:spPr>
          <a:xfrm>
            <a:off x="467544" y="980728"/>
            <a:ext cx="8229600" cy="5256584"/>
          </a:xfrm>
        </p:spPr>
        <p:txBody>
          <a:bodyPr tIns="108000" rIns="180000">
            <a:normAutofit fontScale="77500" lnSpcReduction="20000"/>
          </a:bodyPr>
          <a:lstStyle/>
          <a:p>
            <a:pPr marL="0" indent="0" algn="just">
              <a:buNone/>
            </a:pPr>
            <a:r>
              <a:rPr lang="en-GB" sz="2800" dirty="0"/>
              <a:t>National authorities have a </a:t>
            </a:r>
            <a:r>
              <a:rPr lang="en-GB" sz="2800" b="1" dirty="0">
                <a:solidFill>
                  <a:srgbClr val="C00000"/>
                </a:solidFill>
              </a:rPr>
              <a:t>certain degree of discretion</a:t>
            </a:r>
            <a:r>
              <a:rPr lang="en-GB" sz="2800" dirty="0"/>
              <a:t> in adopting measures providing for a differential treatment, as long as they are </a:t>
            </a:r>
            <a:r>
              <a:rPr lang="en-GB" sz="2800" u="sng" dirty="0"/>
              <a:t>legitimate and proportional</a:t>
            </a:r>
            <a:r>
              <a:rPr lang="en-GB" sz="2800" dirty="0"/>
              <a:t>.</a:t>
            </a:r>
          </a:p>
          <a:p>
            <a:pPr marL="0" indent="0" algn="just">
              <a:buNone/>
            </a:pPr>
            <a:endParaRPr lang="en-GB" sz="2800" dirty="0"/>
          </a:p>
          <a:p>
            <a:pPr algn="just">
              <a:buFont typeface="Wingdings" pitchFamily="2" charset="2"/>
              <a:buChar char="Ø"/>
            </a:pPr>
            <a:r>
              <a:rPr lang="en-GB" sz="2800" b="1" dirty="0"/>
              <a:t>CJEU, C-83/94 – </a:t>
            </a:r>
            <a:r>
              <a:rPr lang="en-GB" sz="2800" b="1" dirty="0" err="1"/>
              <a:t>Leifer</a:t>
            </a:r>
            <a:r>
              <a:rPr lang="en-GB" sz="2800" b="1" dirty="0"/>
              <a:t> et al. [1995]</a:t>
            </a:r>
          </a:p>
          <a:p>
            <a:pPr marL="0" indent="0" algn="just">
              <a:buNone/>
            </a:pPr>
            <a:r>
              <a:rPr lang="en-GB" sz="2800" dirty="0"/>
              <a:t>35. ... Depending on the circumstances, the competent national authorities have a </a:t>
            </a:r>
            <a:r>
              <a:rPr lang="en-GB" sz="2800" u="sng" dirty="0"/>
              <a:t>certain degree of discretion</a:t>
            </a:r>
            <a:r>
              <a:rPr lang="en-GB" sz="2800" dirty="0"/>
              <a:t> when adopting measures which they consider to be </a:t>
            </a:r>
            <a:r>
              <a:rPr lang="en-GB" sz="2800" u="sng" dirty="0"/>
              <a:t>necessary</a:t>
            </a:r>
            <a:r>
              <a:rPr lang="en-GB" sz="2800" dirty="0"/>
              <a:t> in order to guarantee public security in a Member States [...].</a:t>
            </a:r>
          </a:p>
          <a:p>
            <a:pPr marL="0" indent="0" algn="just">
              <a:buNone/>
            </a:pPr>
            <a:endParaRPr lang="en-GB" sz="2800" dirty="0"/>
          </a:p>
          <a:p>
            <a:pPr algn="just">
              <a:buFont typeface="Wingdings" pitchFamily="2" charset="2"/>
              <a:buChar char="Ø"/>
            </a:pPr>
            <a:r>
              <a:rPr lang="en-GB" sz="2800" b="1" dirty="0"/>
              <a:t>CJEU, C-273/97 – Sirdar v. The Army Board and others [1999]</a:t>
            </a:r>
          </a:p>
          <a:p>
            <a:pPr marL="0" indent="0" algn="just">
              <a:buNone/>
            </a:pPr>
            <a:r>
              <a:rPr lang="en-GB" sz="2800" dirty="0"/>
              <a:t>28. The question is therefore whether, in the circumstances of the present case, the measures taken by the national authorities, in the exercise of the discretion which they are recognized to enjoy, </a:t>
            </a:r>
            <a:r>
              <a:rPr lang="en-GB" sz="2800" u="sng" dirty="0"/>
              <a:t>do in fact have the purpose</a:t>
            </a:r>
            <a:r>
              <a:rPr lang="en-GB" sz="2800" dirty="0"/>
              <a:t> of guaranteeing public security and whether they are </a:t>
            </a:r>
            <a:r>
              <a:rPr lang="en-GB" sz="2800" u="sng" dirty="0"/>
              <a:t>appropriate and necessary </a:t>
            </a:r>
            <a:r>
              <a:rPr lang="en-GB" sz="2800" dirty="0"/>
              <a:t>to achieve that aim.</a:t>
            </a:r>
          </a:p>
        </p:txBody>
      </p:sp>
      <p:sp>
        <p:nvSpPr>
          <p:cNvPr id="5" name="Foliennummernplatzhalter 4"/>
          <p:cNvSpPr>
            <a:spLocks noGrp="1"/>
          </p:cNvSpPr>
          <p:nvPr>
            <p:ph type="sldNum" sz="quarter" idx="12"/>
          </p:nvPr>
        </p:nvSpPr>
        <p:spPr/>
        <p:txBody>
          <a:bodyPr/>
          <a:lstStyle/>
          <a:p>
            <a:fld id="{74E8C25B-C0C2-4DD4-808A-E33AE5C30C39}" type="slidenum">
              <a:rPr lang="de-DE" smtClean="0"/>
              <a:pPr/>
              <a:t>48</a:t>
            </a:fld>
            <a:endParaRPr lang="de-DE"/>
          </a:p>
        </p:txBody>
      </p:sp>
    </p:spTree>
    <p:extLst>
      <p:ext uri="{BB962C8B-B14F-4D97-AF65-F5344CB8AC3E}">
        <p14:creationId xmlns:p14="http://schemas.microsoft.com/office/powerpoint/2010/main" val="23686300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597724"/>
          </a:xfrm>
          <a:solidFill>
            <a:srgbClr val="FFF3F6"/>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pPr algn="l"/>
            <a:r>
              <a:rPr lang="de-DE" sz="2800" b="1" dirty="0" err="1">
                <a:ln w="12700"/>
                <a:solidFill>
                  <a:srgbClr val="DF8592"/>
                </a:solidFill>
                <a:effectLst>
                  <a:innerShdw blurRad="69850" dist="43180" dir="5400000">
                    <a:srgbClr val="000000">
                      <a:alpha val="65000"/>
                    </a:srgbClr>
                  </a:innerShdw>
                </a:effectLst>
              </a:rPr>
              <a:t>Burden</a:t>
            </a:r>
            <a:r>
              <a:rPr lang="de-DE" sz="2800" b="1" dirty="0">
                <a:ln w="12700"/>
                <a:solidFill>
                  <a:srgbClr val="DF8592"/>
                </a:solidFill>
                <a:effectLst>
                  <a:innerShdw blurRad="69850" dist="43180" dir="5400000">
                    <a:srgbClr val="000000">
                      <a:alpha val="65000"/>
                    </a:srgbClr>
                  </a:innerShdw>
                </a:effectLst>
              </a:rPr>
              <a:t> </a:t>
            </a:r>
            <a:r>
              <a:rPr lang="de-DE" sz="2800" b="1" dirty="0" err="1">
                <a:ln w="12700"/>
                <a:solidFill>
                  <a:srgbClr val="DF8592"/>
                </a:solidFill>
                <a:effectLst>
                  <a:innerShdw blurRad="69850" dist="43180" dir="5400000">
                    <a:srgbClr val="000000">
                      <a:alpha val="65000"/>
                    </a:srgbClr>
                  </a:innerShdw>
                </a:effectLst>
              </a:rPr>
              <a:t>of</a:t>
            </a:r>
            <a:r>
              <a:rPr lang="de-DE" sz="2800" b="1" dirty="0">
                <a:ln w="12700"/>
                <a:solidFill>
                  <a:srgbClr val="DF8592"/>
                </a:solidFill>
                <a:effectLst>
                  <a:innerShdw blurRad="69850" dist="43180" dir="5400000">
                    <a:srgbClr val="000000">
                      <a:alpha val="65000"/>
                    </a:srgbClr>
                  </a:innerShdw>
                </a:effectLst>
              </a:rPr>
              <a:t> Proof (EU Law)</a:t>
            </a:r>
            <a:endParaRPr lang="de-DE" sz="2800" dirty="0">
              <a:ln w="12700"/>
              <a:solidFill>
                <a:srgbClr val="DF8592"/>
              </a:solidFill>
            </a:endParaRPr>
          </a:p>
        </p:txBody>
      </p:sp>
      <p:sp>
        <p:nvSpPr>
          <p:cNvPr id="3" name="Inhaltsplatzhalter 2"/>
          <p:cNvSpPr>
            <a:spLocks noGrp="1"/>
          </p:cNvSpPr>
          <p:nvPr>
            <p:ph idx="1"/>
          </p:nvPr>
        </p:nvSpPr>
        <p:spPr>
          <a:xfrm>
            <a:off x="467544" y="764704"/>
            <a:ext cx="8229600" cy="5688632"/>
          </a:xfrm>
        </p:spPr>
        <p:txBody>
          <a:bodyPr tIns="108000" rIns="180000">
            <a:noAutofit/>
          </a:bodyPr>
          <a:lstStyle/>
          <a:p>
            <a:pPr marL="0" indent="0" algn="just">
              <a:buNone/>
            </a:pPr>
            <a:r>
              <a:rPr lang="en-GB" sz="2300" dirty="0"/>
              <a:t>The Antidiscrimination Directives require that:</a:t>
            </a:r>
          </a:p>
          <a:p>
            <a:pPr algn="just">
              <a:buFont typeface="Wingdings" pitchFamily="2" charset="2"/>
              <a:buChar char="Ø"/>
            </a:pPr>
            <a:r>
              <a:rPr lang="en-GB" sz="2300" u="sng" dirty="0"/>
              <a:t>where claimants prove facts </a:t>
            </a:r>
            <a:r>
              <a:rPr lang="en-GB" sz="2300" dirty="0"/>
              <a:t>from which it may be presumed </a:t>
            </a:r>
            <a:r>
              <a:rPr lang="en-GB" sz="2300" i="1" dirty="0"/>
              <a:t>prima facie</a:t>
            </a:r>
            <a:r>
              <a:rPr lang="en-GB" sz="2300" dirty="0"/>
              <a:t> that there has been a direct or indirect discrimination;</a:t>
            </a:r>
          </a:p>
          <a:p>
            <a:pPr algn="just">
              <a:buFont typeface="Wingdings" pitchFamily="2" charset="2"/>
              <a:buChar char="Ø"/>
            </a:pPr>
            <a:r>
              <a:rPr lang="en-GB" sz="2300" dirty="0"/>
              <a:t>it will then be for the </a:t>
            </a:r>
            <a:r>
              <a:rPr lang="en-GB" sz="2300" u="sng" dirty="0"/>
              <a:t>respondent to prove that there was in fact no discrimination</a:t>
            </a:r>
            <a:r>
              <a:rPr lang="en-GB" sz="2300" dirty="0"/>
              <a:t>.</a:t>
            </a:r>
          </a:p>
          <a:p>
            <a:pPr marL="0" indent="0" algn="just">
              <a:buNone/>
            </a:pPr>
            <a:r>
              <a:rPr lang="en-GB" sz="2300" dirty="0"/>
              <a:t>Specifically, Art. 10(1) Framework Directive, Art. 8(1) Race Equality Directive, Art. 9(1) Goods and Services Directive, Art. 19(1) Equal Treatment Directive all contain an </a:t>
            </a:r>
            <a:r>
              <a:rPr lang="en-GB" sz="2300" dirty="0">
                <a:solidFill>
                  <a:srgbClr val="C00000"/>
                </a:solidFill>
              </a:rPr>
              <a:t>identical provision</a:t>
            </a:r>
            <a:r>
              <a:rPr lang="en-GB" sz="2300" dirty="0"/>
              <a:t>:</a:t>
            </a:r>
          </a:p>
          <a:p>
            <a:pPr marL="0" indent="0" algn="just">
              <a:buNone/>
            </a:pPr>
            <a:r>
              <a:rPr lang="en-GB" sz="2300" dirty="0"/>
              <a:t>“… when persons who consider themselves wronged because the principle of equal treatment has not been applied to them establish, before a court or other competent authority, facts from which it may be presumed that there has been direct or indirect discrimination, it shall be for the respondent to prove that there has been no breach of the principle of equal treatment.“ </a:t>
            </a:r>
          </a:p>
        </p:txBody>
      </p:sp>
      <p:sp>
        <p:nvSpPr>
          <p:cNvPr id="5" name="Foliennummernplatzhalter 4"/>
          <p:cNvSpPr>
            <a:spLocks noGrp="1"/>
          </p:cNvSpPr>
          <p:nvPr>
            <p:ph type="sldNum" sz="quarter" idx="12"/>
          </p:nvPr>
        </p:nvSpPr>
        <p:spPr/>
        <p:txBody>
          <a:bodyPr/>
          <a:lstStyle/>
          <a:p>
            <a:fld id="{74E8C25B-C0C2-4DD4-808A-E33AE5C30C39}" type="slidenum">
              <a:rPr lang="de-DE" smtClean="0"/>
              <a:pPr/>
              <a:t>49</a:t>
            </a:fld>
            <a:endParaRPr lang="de-DE"/>
          </a:p>
        </p:txBody>
      </p:sp>
    </p:spTree>
    <p:extLst>
      <p:ext uri="{BB962C8B-B14F-4D97-AF65-F5344CB8AC3E}">
        <p14:creationId xmlns:p14="http://schemas.microsoft.com/office/powerpoint/2010/main" val="970973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a:solidFill>
            <a:srgbClr val="FFEBF0"/>
          </a:solidFill>
          <a:ln w="12700">
            <a:solidFill>
              <a:schemeClr val="bg1">
                <a:lumMod val="50000"/>
              </a:schemeClr>
            </a:solidFill>
          </a:ln>
          <a:effectLst>
            <a:outerShdw blurRad="76200" dir="18900000" sy="23000" kx="-1200000" algn="bl" rotWithShape="0">
              <a:prstClr val="black">
                <a:alpha val="20000"/>
              </a:prstClr>
            </a:outerShdw>
          </a:effectLst>
        </p:spPr>
        <p:txBody>
          <a:bodyPr>
            <a:normAutofit/>
          </a:bodyPr>
          <a:lstStyle/>
          <a:p>
            <a:pPr algn="l"/>
            <a:r>
              <a:rPr lang="de-DE" sz="2400" b="1" dirty="0">
                <a:ln w="1905"/>
                <a:solidFill>
                  <a:srgbClr val="DC7A88"/>
                </a:solidFill>
                <a:effectLst>
                  <a:innerShdw blurRad="69850" dist="43180" dir="5400000">
                    <a:srgbClr val="000000">
                      <a:alpha val="65000"/>
                    </a:srgbClr>
                  </a:innerShdw>
                </a:effectLst>
              </a:rPr>
              <a:t>General Legal Bases – UN III</a:t>
            </a:r>
            <a:endParaRPr lang="de-DE" sz="2400" dirty="0">
              <a:solidFill>
                <a:srgbClr val="DC7A88"/>
              </a:solidFill>
            </a:endParaRPr>
          </a:p>
        </p:txBody>
      </p:sp>
      <p:sp>
        <p:nvSpPr>
          <p:cNvPr id="3" name="Inhaltsplatzhalter 2"/>
          <p:cNvSpPr>
            <a:spLocks noGrp="1"/>
          </p:cNvSpPr>
          <p:nvPr>
            <p:ph idx="1"/>
          </p:nvPr>
        </p:nvSpPr>
        <p:spPr>
          <a:xfrm>
            <a:off x="457200" y="1196752"/>
            <a:ext cx="8229600" cy="4968552"/>
          </a:xfrm>
        </p:spPr>
        <p:txBody>
          <a:bodyPr>
            <a:normAutofit/>
          </a:bodyPr>
          <a:lstStyle/>
          <a:p>
            <a:r>
              <a:rPr lang="en-US" sz="2400" b="1" dirty="0"/>
              <a:t>International Covenant on Economic, Social and Cultural Rights (ICESCR) (1966)</a:t>
            </a:r>
            <a:endParaRPr lang="en-US" sz="1100" b="1" dirty="0"/>
          </a:p>
          <a:p>
            <a:pPr marL="0" indent="0" algn="just">
              <a:buNone/>
            </a:pPr>
            <a:r>
              <a:rPr lang="en-US" sz="2400" dirty="0"/>
              <a:t>Art. 2(2): … the rights enunciated in the present Covenant will be exercised </a:t>
            </a:r>
            <a:r>
              <a:rPr lang="en-US" sz="2400" b="1" u="sng" dirty="0">
                <a:solidFill>
                  <a:srgbClr val="C00000"/>
                </a:solidFill>
              </a:rPr>
              <a:t>without discrimination</a:t>
            </a:r>
            <a:r>
              <a:rPr lang="en-US" sz="2400" b="1" dirty="0">
                <a:solidFill>
                  <a:srgbClr val="C00000"/>
                </a:solidFill>
              </a:rPr>
              <a:t> </a:t>
            </a:r>
            <a:r>
              <a:rPr lang="en-US" sz="2400" dirty="0"/>
              <a:t>of any kind as to </a:t>
            </a:r>
            <a:r>
              <a:rPr lang="en-US" sz="2400" dirty="0">
                <a:solidFill>
                  <a:srgbClr val="C00000"/>
                </a:solidFill>
              </a:rPr>
              <a:t>race, </a:t>
            </a:r>
            <a:r>
              <a:rPr lang="en-US" sz="2400" dirty="0" err="1">
                <a:solidFill>
                  <a:srgbClr val="C00000"/>
                </a:solidFill>
              </a:rPr>
              <a:t>colour</a:t>
            </a:r>
            <a:r>
              <a:rPr lang="en-US" sz="2400" dirty="0">
                <a:solidFill>
                  <a:srgbClr val="C00000"/>
                </a:solidFill>
              </a:rPr>
              <a:t>, sex, language, religion, political or other opinion, national or social origin, property, birth or other status</a:t>
            </a:r>
            <a:r>
              <a:rPr lang="en-US" sz="2400" dirty="0"/>
              <a:t>. </a:t>
            </a:r>
          </a:p>
          <a:p>
            <a:pPr marL="0" indent="0" algn="just">
              <a:buNone/>
            </a:pPr>
            <a:endParaRPr lang="de-DE" sz="22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5</a:t>
            </a:fld>
            <a:endParaRPr lang="de-DE"/>
          </a:p>
        </p:txBody>
      </p:sp>
    </p:spTree>
    <p:extLst>
      <p:ext uri="{BB962C8B-B14F-4D97-AF65-F5344CB8AC3E}">
        <p14:creationId xmlns:p14="http://schemas.microsoft.com/office/powerpoint/2010/main" val="290650554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597724"/>
          </a:xfrm>
          <a:solidFill>
            <a:srgbClr val="FFF3F6"/>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r>
              <a:rPr lang="de-DE" sz="2800" b="1" dirty="0" err="1">
                <a:ln w="12700"/>
                <a:solidFill>
                  <a:srgbClr val="DF8592"/>
                </a:solidFill>
                <a:effectLst>
                  <a:innerShdw blurRad="69850" dist="43180" dir="5400000">
                    <a:srgbClr val="000000">
                      <a:alpha val="65000"/>
                    </a:srgbClr>
                  </a:innerShdw>
                </a:effectLst>
              </a:rPr>
              <a:t>ECtHR</a:t>
            </a:r>
            <a:r>
              <a:rPr lang="de-DE" sz="2800" b="1" dirty="0">
                <a:ln w="12700"/>
                <a:solidFill>
                  <a:srgbClr val="DF8592"/>
                </a:solidFill>
                <a:effectLst>
                  <a:innerShdw blurRad="69850" dist="43180" dir="5400000">
                    <a:srgbClr val="000000">
                      <a:alpha val="65000"/>
                    </a:srgbClr>
                  </a:innerShdw>
                </a:effectLst>
              </a:rPr>
              <a:t> v CJEU I</a:t>
            </a:r>
            <a:endParaRPr lang="de-DE" sz="2800" dirty="0">
              <a:ln w="12700"/>
              <a:solidFill>
                <a:srgbClr val="DF8592"/>
              </a:solidFill>
            </a:endParaRPr>
          </a:p>
        </p:txBody>
      </p:sp>
      <p:graphicFrame>
        <p:nvGraphicFramePr>
          <p:cNvPr id="4" name="Content Placeholder 3">
            <a:extLst>
              <a:ext uri="{FF2B5EF4-FFF2-40B4-BE49-F238E27FC236}">
                <a16:creationId xmlns:a16="http://schemas.microsoft.com/office/drawing/2014/main" id="{0E68666D-4705-A148-8194-CBFF6311FBE3}"/>
              </a:ext>
            </a:extLst>
          </p:cNvPr>
          <p:cNvGraphicFramePr>
            <a:graphicFrameLocks noGrp="1"/>
          </p:cNvGraphicFramePr>
          <p:nvPr>
            <p:ph idx="1"/>
            <p:extLst>
              <p:ext uri="{D42A27DB-BD31-4B8C-83A1-F6EECF244321}">
                <p14:modId xmlns:p14="http://schemas.microsoft.com/office/powerpoint/2010/main" val="2317734069"/>
              </p:ext>
            </p:extLst>
          </p:nvPr>
        </p:nvGraphicFramePr>
        <p:xfrm>
          <a:off x="457200" y="744958"/>
          <a:ext cx="8229600" cy="5651580"/>
        </p:xfrm>
        <a:graphic>
          <a:graphicData uri="http://schemas.openxmlformats.org/drawingml/2006/table">
            <a:tbl>
              <a:tblPr firstRow="1" bandRow="1">
                <a:tableStyleId>{793D81CF-94F2-401A-BA57-92F5A7B2D0C5}</a:tableStyleId>
              </a:tblPr>
              <a:tblGrid>
                <a:gridCol w="4114800">
                  <a:extLst>
                    <a:ext uri="{9D8B030D-6E8A-4147-A177-3AD203B41FA5}">
                      <a16:colId xmlns:a16="http://schemas.microsoft.com/office/drawing/2014/main" val="3371144503"/>
                    </a:ext>
                  </a:extLst>
                </a:gridCol>
                <a:gridCol w="4114800">
                  <a:extLst>
                    <a:ext uri="{9D8B030D-6E8A-4147-A177-3AD203B41FA5}">
                      <a16:colId xmlns:a16="http://schemas.microsoft.com/office/drawing/2014/main" val="3959259125"/>
                    </a:ext>
                  </a:extLst>
                </a:gridCol>
              </a:tblGrid>
              <a:tr h="351560">
                <a:tc gridSpan="2">
                  <a:txBody>
                    <a:bodyPr/>
                    <a:lstStyle/>
                    <a:p>
                      <a:pPr algn="ctr"/>
                      <a:r>
                        <a:rPr lang="en-GB" dirty="0">
                          <a:solidFill>
                            <a:schemeClr val="tx1"/>
                          </a:solidFill>
                        </a:rPr>
                        <a:t>Scope</a:t>
                      </a:r>
                    </a:p>
                  </a:txBody>
                  <a:tcPr>
                    <a:solidFill>
                      <a:schemeClr val="bg1"/>
                    </a:solidFill>
                  </a:tcPr>
                </a:tc>
                <a:tc hMerge="1">
                  <a:txBody>
                    <a:bodyPr/>
                    <a:lstStyle/>
                    <a:p>
                      <a:endParaRPr lang="en-GB" dirty="0"/>
                    </a:p>
                  </a:txBody>
                  <a:tcPr/>
                </a:tc>
                <a:extLst>
                  <a:ext uri="{0D108BD9-81ED-4DB2-BD59-A6C34878D82A}">
                    <a16:rowId xmlns:a16="http://schemas.microsoft.com/office/drawing/2014/main" val="2785601764"/>
                  </a:ext>
                </a:extLst>
              </a:tr>
              <a:tr h="1670210">
                <a:tc>
                  <a:txBody>
                    <a:bodyPr/>
                    <a:lstStyle/>
                    <a:p>
                      <a:pPr marL="285750" indent="-285750" algn="just">
                        <a:buFont typeface="Arial" panose="020B0604020202020204" pitchFamily="34" charset="0"/>
                        <a:buChar char="•"/>
                      </a:pPr>
                      <a:r>
                        <a:rPr lang="en-GB" sz="1600" dirty="0"/>
                        <a:t>Art. 14 ECHR applies in relation to the enjoyment of the substantive rights guaranteed under the ECHR (+Protocol 12). The ECtHR is willing to read new rights as falling under the ECHR when a consensus between the MS emerges.</a:t>
                      </a:r>
                    </a:p>
                  </a:txBody>
                  <a:tcPr/>
                </a:tc>
                <a:tc>
                  <a:txBody>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t>Overall, EU Law relating to non-discrimination applies mainly in areas facilitating the functioning of the internal market, e.g. employment, access to goods and services, access to the welfare system. The CJEU sticks with it.</a:t>
                      </a:r>
                    </a:p>
                  </a:txBody>
                  <a:tcPr/>
                </a:tc>
                <a:extLst>
                  <a:ext uri="{0D108BD9-81ED-4DB2-BD59-A6C34878D82A}">
                    <a16:rowId xmlns:a16="http://schemas.microsoft.com/office/drawing/2014/main" val="549704299"/>
                  </a:ext>
                </a:extLst>
              </a:tr>
              <a:tr h="351560">
                <a:tc gridSpan="2">
                  <a:txBody>
                    <a:bodyPr/>
                    <a:lstStyle/>
                    <a:p>
                      <a:pPr algn="ctr"/>
                      <a:r>
                        <a:rPr lang="en-GB" sz="1600" b="1" dirty="0"/>
                        <a:t>Discrimination Definition</a:t>
                      </a:r>
                    </a:p>
                  </a:txBody>
                  <a:tcPr/>
                </a:tc>
                <a:tc hMerge="1">
                  <a:txBody>
                    <a:bodyPr/>
                    <a:lstStyle/>
                    <a:p>
                      <a:endParaRPr lang="en-GB" dirty="0"/>
                    </a:p>
                  </a:txBody>
                  <a:tcPr/>
                </a:tc>
                <a:extLst>
                  <a:ext uri="{0D108BD9-81ED-4DB2-BD59-A6C34878D82A}">
                    <a16:rowId xmlns:a16="http://schemas.microsoft.com/office/drawing/2014/main" val="3458908874"/>
                  </a:ext>
                </a:extLst>
              </a:tr>
              <a:tr h="944584">
                <a:tc>
                  <a:txBody>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t>Commonly deals with direct discrimination, has not developed a proper concept of indirect discrimination but is</a:t>
                      </a:r>
                      <a:r>
                        <a:rPr lang="en-GB" sz="1600" baseline="0" dirty="0"/>
                        <a:t> ready to extend Art. 14 ECHR to the latter</a:t>
                      </a:r>
                      <a:r>
                        <a:rPr lang="en-GB" sz="1600" dirty="0"/>
                        <a:t>.</a:t>
                      </a:r>
                    </a:p>
                  </a:txBody>
                  <a:tcPr/>
                </a:tc>
                <a:tc>
                  <a:txBody>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t>Both direct and indirect discrimination are expressly defined by EU law and applied as such by the CJEU.</a:t>
                      </a:r>
                    </a:p>
                  </a:txBody>
                  <a:tcPr/>
                </a:tc>
                <a:extLst>
                  <a:ext uri="{0D108BD9-81ED-4DB2-BD59-A6C34878D82A}">
                    <a16:rowId xmlns:a16="http://schemas.microsoft.com/office/drawing/2014/main" val="2668831791"/>
                  </a:ext>
                </a:extLst>
              </a:tr>
              <a:tr h="35156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1" dirty="0"/>
                        <a:t>Discrimination Grounds</a:t>
                      </a:r>
                    </a:p>
                  </a:txBody>
                  <a:tcPr/>
                </a:tc>
                <a:tc hMerge="1">
                  <a:txBody>
                    <a:bodyPr/>
                    <a:lstStyle/>
                    <a:p>
                      <a:endParaRPr lang="en-GB" dirty="0"/>
                    </a:p>
                  </a:txBody>
                  <a:tcPr/>
                </a:tc>
                <a:extLst>
                  <a:ext uri="{0D108BD9-81ED-4DB2-BD59-A6C34878D82A}">
                    <a16:rowId xmlns:a16="http://schemas.microsoft.com/office/drawing/2014/main" val="2376288824"/>
                  </a:ext>
                </a:extLst>
              </a:tr>
              <a:tr h="615230">
                <a:tc>
                  <a:txBody>
                    <a:bodyPr/>
                    <a:lstStyle/>
                    <a:p>
                      <a:pPr marL="285750" indent="-285750" algn="just">
                        <a:buFont typeface="Arial" panose="020B0604020202020204" pitchFamily="34" charset="0"/>
                        <a:buChar char="•"/>
                      </a:pPr>
                      <a:r>
                        <a:rPr lang="en-GB" sz="1600" dirty="0"/>
                        <a:t>Non-exhaustive character of problematic distinctions.</a:t>
                      </a:r>
                    </a:p>
                  </a:txBody>
                  <a:tcPr/>
                </a:tc>
                <a:tc>
                  <a:txBody>
                    <a:bodyPr/>
                    <a:lstStyle/>
                    <a:p>
                      <a:pPr marL="285750" indent="-285750" algn="just">
                        <a:buFont typeface="Arial" panose="020B0604020202020204" pitchFamily="34" charset="0"/>
                        <a:buChar char="•"/>
                      </a:pPr>
                      <a:r>
                        <a:rPr lang="en-GB" sz="1600" dirty="0"/>
                        <a:t>Closed</a:t>
                      </a:r>
                      <a:r>
                        <a:rPr lang="en-GB" sz="1600" baseline="0" dirty="0"/>
                        <a:t> </a:t>
                      </a:r>
                      <a:r>
                        <a:rPr lang="en-GB" sz="1600" dirty="0"/>
                        <a:t>list of problematic distinctions, sometimes</a:t>
                      </a:r>
                      <a:r>
                        <a:rPr lang="en-GB" sz="1600" baseline="0" dirty="0"/>
                        <a:t> open list</a:t>
                      </a:r>
                      <a:r>
                        <a:rPr lang="en-GB" sz="1600" dirty="0"/>
                        <a:t>.</a:t>
                      </a:r>
                    </a:p>
                  </a:txBody>
                  <a:tcPr/>
                </a:tc>
                <a:extLst>
                  <a:ext uri="{0D108BD9-81ED-4DB2-BD59-A6C34878D82A}">
                    <a16:rowId xmlns:a16="http://schemas.microsoft.com/office/drawing/2014/main" val="730291922"/>
                  </a:ext>
                </a:extLst>
              </a:tr>
              <a:tr h="351560">
                <a:tc gridSpan="2">
                  <a:txBody>
                    <a:bodyPr/>
                    <a:lstStyle/>
                    <a:p>
                      <a:pPr algn="ctr"/>
                      <a:r>
                        <a:rPr lang="en-GB" sz="1600" b="1" dirty="0"/>
                        <a:t>Comparator</a:t>
                      </a:r>
                    </a:p>
                  </a:txBody>
                  <a:tcPr/>
                </a:tc>
                <a:tc hMerge="1">
                  <a:txBody>
                    <a:bodyPr/>
                    <a:lstStyle/>
                    <a:p>
                      <a:endParaRPr lang="en-GB" dirty="0"/>
                    </a:p>
                  </a:txBody>
                  <a:tcPr/>
                </a:tc>
                <a:extLst>
                  <a:ext uri="{0D108BD9-81ED-4DB2-BD59-A6C34878D82A}">
                    <a16:rowId xmlns:a16="http://schemas.microsoft.com/office/drawing/2014/main" val="4246781970"/>
                  </a:ext>
                </a:extLst>
              </a:tr>
              <a:tr h="878900">
                <a:tc>
                  <a:txBody>
                    <a:bodyPr/>
                    <a:lstStyle/>
                    <a:p>
                      <a:pPr marL="285750" indent="-285750" algn="just">
                        <a:buFont typeface="Arial" panose="020B0604020202020204" pitchFamily="34" charset="0"/>
                        <a:buChar char="•"/>
                      </a:pPr>
                      <a:r>
                        <a:rPr lang="en-GB" sz="1600" dirty="0"/>
                        <a:t>Focuses more on justifications (even when comparators are employed; the issues tend to overlap).</a:t>
                      </a:r>
                    </a:p>
                  </a:txBody>
                  <a:tcPr/>
                </a:tc>
                <a:tc>
                  <a:txBody>
                    <a:bodyPr/>
                    <a:lstStyle/>
                    <a:p>
                      <a:pPr marL="285750" indent="-285750" algn="just">
                        <a:buFont typeface="Arial" panose="020B0604020202020204" pitchFamily="34" charset="0"/>
                        <a:buChar char="•"/>
                      </a:pPr>
                      <a:r>
                        <a:rPr lang="en-GB" sz="1600" dirty="0"/>
                        <a:t>It is common practice to employ a comparator.</a:t>
                      </a:r>
                    </a:p>
                  </a:txBody>
                  <a:tcPr/>
                </a:tc>
                <a:extLst>
                  <a:ext uri="{0D108BD9-81ED-4DB2-BD59-A6C34878D82A}">
                    <a16:rowId xmlns:a16="http://schemas.microsoft.com/office/drawing/2014/main" val="1772635697"/>
                  </a:ext>
                </a:extLst>
              </a:tr>
            </a:tbl>
          </a:graphicData>
        </a:graphic>
      </p:graphicFrame>
      <p:sp>
        <p:nvSpPr>
          <p:cNvPr id="5" name="Foliennummernplatzhalter 4"/>
          <p:cNvSpPr>
            <a:spLocks noGrp="1"/>
          </p:cNvSpPr>
          <p:nvPr>
            <p:ph type="sldNum" sz="quarter" idx="12"/>
          </p:nvPr>
        </p:nvSpPr>
        <p:spPr/>
        <p:txBody>
          <a:bodyPr/>
          <a:lstStyle/>
          <a:p>
            <a:fld id="{74E8C25B-C0C2-4DD4-808A-E33AE5C30C39}" type="slidenum">
              <a:rPr lang="de-DE" smtClean="0"/>
              <a:pPr/>
              <a:t>50</a:t>
            </a:fld>
            <a:endParaRPr lang="de-DE"/>
          </a:p>
        </p:txBody>
      </p:sp>
    </p:spTree>
    <p:extLst>
      <p:ext uri="{BB962C8B-B14F-4D97-AF65-F5344CB8AC3E}">
        <p14:creationId xmlns:p14="http://schemas.microsoft.com/office/powerpoint/2010/main" val="12172860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597724"/>
          </a:xfrm>
          <a:solidFill>
            <a:srgbClr val="FFF3F6"/>
          </a:solidFill>
          <a:ln w="12700">
            <a:solidFill>
              <a:schemeClr val="accent2">
                <a:lumMod val="75000"/>
              </a:schemeClr>
            </a:solidFill>
          </a:ln>
          <a:effectLst>
            <a:outerShdw blurRad="76200" dir="18900000" sy="23000" kx="-1200000" algn="bl" rotWithShape="0">
              <a:prstClr val="black">
                <a:alpha val="20000"/>
              </a:prstClr>
            </a:outerShdw>
          </a:effectLst>
        </p:spPr>
        <p:txBody>
          <a:bodyPr>
            <a:noAutofit/>
          </a:bodyPr>
          <a:lstStyle/>
          <a:p>
            <a:r>
              <a:rPr lang="de-DE" sz="2800" b="1" dirty="0" err="1">
                <a:ln w="12700"/>
                <a:solidFill>
                  <a:srgbClr val="DF8592"/>
                </a:solidFill>
                <a:effectLst>
                  <a:innerShdw blurRad="69850" dist="43180" dir="5400000">
                    <a:srgbClr val="000000">
                      <a:alpha val="65000"/>
                    </a:srgbClr>
                  </a:innerShdw>
                </a:effectLst>
              </a:rPr>
              <a:t>ECtHR</a:t>
            </a:r>
            <a:r>
              <a:rPr lang="de-DE" sz="2800" b="1" dirty="0">
                <a:ln w="12700"/>
                <a:solidFill>
                  <a:srgbClr val="DF8592"/>
                </a:solidFill>
                <a:effectLst>
                  <a:innerShdw blurRad="69850" dist="43180" dir="5400000">
                    <a:srgbClr val="000000">
                      <a:alpha val="65000"/>
                    </a:srgbClr>
                  </a:innerShdw>
                </a:effectLst>
              </a:rPr>
              <a:t> v CJEU II</a:t>
            </a:r>
            <a:endParaRPr lang="de-DE" sz="2800" dirty="0">
              <a:ln w="12700"/>
              <a:solidFill>
                <a:srgbClr val="DF8592"/>
              </a:solidFill>
            </a:endParaRPr>
          </a:p>
        </p:txBody>
      </p:sp>
      <p:graphicFrame>
        <p:nvGraphicFramePr>
          <p:cNvPr id="4" name="Content Placeholder 3">
            <a:extLst>
              <a:ext uri="{FF2B5EF4-FFF2-40B4-BE49-F238E27FC236}">
                <a16:creationId xmlns:a16="http://schemas.microsoft.com/office/drawing/2014/main" id="{0E68666D-4705-A148-8194-CBFF6311FBE3}"/>
              </a:ext>
            </a:extLst>
          </p:cNvPr>
          <p:cNvGraphicFramePr>
            <a:graphicFrameLocks noGrp="1"/>
          </p:cNvGraphicFramePr>
          <p:nvPr>
            <p:ph idx="1"/>
            <p:extLst>
              <p:ext uri="{D42A27DB-BD31-4B8C-83A1-F6EECF244321}">
                <p14:modId xmlns:p14="http://schemas.microsoft.com/office/powerpoint/2010/main" val="196775363"/>
              </p:ext>
            </p:extLst>
          </p:nvPr>
        </p:nvGraphicFramePr>
        <p:xfrm>
          <a:off x="457200" y="744958"/>
          <a:ext cx="8229600" cy="5770618"/>
        </p:xfrm>
        <a:graphic>
          <a:graphicData uri="http://schemas.openxmlformats.org/drawingml/2006/table">
            <a:tbl>
              <a:tblPr firstRow="1" bandRow="1">
                <a:tableStyleId>{793D81CF-94F2-401A-BA57-92F5A7B2D0C5}</a:tableStyleId>
              </a:tblPr>
              <a:tblGrid>
                <a:gridCol w="4114800">
                  <a:extLst>
                    <a:ext uri="{9D8B030D-6E8A-4147-A177-3AD203B41FA5}">
                      <a16:colId xmlns:a16="http://schemas.microsoft.com/office/drawing/2014/main" val="3371144503"/>
                    </a:ext>
                  </a:extLst>
                </a:gridCol>
                <a:gridCol w="4114800">
                  <a:extLst>
                    <a:ext uri="{9D8B030D-6E8A-4147-A177-3AD203B41FA5}">
                      <a16:colId xmlns:a16="http://schemas.microsoft.com/office/drawing/2014/main" val="3959259125"/>
                    </a:ext>
                  </a:extLst>
                </a:gridCol>
              </a:tblGrid>
              <a:tr h="351560">
                <a:tc gridSpan="2">
                  <a:txBody>
                    <a:bodyPr/>
                    <a:lstStyle/>
                    <a:p>
                      <a:pPr algn="ctr"/>
                      <a:r>
                        <a:rPr lang="en-GB" dirty="0">
                          <a:solidFill>
                            <a:schemeClr val="tx1"/>
                          </a:solidFill>
                        </a:rPr>
                        <a:t>Justification</a:t>
                      </a:r>
                    </a:p>
                  </a:txBody>
                  <a:tcPr>
                    <a:solidFill>
                      <a:schemeClr val="bg1"/>
                    </a:solidFill>
                  </a:tcPr>
                </a:tc>
                <a:tc hMerge="1">
                  <a:txBody>
                    <a:bodyPr/>
                    <a:lstStyle/>
                    <a:p>
                      <a:endParaRPr lang="en-GB" dirty="0"/>
                    </a:p>
                  </a:txBody>
                  <a:tcPr/>
                </a:tc>
                <a:extLst>
                  <a:ext uri="{0D108BD9-81ED-4DB2-BD59-A6C34878D82A}">
                    <a16:rowId xmlns:a16="http://schemas.microsoft.com/office/drawing/2014/main" val="2785601764"/>
                  </a:ext>
                </a:extLst>
              </a:tr>
              <a:tr h="662098">
                <a:tc>
                  <a:txBody>
                    <a:bodyPr/>
                    <a:lstStyle/>
                    <a:p>
                      <a:pPr marL="285750" indent="-285750" algn="just">
                        <a:buFont typeface="Arial" panose="020B0604020202020204" pitchFamily="34" charset="0"/>
                        <a:buChar char="•"/>
                      </a:pPr>
                      <a:r>
                        <a:rPr lang="en-GB" sz="1600" dirty="0"/>
                        <a:t>Legitimate aim + proportionality</a:t>
                      </a:r>
                    </a:p>
                  </a:txBody>
                  <a:tcPr/>
                </a:tc>
                <a:tc>
                  <a:txBody>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t>Objective justification (legitimate aim + proportionality)</a:t>
                      </a:r>
                    </a:p>
                  </a:txBody>
                  <a:tcPr/>
                </a:tc>
                <a:extLst>
                  <a:ext uri="{0D108BD9-81ED-4DB2-BD59-A6C34878D82A}">
                    <a16:rowId xmlns:a16="http://schemas.microsoft.com/office/drawing/2014/main" val="549704299"/>
                  </a:ext>
                </a:extLst>
              </a:tr>
              <a:tr h="351560">
                <a:tc gridSpan="2">
                  <a:txBody>
                    <a:bodyPr/>
                    <a:lstStyle/>
                    <a:p>
                      <a:pPr algn="ctr"/>
                      <a:r>
                        <a:rPr lang="en-GB" sz="1600" b="1" dirty="0"/>
                        <a:t>Affirmative (Positive) Action</a:t>
                      </a:r>
                    </a:p>
                  </a:txBody>
                  <a:tcPr/>
                </a:tc>
                <a:tc hMerge="1">
                  <a:txBody>
                    <a:bodyPr/>
                    <a:lstStyle/>
                    <a:p>
                      <a:endParaRPr lang="en-GB" dirty="0"/>
                    </a:p>
                  </a:txBody>
                  <a:tcPr/>
                </a:tc>
                <a:extLst>
                  <a:ext uri="{0D108BD9-81ED-4DB2-BD59-A6C34878D82A}">
                    <a16:rowId xmlns:a16="http://schemas.microsoft.com/office/drawing/2014/main" val="3458908874"/>
                  </a:ext>
                </a:extLst>
              </a:tr>
              <a:tr h="800568">
                <a:tc>
                  <a:txBody>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t>Affirmative action is allowed. The ECtHR also established that Member States have a duty to correct inequalities.</a:t>
                      </a:r>
                    </a:p>
                  </a:txBody>
                  <a:tcPr/>
                </a:tc>
                <a:tc>
                  <a:txBody>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t>Positive action expressly allowed in EU Law (subject to the proportionality requirement)</a:t>
                      </a:r>
                    </a:p>
                  </a:txBody>
                  <a:tcPr/>
                </a:tc>
                <a:extLst>
                  <a:ext uri="{0D108BD9-81ED-4DB2-BD59-A6C34878D82A}">
                    <a16:rowId xmlns:a16="http://schemas.microsoft.com/office/drawing/2014/main" val="2668831791"/>
                  </a:ext>
                </a:extLst>
              </a:tr>
              <a:tr h="35156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1" dirty="0"/>
                        <a:t>Margin of Appreciation (Discretion)</a:t>
                      </a:r>
                    </a:p>
                  </a:txBody>
                  <a:tcPr/>
                </a:tc>
                <a:tc hMerge="1">
                  <a:txBody>
                    <a:bodyPr/>
                    <a:lstStyle/>
                    <a:p>
                      <a:endParaRPr lang="en-GB" dirty="0"/>
                    </a:p>
                  </a:txBody>
                  <a:tcPr/>
                </a:tc>
                <a:extLst>
                  <a:ext uri="{0D108BD9-81ED-4DB2-BD59-A6C34878D82A}">
                    <a16:rowId xmlns:a16="http://schemas.microsoft.com/office/drawing/2014/main" val="2376288824"/>
                  </a:ext>
                </a:extLst>
              </a:tr>
              <a:tr h="615230">
                <a:tc>
                  <a:txBody>
                    <a:bodyPr/>
                    <a:lstStyle/>
                    <a:p>
                      <a:pPr marL="285750" indent="-285750" algn="just">
                        <a:buFont typeface="Arial" panose="020B0604020202020204" pitchFamily="34" charset="0"/>
                        <a:buChar char="•"/>
                      </a:pPr>
                      <a:r>
                        <a:rPr lang="en-GB" sz="1600" dirty="0"/>
                        <a:t>Member States enjoy a certain margin of appreciation in adopting measures providing for differential treatment. The margin is wider for some grounds of differentiation and narrower for others.</a:t>
                      </a:r>
                    </a:p>
                  </a:txBody>
                  <a:tcPr/>
                </a:tc>
                <a:tc>
                  <a:txBody>
                    <a:bodyPr/>
                    <a:lstStyle/>
                    <a:p>
                      <a:pPr marL="285750" indent="-285750" algn="just">
                        <a:buFont typeface="Arial" panose="020B0604020202020204" pitchFamily="34" charset="0"/>
                        <a:buChar char="•"/>
                      </a:pPr>
                      <a:r>
                        <a:rPr lang="en-GB" sz="1600" dirty="0"/>
                        <a:t>Member States enjoy a certain margin of discretion in adopting measures providing for differential treatment, as long as such measures are legitimate and proportionate.</a:t>
                      </a:r>
                    </a:p>
                  </a:txBody>
                  <a:tcPr/>
                </a:tc>
                <a:extLst>
                  <a:ext uri="{0D108BD9-81ED-4DB2-BD59-A6C34878D82A}">
                    <a16:rowId xmlns:a16="http://schemas.microsoft.com/office/drawing/2014/main" val="730291922"/>
                  </a:ext>
                </a:extLst>
              </a:tr>
              <a:tr h="351560">
                <a:tc gridSpan="2">
                  <a:txBody>
                    <a:bodyPr/>
                    <a:lstStyle/>
                    <a:p>
                      <a:pPr algn="ctr"/>
                      <a:r>
                        <a:rPr lang="en-GB" sz="1600" b="1" dirty="0"/>
                        <a:t>Burden of Proof</a:t>
                      </a:r>
                    </a:p>
                  </a:txBody>
                  <a:tcPr/>
                </a:tc>
                <a:tc hMerge="1">
                  <a:txBody>
                    <a:bodyPr/>
                    <a:lstStyle/>
                    <a:p>
                      <a:endParaRPr lang="en-GB" dirty="0"/>
                    </a:p>
                  </a:txBody>
                  <a:tcPr/>
                </a:tc>
                <a:extLst>
                  <a:ext uri="{0D108BD9-81ED-4DB2-BD59-A6C34878D82A}">
                    <a16:rowId xmlns:a16="http://schemas.microsoft.com/office/drawing/2014/main" val="4246781970"/>
                  </a:ext>
                </a:extLst>
              </a:tr>
              <a:tr h="878900">
                <a:tc>
                  <a:txBody>
                    <a:bodyPr/>
                    <a:lstStyle/>
                    <a:p>
                      <a:pPr marL="285750" indent="-285750" algn="just">
                        <a:buFont typeface="Arial" panose="020B0604020202020204" pitchFamily="34" charset="0"/>
                        <a:buChar char="•"/>
                      </a:pPr>
                      <a:r>
                        <a:rPr lang="en-GB" sz="1600" dirty="0"/>
                        <a:t>Applicant required to show the difference in treatment, then burden shifts on respondent.</a:t>
                      </a:r>
                    </a:p>
                    <a:p>
                      <a:pPr marL="285750" indent="-285750" algn="just">
                        <a:buFont typeface="Arial" panose="020B0604020202020204" pitchFamily="34" charset="0"/>
                        <a:buChar char="•"/>
                      </a:pPr>
                      <a:r>
                        <a:rPr lang="en-GB" sz="1600" dirty="0"/>
                        <a:t>The ECtHR commonly requires (official) statistics proving the differentiation. </a:t>
                      </a:r>
                    </a:p>
                  </a:txBody>
                  <a:tcPr/>
                </a:tc>
                <a:tc>
                  <a:txBody>
                    <a:bodyPr/>
                    <a:lstStyle/>
                    <a:p>
                      <a:pPr marL="285750" indent="-285750" algn="just">
                        <a:buFont typeface="Arial" panose="020B0604020202020204" pitchFamily="34" charset="0"/>
                        <a:buChar char="•"/>
                      </a:pPr>
                      <a:r>
                        <a:rPr lang="en-GB" sz="1600" dirty="0"/>
                        <a:t>Claimant required to establish the facts from which discrimination may be presumed, then burden shifts to respondent.</a:t>
                      </a:r>
                    </a:p>
                    <a:p>
                      <a:pPr marL="285750" indent="-285750" algn="just">
                        <a:buFont typeface="Arial" panose="020B0604020202020204" pitchFamily="34" charset="0"/>
                        <a:buChar char="•"/>
                      </a:pPr>
                      <a:r>
                        <a:rPr lang="en-GB" sz="1600" dirty="0"/>
                        <a:t>The test employed by CJEU is ‘contingent harm’. Not very keen on using statistics.</a:t>
                      </a:r>
                    </a:p>
                  </a:txBody>
                  <a:tcPr/>
                </a:tc>
                <a:extLst>
                  <a:ext uri="{0D108BD9-81ED-4DB2-BD59-A6C34878D82A}">
                    <a16:rowId xmlns:a16="http://schemas.microsoft.com/office/drawing/2014/main" val="1772635697"/>
                  </a:ext>
                </a:extLst>
              </a:tr>
            </a:tbl>
          </a:graphicData>
        </a:graphic>
      </p:graphicFrame>
      <p:sp>
        <p:nvSpPr>
          <p:cNvPr id="5" name="Foliennummernplatzhalter 4"/>
          <p:cNvSpPr>
            <a:spLocks noGrp="1"/>
          </p:cNvSpPr>
          <p:nvPr>
            <p:ph type="sldNum" sz="quarter" idx="12"/>
          </p:nvPr>
        </p:nvSpPr>
        <p:spPr/>
        <p:txBody>
          <a:bodyPr/>
          <a:lstStyle/>
          <a:p>
            <a:fld id="{74E8C25B-C0C2-4DD4-808A-E33AE5C30C39}" type="slidenum">
              <a:rPr lang="de-DE" smtClean="0"/>
              <a:pPr/>
              <a:t>51</a:t>
            </a:fld>
            <a:endParaRPr lang="de-DE"/>
          </a:p>
        </p:txBody>
      </p:sp>
    </p:spTree>
    <p:extLst>
      <p:ext uri="{BB962C8B-B14F-4D97-AF65-F5344CB8AC3E}">
        <p14:creationId xmlns:p14="http://schemas.microsoft.com/office/powerpoint/2010/main" val="202504043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08920"/>
            <a:ext cx="8229600" cy="634082"/>
          </a:xfrm>
          <a:solidFill>
            <a:srgbClr val="FFEBF0"/>
          </a:solidFill>
          <a:ln w="12700">
            <a:solidFill>
              <a:schemeClr val="bg1">
                <a:lumMod val="50000"/>
              </a:schemeClr>
            </a:solidFill>
          </a:ln>
          <a:effectLst>
            <a:outerShdw blurRad="76200" dir="18900000" sy="23000" kx="-1200000" algn="bl" rotWithShape="0">
              <a:prstClr val="black">
                <a:alpha val="20000"/>
              </a:prstClr>
            </a:outerShdw>
          </a:effectLst>
        </p:spPr>
        <p:txBody>
          <a:bodyPr>
            <a:normAutofit/>
          </a:bodyPr>
          <a:lstStyle/>
          <a:p>
            <a:r>
              <a:rPr lang="en-GB" sz="3200" b="1" dirty="0"/>
              <a:t>Discrimination Definition</a:t>
            </a:r>
          </a:p>
        </p:txBody>
      </p:sp>
      <p:sp>
        <p:nvSpPr>
          <p:cNvPr id="5" name="Foliennummernplatzhalter 4"/>
          <p:cNvSpPr>
            <a:spLocks noGrp="1"/>
          </p:cNvSpPr>
          <p:nvPr>
            <p:ph type="sldNum" sz="quarter" idx="12"/>
          </p:nvPr>
        </p:nvSpPr>
        <p:spPr/>
        <p:txBody>
          <a:bodyPr/>
          <a:lstStyle/>
          <a:p>
            <a:fld id="{74E8C25B-C0C2-4DD4-808A-E33AE5C30C39}" type="slidenum">
              <a:rPr lang="de-DE" smtClean="0"/>
              <a:pPr/>
              <a:t>52</a:t>
            </a:fld>
            <a:endParaRPr lang="de-DE"/>
          </a:p>
        </p:txBody>
      </p:sp>
      <p:sp>
        <p:nvSpPr>
          <p:cNvPr id="4" name="Titel 1">
            <a:extLst>
              <a:ext uri="{FF2B5EF4-FFF2-40B4-BE49-F238E27FC236}">
                <a16:creationId xmlns:a16="http://schemas.microsoft.com/office/drawing/2014/main" id="{2A5BDB65-5646-694F-8353-CC7E835E2E31}"/>
              </a:ext>
            </a:extLst>
          </p:cNvPr>
          <p:cNvSpPr txBox="1">
            <a:spLocks/>
          </p:cNvSpPr>
          <p:nvPr/>
        </p:nvSpPr>
        <p:spPr>
          <a:xfrm>
            <a:off x="457200" y="2441229"/>
            <a:ext cx="8229600" cy="936103"/>
          </a:xfrm>
          <a:prstGeom prst="rect">
            <a:avLst/>
          </a:prstGeo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vert="horz" lIns="91440" tIns="108000" rIns="91440" bIns="18000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Particularities</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and</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Case-Law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Relating</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to</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Certain</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Grounds</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Differentiation </a:t>
            </a:r>
            <a:endParaRPr lang="de-DE" sz="2400" b="1" i="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Tree>
    <p:extLst>
      <p:ext uri="{BB962C8B-B14F-4D97-AF65-F5344CB8AC3E}">
        <p14:creationId xmlns:p14="http://schemas.microsoft.com/office/powerpoint/2010/main" val="10428228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08920"/>
            <a:ext cx="8229600" cy="634082"/>
          </a:xfrm>
          <a:solidFill>
            <a:srgbClr val="FFEBF0"/>
          </a:solidFill>
          <a:ln w="12700">
            <a:solidFill>
              <a:schemeClr val="bg1">
                <a:lumMod val="50000"/>
              </a:schemeClr>
            </a:solidFill>
          </a:ln>
          <a:effectLst>
            <a:outerShdw blurRad="76200" dir="18900000" sy="23000" kx="-1200000" algn="bl" rotWithShape="0">
              <a:prstClr val="black">
                <a:alpha val="20000"/>
              </a:prstClr>
            </a:outerShdw>
          </a:effectLst>
        </p:spPr>
        <p:txBody>
          <a:bodyPr>
            <a:normAutofit/>
          </a:bodyPr>
          <a:lstStyle/>
          <a:p>
            <a:r>
              <a:rPr lang="en-GB" sz="3200" b="1" dirty="0"/>
              <a:t>Discrimination Definition</a:t>
            </a:r>
          </a:p>
        </p:txBody>
      </p:sp>
      <p:sp>
        <p:nvSpPr>
          <p:cNvPr id="5" name="Foliennummernplatzhalter 4"/>
          <p:cNvSpPr>
            <a:spLocks noGrp="1"/>
          </p:cNvSpPr>
          <p:nvPr>
            <p:ph type="sldNum" sz="quarter" idx="12"/>
          </p:nvPr>
        </p:nvSpPr>
        <p:spPr/>
        <p:txBody>
          <a:bodyPr/>
          <a:lstStyle/>
          <a:p>
            <a:fld id="{74E8C25B-C0C2-4DD4-808A-E33AE5C30C39}" type="slidenum">
              <a:rPr lang="de-DE" smtClean="0"/>
              <a:pPr/>
              <a:t>53</a:t>
            </a:fld>
            <a:endParaRPr lang="de-DE"/>
          </a:p>
        </p:txBody>
      </p:sp>
      <p:sp>
        <p:nvSpPr>
          <p:cNvPr id="4" name="Titel 1">
            <a:extLst>
              <a:ext uri="{FF2B5EF4-FFF2-40B4-BE49-F238E27FC236}">
                <a16:creationId xmlns:a16="http://schemas.microsoft.com/office/drawing/2014/main" id="{2A5BDB65-5646-694F-8353-CC7E835E2E31}"/>
              </a:ext>
            </a:extLst>
          </p:cNvPr>
          <p:cNvSpPr txBox="1">
            <a:spLocks/>
          </p:cNvSpPr>
          <p:nvPr/>
        </p:nvSpPr>
        <p:spPr>
          <a:xfrm>
            <a:off x="457200" y="2441229"/>
            <a:ext cx="8229600" cy="936103"/>
          </a:xfrm>
          <a:prstGeom prst="rect">
            <a:avLst/>
          </a:prstGeo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vert="horz" lIns="91440" tIns="108000" rIns="91440" bIns="18000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I. Prohibition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Sex </a:t>
            </a:r>
          </a:p>
          <a:p>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selected</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issues</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endParaRPr lang="de-DE" sz="2400" b="1" i="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Tree>
    <p:extLst>
      <p:ext uri="{BB962C8B-B14F-4D97-AF65-F5344CB8AC3E}">
        <p14:creationId xmlns:p14="http://schemas.microsoft.com/office/powerpoint/2010/main" val="29493329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Specific</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Legal Basis</a:t>
            </a:r>
            <a:endParaRPr lang="de-DE" sz="3200" b="1" i="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
        <p:nvSpPr>
          <p:cNvPr id="3" name="Inhaltsplatzhalter 2"/>
          <p:cNvSpPr>
            <a:spLocks noGrp="1"/>
          </p:cNvSpPr>
          <p:nvPr>
            <p:ph idx="1"/>
          </p:nvPr>
        </p:nvSpPr>
        <p:spPr>
          <a:xfrm>
            <a:off x="467544" y="1124744"/>
            <a:ext cx="8229600" cy="5472608"/>
          </a:xfrm>
        </p:spPr>
        <p:txBody>
          <a:bodyPr tIns="108000" rIns="180000">
            <a:noAutofit/>
          </a:bodyPr>
          <a:lstStyle/>
          <a:p>
            <a:pPr algn="just"/>
            <a:r>
              <a:rPr lang="en-GB" sz="1550" dirty="0"/>
              <a:t>Most international Human Rights Instruments contain provisions on the </a:t>
            </a:r>
            <a:r>
              <a:rPr lang="en-GB" sz="1550" u="sng" dirty="0"/>
              <a:t>equality between men and women</a:t>
            </a:r>
            <a:r>
              <a:rPr lang="en-GB" sz="1550" dirty="0"/>
              <a:t>: </a:t>
            </a:r>
          </a:p>
          <a:p>
            <a:pPr algn="just">
              <a:buFont typeface="Wingdings" pitchFamily="2" charset="2"/>
              <a:buChar char="Ø"/>
            </a:pPr>
            <a:r>
              <a:rPr lang="en-GB" sz="1550" dirty="0"/>
              <a:t>UN Charter, Preamble: “equal rights of men and women”</a:t>
            </a:r>
          </a:p>
          <a:p>
            <a:pPr algn="just">
              <a:buFont typeface="Wingdings" pitchFamily="2" charset="2"/>
              <a:buChar char="Ø"/>
            </a:pPr>
            <a:r>
              <a:rPr lang="en-GB" sz="1550" dirty="0"/>
              <a:t>Universal Declaration of Human Rights: “equal rights of men and women”</a:t>
            </a:r>
          </a:p>
          <a:p>
            <a:pPr algn="just">
              <a:buFont typeface="Wingdings" pitchFamily="2" charset="2"/>
              <a:buChar char="Ø"/>
            </a:pPr>
            <a:r>
              <a:rPr lang="en-GB" sz="1550" dirty="0"/>
              <a:t>ICESCR, Art. 3 and ICCPR, Art. 3: [States] ”undertake to ensure the equal right of men and women to the enjoyment of all … rights set forth in the … Covenant”.</a:t>
            </a:r>
          </a:p>
          <a:p>
            <a:pPr algn="just"/>
            <a:r>
              <a:rPr lang="en-GB" sz="1550" dirty="0"/>
              <a:t>CEDAW, </a:t>
            </a:r>
            <a:r>
              <a:rPr lang="en-US" sz="1550" dirty="0"/>
              <a:t>Art. 1: “For the purposes of the present Convention, the term </a:t>
            </a:r>
            <a:r>
              <a:rPr lang="en-US" sz="1550" u="sng" dirty="0"/>
              <a:t>“discrimination against women”</a:t>
            </a:r>
            <a:r>
              <a:rPr lang="en-US" sz="1550" dirty="0"/>
              <a:t> shall mean any </a:t>
            </a:r>
            <a:r>
              <a:rPr lang="en-US" sz="1550" u="sng" dirty="0"/>
              <a:t>distinction, exclusion or restriction made on the basis of sex </a:t>
            </a:r>
            <a:r>
              <a:rPr lang="en-US" sz="1550" dirty="0"/>
              <a:t>which has the effect or purpose of impairing or nullifying the recognition, enjoyment or exercise by women, irrespective of their marital status, on a basis of </a:t>
            </a:r>
            <a:r>
              <a:rPr lang="en-US" sz="1550" u="sng" dirty="0"/>
              <a:t>equality of men and women</a:t>
            </a:r>
            <a:r>
              <a:rPr lang="en-US" sz="1550" dirty="0"/>
              <a:t>, of human rights and fundamental freedoms in the political, economic, social, cultural, civil or any other field.”</a:t>
            </a:r>
          </a:p>
          <a:p>
            <a:pPr algn="just"/>
            <a:r>
              <a:rPr lang="en-US" sz="1550" dirty="0" err="1"/>
              <a:t>CoE</a:t>
            </a:r>
            <a:r>
              <a:rPr lang="en-US" sz="1550" dirty="0"/>
              <a:t> Convention on preventing and combating violence against women and domestic violence, Art. 1(b): the purposes of this Convention are to: contribute to the </a:t>
            </a:r>
            <a:r>
              <a:rPr lang="en-US" sz="1550" u="sng" dirty="0"/>
              <a:t>elimination of all forms of discrimination against women</a:t>
            </a:r>
            <a:r>
              <a:rPr lang="en-US" sz="1550" dirty="0"/>
              <a:t> and promote </a:t>
            </a:r>
            <a:r>
              <a:rPr lang="en-US" sz="1550" u="sng" dirty="0"/>
              <a:t>substantive equality between men and women</a:t>
            </a:r>
            <a:r>
              <a:rPr lang="en-US" sz="1550" dirty="0"/>
              <a:t>, including empowering women.</a:t>
            </a:r>
          </a:p>
          <a:p>
            <a:pPr algn="just"/>
            <a:r>
              <a:rPr lang="en-US" sz="1550" dirty="0"/>
              <a:t>TEU, Art. 2: The Union is founded on the values of respect for human dignity, … equality … These values are common to the Member States in a society in which … </a:t>
            </a:r>
            <a:r>
              <a:rPr lang="en-US" sz="1550" u="sng" dirty="0"/>
              <a:t>non-discrimination</a:t>
            </a:r>
            <a:r>
              <a:rPr lang="en-US" sz="1550" dirty="0"/>
              <a:t>, solidarity and </a:t>
            </a:r>
            <a:r>
              <a:rPr lang="en-US" sz="1550" u="sng" dirty="0"/>
              <a:t>equality between women and men prevail</a:t>
            </a:r>
            <a:r>
              <a:rPr lang="en-US" sz="1550" dirty="0"/>
              <a:t>. </a:t>
            </a:r>
          </a:p>
          <a:p>
            <a:pPr algn="just"/>
            <a:r>
              <a:rPr lang="en-US" sz="1550" dirty="0"/>
              <a:t>TFEU, </a:t>
            </a:r>
            <a:r>
              <a:rPr lang="en-GB" sz="1550" dirty="0"/>
              <a:t>Art. 157: Each Member State shall ensure that the principle of </a:t>
            </a:r>
            <a:r>
              <a:rPr lang="en-GB" sz="1550" u="sng" dirty="0"/>
              <a:t>equal pay for male and female workers </a:t>
            </a:r>
            <a:r>
              <a:rPr lang="en-GB" sz="1550" dirty="0"/>
              <a:t>for equal work or work of equal value is applied. </a:t>
            </a:r>
          </a:p>
        </p:txBody>
      </p:sp>
      <p:sp>
        <p:nvSpPr>
          <p:cNvPr id="5" name="Foliennummernplatzhalter 4"/>
          <p:cNvSpPr>
            <a:spLocks noGrp="1"/>
          </p:cNvSpPr>
          <p:nvPr>
            <p:ph type="sldNum" sz="quarter" idx="12"/>
          </p:nvPr>
        </p:nvSpPr>
        <p:spPr/>
        <p:txBody>
          <a:bodyPr/>
          <a:lstStyle/>
          <a:p>
            <a:fld id="{74E8C25B-C0C2-4DD4-808A-E33AE5C30C39}" type="slidenum">
              <a:rPr lang="de-DE" smtClean="0"/>
              <a:pPr/>
              <a:t>54</a:t>
            </a:fld>
            <a:endParaRPr lang="de-DE"/>
          </a:p>
        </p:txBody>
      </p:sp>
    </p:spTree>
    <p:extLst>
      <p:ext uri="{BB962C8B-B14F-4D97-AF65-F5344CB8AC3E}">
        <p14:creationId xmlns:p14="http://schemas.microsoft.com/office/powerpoint/2010/main" val="311184327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Notion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Sex</a:t>
            </a:r>
            <a:endParaRPr lang="de-DE" sz="3200" b="1" i="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
        <p:nvSpPr>
          <p:cNvPr id="3" name="Inhaltsplatzhalter 2"/>
          <p:cNvSpPr>
            <a:spLocks noGrp="1"/>
          </p:cNvSpPr>
          <p:nvPr>
            <p:ph idx="1"/>
          </p:nvPr>
        </p:nvSpPr>
        <p:spPr>
          <a:xfrm>
            <a:off x="467544" y="1124744"/>
            <a:ext cx="8229600" cy="5472608"/>
          </a:xfrm>
        </p:spPr>
        <p:txBody>
          <a:bodyPr tIns="108000" rIns="180000">
            <a:normAutofit fontScale="62500" lnSpcReduction="20000"/>
          </a:bodyPr>
          <a:lstStyle/>
          <a:p>
            <a:pPr algn="just"/>
            <a:r>
              <a:rPr lang="en-GB" sz="2800" dirty="0"/>
              <a:t>The notion of sex has been </a:t>
            </a:r>
            <a:r>
              <a:rPr lang="en-GB" sz="2800" u="sng" dirty="0"/>
              <a:t>broadly interpreted </a:t>
            </a:r>
            <a:r>
              <a:rPr lang="en-GB" sz="2800" dirty="0"/>
              <a:t>to include not only the biological differences between men and women but also the notion of gender identity. </a:t>
            </a:r>
          </a:p>
          <a:p>
            <a:pPr algn="just"/>
            <a:r>
              <a:rPr lang="en-GB" sz="2800" dirty="0"/>
              <a:t>Generally, there is no consistent approach as to what constitutes </a:t>
            </a:r>
            <a:r>
              <a:rPr lang="en-GB" sz="2800" b="1" dirty="0"/>
              <a:t>gender identity</a:t>
            </a:r>
            <a:r>
              <a:rPr lang="en-GB" sz="2800" dirty="0"/>
              <a:t>, and whether it should be addressed as part of sexual orientation, as part of sex discrimination or “other status”.</a:t>
            </a:r>
          </a:p>
          <a:p>
            <a:pPr algn="just"/>
            <a:r>
              <a:rPr lang="en-GB" sz="2800" b="1" dirty="0"/>
              <a:t>Thus far, transsexuality has been explicitly recognized by the CJEU to be encompassed in the notion of sex (P. v. S. and Cornwall County Council</a:t>
            </a:r>
            <a:r>
              <a:rPr lang="en-GB" sz="2800" dirty="0"/>
              <a:t>), while the ECtHR is yet to do so.</a:t>
            </a:r>
          </a:p>
          <a:p>
            <a:pPr algn="just"/>
            <a:endParaRPr lang="en-GB" sz="2800" dirty="0"/>
          </a:p>
          <a:p>
            <a:pPr marL="0" indent="0" algn="just">
              <a:buNone/>
            </a:pPr>
            <a:r>
              <a:rPr lang="en-GB" sz="2800" b="1" dirty="0"/>
              <a:t>CJEU, C-13/94 - P. v. S. and Cornwall County Council [1996]: </a:t>
            </a:r>
          </a:p>
          <a:p>
            <a:pPr marL="0" indent="0" algn="just">
              <a:buNone/>
            </a:pPr>
            <a:r>
              <a:rPr lang="en-GB" sz="2800" dirty="0"/>
              <a:t>20. … the scope of the [equal treatment] directive </a:t>
            </a:r>
            <a:r>
              <a:rPr lang="en-GB" sz="2800" dirty="0">
                <a:solidFill>
                  <a:srgbClr val="C00000"/>
                </a:solidFill>
              </a:rPr>
              <a:t>cannot be confined simply to discrimination based on the fact that a person is of one or other sex</a:t>
            </a:r>
            <a:r>
              <a:rPr lang="en-GB" sz="2800" dirty="0"/>
              <a:t>. In view of its purpose and the nature of the rights which it seeks to safeguard, the scope ... is also such as to apply to discrimination arising, from ... gender reassignment ...</a:t>
            </a:r>
          </a:p>
          <a:p>
            <a:pPr marL="0" indent="0" algn="just">
              <a:buNone/>
            </a:pPr>
            <a:r>
              <a:rPr lang="en-GB" sz="2800" dirty="0"/>
              <a:t>21. Such discrimination is based, essentially if not exclusively, on the sex of the person concerned. Where a person is dismissed on the ground that he or she </a:t>
            </a:r>
            <a:r>
              <a:rPr lang="en-GB" sz="2800" dirty="0">
                <a:solidFill>
                  <a:srgbClr val="C00000"/>
                </a:solidFill>
              </a:rPr>
              <a:t>intends to undergo, or has undergone, gender reassignment</a:t>
            </a:r>
            <a:r>
              <a:rPr lang="en-GB" sz="2800" dirty="0"/>
              <a:t>, he or she is treated unfavourably by comparison with persons of the sex to which he or she was deemed to belong before undergoing gender reassignment.</a:t>
            </a:r>
          </a:p>
          <a:p>
            <a:pPr marL="0" indent="0" algn="just">
              <a:buNone/>
            </a:pPr>
            <a:r>
              <a:rPr lang="en-GB" sz="2800" dirty="0"/>
              <a:t>22. To tolerate such discrimination would be tantamount, as regards such a person, to a </a:t>
            </a:r>
            <a:r>
              <a:rPr lang="en-GB" sz="2800" u="sng" dirty="0"/>
              <a:t>failure to respect the dignity and freedom </a:t>
            </a:r>
            <a:r>
              <a:rPr lang="en-GB" sz="2800" dirty="0"/>
              <a:t>to which he or she is entitled, and </a:t>
            </a:r>
            <a:r>
              <a:rPr lang="en-GB" sz="2800" u="sng" dirty="0"/>
              <a:t>which the Court has a duty to safeguard</a:t>
            </a:r>
            <a:r>
              <a:rPr lang="en-GB" sz="2800" dirty="0"/>
              <a:t>.</a:t>
            </a:r>
          </a:p>
        </p:txBody>
      </p:sp>
      <p:sp>
        <p:nvSpPr>
          <p:cNvPr id="5" name="Foliennummernplatzhalter 4"/>
          <p:cNvSpPr>
            <a:spLocks noGrp="1"/>
          </p:cNvSpPr>
          <p:nvPr>
            <p:ph type="sldNum" sz="quarter" idx="12"/>
          </p:nvPr>
        </p:nvSpPr>
        <p:spPr/>
        <p:txBody>
          <a:bodyPr/>
          <a:lstStyle/>
          <a:p>
            <a:fld id="{74E8C25B-C0C2-4DD4-808A-E33AE5C30C39}" type="slidenum">
              <a:rPr lang="de-DE" smtClean="0"/>
              <a:pPr/>
              <a:t>55</a:t>
            </a:fld>
            <a:endParaRPr lang="de-DE"/>
          </a:p>
        </p:txBody>
      </p:sp>
    </p:spTree>
    <p:extLst>
      <p:ext uri="{BB962C8B-B14F-4D97-AF65-F5344CB8AC3E}">
        <p14:creationId xmlns:p14="http://schemas.microsoft.com/office/powerpoint/2010/main" val="121962523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Differential Treatment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Based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Sex (HRC) I</a:t>
            </a:r>
            <a:endParaRPr lang="de-DE" sz="3200" b="1" i="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
        <p:nvSpPr>
          <p:cNvPr id="3" name="Inhaltsplatzhalter 2"/>
          <p:cNvSpPr>
            <a:spLocks noGrp="1"/>
          </p:cNvSpPr>
          <p:nvPr>
            <p:ph idx="1"/>
          </p:nvPr>
        </p:nvSpPr>
        <p:spPr>
          <a:xfrm>
            <a:off x="467544" y="1124744"/>
            <a:ext cx="8229600" cy="5472608"/>
          </a:xfrm>
        </p:spPr>
        <p:txBody>
          <a:bodyPr tIns="108000" rIns="180000">
            <a:normAutofit fontScale="70000" lnSpcReduction="20000"/>
          </a:bodyPr>
          <a:lstStyle/>
          <a:p>
            <a:pPr marL="0" indent="0" algn="just">
              <a:buNone/>
            </a:pPr>
            <a:r>
              <a:rPr lang="en-US" sz="2800" b="1" dirty="0"/>
              <a:t>Human Rights Committee, </a:t>
            </a:r>
            <a:r>
              <a:rPr lang="en-US" sz="2800" b="1" dirty="0" err="1"/>
              <a:t>Aumeeruddy</a:t>
            </a:r>
            <a:r>
              <a:rPr lang="en-US" sz="2800" b="1" dirty="0"/>
              <a:t>-Cziffra and 19 other Mauritian women v. Mauritius, Communication No. 35/1978 [1981´]</a:t>
            </a:r>
          </a:p>
          <a:p>
            <a:pPr marL="0" indent="0" algn="just">
              <a:buNone/>
            </a:pPr>
            <a:r>
              <a:rPr lang="en-US" sz="2800" b="1" dirty="0"/>
              <a:t>Facts: </a:t>
            </a:r>
            <a:r>
              <a:rPr lang="en-US" sz="2800" dirty="0"/>
              <a:t>Complainants are 20 Mauritanian women who claim that the Immigration and Deportation Acts of Mauritius discriminated on ground of sex. Under the Acts, non-national wives of Mauritanian men had an unlimited residency right, while non-national husbands of Mauritanian women were required to obtain an official residency permit. They alleged breach of inter alia Art. 2, 3, 26 ICCPR. </a:t>
            </a:r>
          </a:p>
          <a:p>
            <a:pPr marL="0" indent="0" algn="just">
              <a:buNone/>
            </a:pPr>
            <a:endParaRPr lang="en-US" sz="2800" dirty="0"/>
          </a:p>
          <a:p>
            <a:pPr marL="0" indent="0" algn="just">
              <a:buNone/>
            </a:pPr>
            <a:r>
              <a:rPr lang="en-US" sz="2800" b="1" dirty="0"/>
              <a:t>Committee held:</a:t>
            </a:r>
          </a:p>
          <a:p>
            <a:pPr marL="0" indent="0" algn="just">
              <a:buNone/>
            </a:pPr>
            <a:r>
              <a:rPr lang="en-US" dirty="0"/>
              <a:t>9.2 (b) 2 (</a:t>
            </a:r>
            <a:r>
              <a:rPr lang="en-US" dirty="0" err="1"/>
              <a:t>i</a:t>
            </a:r>
            <a:r>
              <a:rPr lang="en-US" dirty="0"/>
              <a:t>) 5: The protection owed to individuals in this respect is subject to the principle of equal treatment of the sexes which follows from several provisions of the [ICCPR] Covenant. It is </a:t>
            </a:r>
            <a:r>
              <a:rPr lang="en-US" dirty="0">
                <a:solidFill>
                  <a:srgbClr val="C00000"/>
                </a:solidFill>
              </a:rPr>
              <a:t>an obligation of the State parties under Article 2 (1) generally to respect and ensure the rights of the Covenant</a:t>
            </a:r>
            <a:r>
              <a:rPr lang="en-US" dirty="0"/>
              <a:t> “without distinction of any kind, such as (inter alia) sex”, and more </a:t>
            </a:r>
            <a:r>
              <a:rPr lang="en-US" dirty="0">
                <a:solidFill>
                  <a:srgbClr val="C00000"/>
                </a:solidFill>
              </a:rPr>
              <a:t>particularly under Article 3 “to ensure the equal right of men and women</a:t>
            </a:r>
            <a:r>
              <a:rPr lang="en-US" dirty="0"/>
              <a:t> to the enjoyment” of all these rights, as well as under Article 26 to provide “without any discrimination” for “the equal protection of the law”.</a:t>
            </a:r>
            <a:endParaRPr lang="en-US" sz="2800" dirty="0"/>
          </a:p>
          <a:p>
            <a:pPr marL="0" indent="0" algn="just">
              <a:buNone/>
            </a:pPr>
            <a:endParaRPr lang="en-US"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56</a:t>
            </a:fld>
            <a:endParaRPr lang="de-DE"/>
          </a:p>
        </p:txBody>
      </p:sp>
    </p:spTree>
    <p:extLst>
      <p:ext uri="{BB962C8B-B14F-4D97-AF65-F5344CB8AC3E}">
        <p14:creationId xmlns:p14="http://schemas.microsoft.com/office/powerpoint/2010/main" val="40007602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Differential Treatment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Based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Sex (HRC) II</a:t>
            </a:r>
            <a:endParaRPr lang="de-DE" sz="3200" b="1" i="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
        <p:nvSpPr>
          <p:cNvPr id="3" name="Inhaltsplatzhalter 2"/>
          <p:cNvSpPr>
            <a:spLocks noGrp="1"/>
          </p:cNvSpPr>
          <p:nvPr>
            <p:ph idx="1"/>
          </p:nvPr>
        </p:nvSpPr>
        <p:spPr>
          <a:xfrm>
            <a:off x="467544" y="1124744"/>
            <a:ext cx="8229600" cy="5472608"/>
          </a:xfrm>
        </p:spPr>
        <p:txBody>
          <a:bodyPr tIns="108000" rIns="180000">
            <a:normAutofit fontScale="85000" lnSpcReduction="20000"/>
          </a:bodyPr>
          <a:lstStyle/>
          <a:p>
            <a:pPr marL="0" indent="0" algn="just">
              <a:buNone/>
            </a:pPr>
            <a:r>
              <a:rPr lang="en-US" dirty="0"/>
              <a:t>9.2 (b) 2 (</a:t>
            </a:r>
            <a:r>
              <a:rPr lang="en-US" dirty="0" err="1"/>
              <a:t>i</a:t>
            </a:r>
            <a:r>
              <a:rPr lang="en-US" dirty="0"/>
              <a:t>) 6: The authors who are married to foreign nationals are </a:t>
            </a:r>
            <a:r>
              <a:rPr lang="en-US" dirty="0">
                <a:solidFill>
                  <a:srgbClr val="C00000"/>
                </a:solidFill>
              </a:rPr>
              <a:t>suffering from the adverse consequences </a:t>
            </a:r>
            <a:r>
              <a:rPr lang="en-US" dirty="0"/>
              <a:t>of the statutes discussed above </a:t>
            </a:r>
            <a:r>
              <a:rPr lang="en-US" dirty="0">
                <a:solidFill>
                  <a:srgbClr val="C00000"/>
                </a:solidFill>
              </a:rPr>
              <a:t>only because they are women</a:t>
            </a:r>
            <a:r>
              <a:rPr lang="en-US" dirty="0"/>
              <a:t>. The precarious residence status of their husbands, affecting their family life as described, results from the 1977 laws which do not apply the same measures of control to foreign wives. In this connection the Committee has noted that under section 16 of the Constitution of Mauritius sex is not one of the grounds on which discrimination is prohibited.</a:t>
            </a:r>
            <a:endParaRPr lang="de-DE" dirty="0"/>
          </a:p>
          <a:p>
            <a:pPr marL="0" indent="0" algn="just">
              <a:buNone/>
            </a:pPr>
            <a:r>
              <a:rPr lang="en-US" dirty="0"/>
              <a:t>9.2 (b) 2 (</a:t>
            </a:r>
            <a:r>
              <a:rPr lang="en-US" dirty="0" err="1"/>
              <a:t>i</a:t>
            </a:r>
            <a:r>
              <a:rPr lang="en-US" dirty="0"/>
              <a:t>) 7: In these circumstances, it is not necessary for the Committee to decide in the present cases how far such or other restrictions on the residence of foreign spouses might conflict with the Covenant if applied without discrimination of any kind.</a:t>
            </a:r>
            <a:endParaRPr lang="de-DE" dirty="0"/>
          </a:p>
          <a:p>
            <a:pPr marL="0" indent="0" algn="just">
              <a:buNone/>
            </a:pPr>
            <a:endParaRPr lang="en-US"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57</a:t>
            </a:fld>
            <a:endParaRPr lang="de-DE"/>
          </a:p>
        </p:txBody>
      </p:sp>
    </p:spTree>
    <p:extLst>
      <p:ext uri="{BB962C8B-B14F-4D97-AF65-F5344CB8AC3E}">
        <p14:creationId xmlns:p14="http://schemas.microsoft.com/office/powerpoint/2010/main" val="337693796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Differential Treatment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Based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Sex (HRC) III</a:t>
            </a:r>
            <a:endParaRPr lang="de-DE" sz="3200" b="1" i="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
        <p:nvSpPr>
          <p:cNvPr id="3" name="Inhaltsplatzhalter 2"/>
          <p:cNvSpPr>
            <a:spLocks noGrp="1"/>
          </p:cNvSpPr>
          <p:nvPr>
            <p:ph idx="1"/>
          </p:nvPr>
        </p:nvSpPr>
        <p:spPr>
          <a:xfrm>
            <a:off x="467544" y="1124744"/>
            <a:ext cx="8229600" cy="5472608"/>
          </a:xfrm>
        </p:spPr>
        <p:txBody>
          <a:bodyPr tIns="108000" rIns="180000">
            <a:normAutofit fontScale="70000" lnSpcReduction="20000"/>
          </a:bodyPr>
          <a:lstStyle/>
          <a:p>
            <a:pPr marL="0" indent="0" algn="just" fontAlgn="base">
              <a:buNone/>
            </a:pPr>
            <a:r>
              <a:rPr lang="en-US" dirty="0"/>
              <a:t>9.2 (b) 2 (</a:t>
            </a:r>
            <a:r>
              <a:rPr lang="en-US" dirty="0" err="1"/>
              <a:t>i</a:t>
            </a:r>
            <a:r>
              <a:rPr lang="en-US" dirty="0"/>
              <a:t>) 8: The Committee considers that it is also unnecessary to say whether the existing discrimination should be called an “arbitrary” interference with the family within the meaning of Article 17. Whether or not the particular interference could as such be justified if it were applied without discrimination does not matter here. </a:t>
            </a:r>
            <a:r>
              <a:rPr lang="en-US" dirty="0">
                <a:solidFill>
                  <a:srgbClr val="C00000"/>
                </a:solidFill>
              </a:rPr>
              <a:t>Whenever restrictions are placed on a right guaranteed by the Covenant, this has to be done without discrimination on the ground of sex</a:t>
            </a:r>
            <a:r>
              <a:rPr lang="en-US" dirty="0"/>
              <a:t>. Whether the restriction in itself would be in breach of that right regarded in isolation, is not decisive in this respect. It is the enjoyment of the rights which must be secured without discrimination. Here it is sufficient, therefore, to note that in the present position an adverse distinction based on sex is made, affecting the alleged victims in their enjoyment of one of their rights. No sufficient justification for this difference has been given. The Committee must then find that there is a </a:t>
            </a:r>
            <a:r>
              <a:rPr lang="en-US" u="sng" dirty="0"/>
              <a:t>violation of Articles 2 (1) and 3 of the Covenant, in conjunction with Article 17 (1 )</a:t>
            </a:r>
            <a:r>
              <a:rPr lang="en-US" dirty="0"/>
              <a:t>.</a:t>
            </a:r>
            <a:endParaRPr lang="de-DE"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58</a:t>
            </a:fld>
            <a:endParaRPr lang="de-DE"/>
          </a:p>
        </p:txBody>
      </p:sp>
    </p:spTree>
    <p:extLst>
      <p:ext uri="{BB962C8B-B14F-4D97-AF65-F5344CB8AC3E}">
        <p14:creationId xmlns:p14="http://schemas.microsoft.com/office/powerpoint/2010/main" val="373654971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Differential Treatment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Based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Sex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ECtHR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endParaRPr lang="de-DE" sz="3200" b="1" i="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
        <p:nvSpPr>
          <p:cNvPr id="3" name="Inhaltsplatzhalter 2"/>
          <p:cNvSpPr>
            <a:spLocks noGrp="1"/>
          </p:cNvSpPr>
          <p:nvPr>
            <p:ph idx="1"/>
          </p:nvPr>
        </p:nvSpPr>
        <p:spPr>
          <a:xfrm>
            <a:off x="467544" y="1124744"/>
            <a:ext cx="8229600" cy="5472608"/>
          </a:xfrm>
        </p:spPr>
        <p:txBody>
          <a:bodyPr tIns="108000" rIns="180000">
            <a:normAutofit fontScale="85000" lnSpcReduction="20000"/>
          </a:bodyPr>
          <a:lstStyle/>
          <a:p>
            <a:pPr marL="0" indent="0" algn="just">
              <a:buNone/>
            </a:pPr>
            <a:r>
              <a:rPr lang="en-US" sz="2800" b="1" dirty="0"/>
              <a:t>ECtHR, No. 29865/96 – </a:t>
            </a:r>
            <a:r>
              <a:rPr lang="en-US" sz="2800" b="1" dirty="0" err="1"/>
              <a:t>Ünal</a:t>
            </a:r>
            <a:r>
              <a:rPr lang="en-US" sz="2800" b="1" dirty="0"/>
              <a:t> </a:t>
            </a:r>
            <a:r>
              <a:rPr lang="en-US" sz="2800" b="1" dirty="0" err="1"/>
              <a:t>Tekeli</a:t>
            </a:r>
            <a:r>
              <a:rPr lang="en-US" sz="2800" b="1" dirty="0"/>
              <a:t> v. Turkey [2004]</a:t>
            </a:r>
          </a:p>
          <a:p>
            <a:pPr marL="0" indent="0" algn="just">
              <a:buNone/>
            </a:pPr>
            <a:r>
              <a:rPr lang="en-US" sz="2800" b="1" dirty="0"/>
              <a:t>Facts: </a:t>
            </a:r>
            <a:r>
              <a:rPr lang="en-US" sz="2800" dirty="0"/>
              <a:t>The applicant, a Turkish woman, alleged that she has been discriminated by the Turkish legislation in that only married men could continue to bear their own family name after they married. </a:t>
            </a:r>
          </a:p>
          <a:p>
            <a:pPr marL="0" indent="0" algn="just">
              <a:buNone/>
            </a:pPr>
            <a:endParaRPr lang="en-US" sz="2800" dirty="0"/>
          </a:p>
          <a:p>
            <a:pPr marL="0" indent="0" algn="just">
              <a:buNone/>
            </a:pPr>
            <a:r>
              <a:rPr lang="en-US" sz="2800" b="1" dirty="0"/>
              <a:t>Court held:</a:t>
            </a:r>
          </a:p>
          <a:p>
            <a:pPr marL="0" indent="0" algn="just">
              <a:buNone/>
            </a:pPr>
            <a:r>
              <a:rPr lang="en-US" sz="2800" dirty="0"/>
              <a:t>63. … Nowadays the </a:t>
            </a:r>
            <a:r>
              <a:rPr lang="en-US" sz="2800" u="sng" dirty="0"/>
              <a:t>advancement of the equality of the sexes</a:t>
            </a:r>
            <a:r>
              <a:rPr lang="en-US" sz="2800" dirty="0"/>
              <a:t> in the member states of the Council of Europe, including Turkey, and in particular the importance attached to the principle of non-discrimination, </a:t>
            </a:r>
            <a:r>
              <a:rPr lang="en-US" sz="2800" u="sng" dirty="0"/>
              <a:t>prevent States from imposing that tradition on married women</a:t>
            </a:r>
            <a:r>
              <a:rPr lang="en-US" sz="2800" dirty="0"/>
              <a:t>.</a:t>
            </a:r>
          </a:p>
          <a:p>
            <a:pPr marL="0" indent="0" algn="just">
              <a:buNone/>
            </a:pPr>
            <a:r>
              <a:rPr lang="en-US" sz="2800" dirty="0"/>
              <a:t>68. … the objective of </a:t>
            </a:r>
            <a:r>
              <a:rPr lang="en-US" sz="2800" u="sng" dirty="0"/>
              <a:t>reflecting family unity </a:t>
            </a:r>
            <a:r>
              <a:rPr lang="en-US" sz="2800" dirty="0"/>
              <a:t>through a joint family name </a:t>
            </a:r>
            <a:r>
              <a:rPr lang="en-US" sz="2800" u="sng" dirty="0"/>
              <a:t>cannot provide a justification </a:t>
            </a:r>
            <a:r>
              <a:rPr lang="en-US" sz="2800" dirty="0"/>
              <a:t>for the gender-based difference in treatment complained of in the instant case. </a:t>
            </a:r>
          </a:p>
          <a:p>
            <a:pPr marL="0" indent="0" algn="just">
              <a:buNone/>
            </a:pPr>
            <a:r>
              <a:rPr lang="en-US" sz="2800" b="1" dirty="0"/>
              <a:t>Ruling: </a:t>
            </a:r>
            <a:r>
              <a:rPr lang="en-US" sz="2800" dirty="0"/>
              <a:t>Violation of Art. 14+8 ECHR </a:t>
            </a:r>
          </a:p>
        </p:txBody>
      </p:sp>
      <p:sp>
        <p:nvSpPr>
          <p:cNvPr id="5" name="Foliennummernplatzhalter 4"/>
          <p:cNvSpPr>
            <a:spLocks noGrp="1"/>
          </p:cNvSpPr>
          <p:nvPr>
            <p:ph type="sldNum" sz="quarter" idx="12"/>
          </p:nvPr>
        </p:nvSpPr>
        <p:spPr/>
        <p:txBody>
          <a:bodyPr/>
          <a:lstStyle/>
          <a:p>
            <a:fld id="{74E8C25B-C0C2-4DD4-808A-E33AE5C30C39}" type="slidenum">
              <a:rPr lang="de-DE" smtClean="0"/>
              <a:pPr/>
              <a:t>59</a:t>
            </a:fld>
            <a:endParaRPr lang="de-DE"/>
          </a:p>
        </p:txBody>
      </p:sp>
    </p:spTree>
    <p:extLst>
      <p:ext uri="{BB962C8B-B14F-4D97-AF65-F5344CB8AC3E}">
        <p14:creationId xmlns:p14="http://schemas.microsoft.com/office/powerpoint/2010/main" val="936354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a:solidFill>
            <a:srgbClr val="FFEBF0"/>
          </a:solidFill>
          <a:ln w="12700">
            <a:solidFill>
              <a:schemeClr val="bg1">
                <a:lumMod val="50000"/>
              </a:schemeClr>
            </a:solidFill>
          </a:ln>
          <a:effectLst>
            <a:outerShdw blurRad="76200" dir="18900000" sy="23000" kx="-1200000" algn="bl" rotWithShape="0">
              <a:prstClr val="black">
                <a:alpha val="20000"/>
              </a:prstClr>
            </a:outerShdw>
          </a:effectLst>
        </p:spPr>
        <p:txBody>
          <a:bodyPr>
            <a:normAutofit/>
          </a:bodyPr>
          <a:lstStyle/>
          <a:p>
            <a:pPr algn="l"/>
            <a:r>
              <a:rPr lang="de-DE" sz="2400" b="1" dirty="0">
                <a:ln w="1905"/>
                <a:solidFill>
                  <a:srgbClr val="DC7A88"/>
                </a:solidFill>
                <a:effectLst>
                  <a:innerShdw blurRad="69850" dist="43180" dir="5400000">
                    <a:srgbClr val="000000">
                      <a:alpha val="65000"/>
                    </a:srgbClr>
                  </a:innerShdw>
                </a:effectLst>
              </a:rPr>
              <a:t>General Legal Bases – UN IV</a:t>
            </a:r>
            <a:endParaRPr lang="de-DE" sz="2400" dirty="0">
              <a:solidFill>
                <a:srgbClr val="DC7A88"/>
              </a:solidFill>
            </a:endParaRPr>
          </a:p>
        </p:txBody>
      </p:sp>
      <p:sp>
        <p:nvSpPr>
          <p:cNvPr id="3" name="Inhaltsplatzhalter 2"/>
          <p:cNvSpPr>
            <a:spLocks noGrp="1"/>
          </p:cNvSpPr>
          <p:nvPr>
            <p:ph idx="1"/>
          </p:nvPr>
        </p:nvSpPr>
        <p:spPr>
          <a:xfrm>
            <a:off x="457200" y="1196752"/>
            <a:ext cx="8229600" cy="4968552"/>
          </a:xfrm>
        </p:spPr>
        <p:txBody>
          <a:bodyPr>
            <a:normAutofit fontScale="85000" lnSpcReduction="20000"/>
          </a:bodyPr>
          <a:lstStyle/>
          <a:p>
            <a:pPr algn="just"/>
            <a:r>
              <a:rPr lang="en-US" sz="2400" b="1" dirty="0"/>
              <a:t>International Covenant on Civil and Political Rights (ICCPR) (1966)</a:t>
            </a:r>
            <a:endParaRPr lang="en-US" sz="1200" b="1" dirty="0"/>
          </a:p>
          <a:p>
            <a:pPr marL="0" indent="0" algn="just">
              <a:buNone/>
            </a:pPr>
            <a:r>
              <a:rPr lang="en-US" sz="2400" dirty="0"/>
              <a:t>Art. 2(1): Each State Party … undertakes to respect and to ensure to all individuals … the rights recognized in the present Covenant, </a:t>
            </a:r>
            <a:r>
              <a:rPr lang="en-US" sz="2400" b="1" u="sng" dirty="0">
                <a:solidFill>
                  <a:srgbClr val="C00000"/>
                </a:solidFill>
              </a:rPr>
              <a:t>without any distinction</a:t>
            </a:r>
            <a:r>
              <a:rPr lang="en-US" sz="2400" dirty="0"/>
              <a:t> of any kind, such as </a:t>
            </a:r>
            <a:r>
              <a:rPr lang="en-US" sz="2400" dirty="0">
                <a:solidFill>
                  <a:srgbClr val="C00000"/>
                </a:solidFill>
              </a:rPr>
              <a:t>race, </a:t>
            </a:r>
            <a:r>
              <a:rPr lang="en-US" sz="2400" dirty="0" err="1">
                <a:solidFill>
                  <a:srgbClr val="C00000"/>
                </a:solidFill>
              </a:rPr>
              <a:t>colour</a:t>
            </a:r>
            <a:r>
              <a:rPr lang="en-US" sz="2400" dirty="0">
                <a:solidFill>
                  <a:srgbClr val="C00000"/>
                </a:solidFill>
              </a:rPr>
              <a:t>, sex, language, religion, political or other opinion, national or social origin, property, birth or other status</a:t>
            </a:r>
            <a:r>
              <a:rPr lang="en-US" sz="2400" dirty="0"/>
              <a:t>.</a:t>
            </a:r>
          </a:p>
          <a:p>
            <a:pPr marL="0" indent="0" algn="just">
              <a:buNone/>
            </a:pPr>
            <a:r>
              <a:rPr lang="en-US" sz="2400" dirty="0"/>
              <a:t>Art. 26: All persons are equal before the law and are entitled </a:t>
            </a:r>
            <a:r>
              <a:rPr lang="en-US" sz="2400" b="1" u="sng" dirty="0">
                <a:solidFill>
                  <a:srgbClr val="C00000"/>
                </a:solidFill>
              </a:rPr>
              <a:t>without any discrimination</a:t>
            </a:r>
            <a:r>
              <a:rPr lang="en-US" sz="2400" dirty="0"/>
              <a:t> to the </a:t>
            </a:r>
            <a:r>
              <a:rPr lang="en-US" sz="2400" b="1" u="sng" dirty="0">
                <a:solidFill>
                  <a:srgbClr val="C00000"/>
                </a:solidFill>
              </a:rPr>
              <a:t>equal protection of the law</a:t>
            </a:r>
            <a:r>
              <a:rPr lang="en-US" sz="2400" dirty="0"/>
              <a:t>. In this respect, the law shall </a:t>
            </a:r>
            <a:r>
              <a:rPr lang="en-US" sz="2400" b="1" u="sng" dirty="0">
                <a:solidFill>
                  <a:srgbClr val="C00000"/>
                </a:solidFill>
              </a:rPr>
              <a:t>prohibit any discrimination</a:t>
            </a:r>
            <a:r>
              <a:rPr lang="en-US" sz="2400" dirty="0"/>
              <a:t> and </a:t>
            </a:r>
            <a:r>
              <a:rPr lang="en-US" sz="2400" b="1" u="sng" dirty="0">
                <a:solidFill>
                  <a:srgbClr val="C00000"/>
                </a:solidFill>
              </a:rPr>
              <a:t>guarantee to all persons equal and effective protection against discrimination</a:t>
            </a:r>
            <a:r>
              <a:rPr lang="en-US" sz="2400" dirty="0"/>
              <a:t> on any ground such as </a:t>
            </a:r>
            <a:r>
              <a:rPr lang="en-US" sz="2400" dirty="0">
                <a:solidFill>
                  <a:srgbClr val="C00000"/>
                </a:solidFill>
              </a:rPr>
              <a:t>race, </a:t>
            </a:r>
            <a:r>
              <a:rPr lang="en-US" sz="2400" dirty="0" err="1">
                <a:solidFill>
                  <a:srgbClr val="C00000"/>
                </a:solidFill>
              </a:rPr>
              <a:t>colour</a:t>
            </a:r>
            <a:r>
              <a:rPr lang="en-US" sz="2400" dirty="0">
                <a:solidFill>
                  <a:srgbClr val="C00000"/>
                </a:solidFill>
              </a:rPr>
              <a:t>, sex, language, religion, political or other opinion, national or social origin, property, birth or other status</a:t>
            </a:r>
            <a:r>
              <a:rPr lang="en-US" sz="2400" dirty="0"/>
              <a:t>.</a:t>
            </a:r>
            <a:endParaRPr lang="en-US" sz="1500" dirty="0"/>
          </a:p>
          <a:p>
            <a:pPr marL="0" indent="0" algn="just">
              <a:buNone/>
            </a:pPr>
            <a:endParaRPr lang="en-US" sz="1200" dirty="0"/>
          </a:p>
          <a:p>
            <a:pPr algn="just"/>
            <a:r>
              <a:rPr lang="en-US" sz="2400" b="1" dirty="0"/>
              <a:t>Convention on the Rights of the Child (1989)</a:t>
            </a:r>
            <a:endParaRPr lang="en-US" sz="1200" b="1" dirty="0"/>
          </a:p>
          <a:p>
            <a:pPr marL="0" indent="0" algn="just">
              <a:buNone/>
            </a:pPr>
            <a:r>
              <a:rPr lang="en-US" sz="2400" dirty="0"/>
              <a:t>Art. 2(1): States Parties shall respect and ensure the rights … to each child … </a:t>
            </a:r>
            <a:r>
              <a:rPr lang="en-US" sz="2400" b="1" u="sng" dirty="0">
                <a:solidFill>
                  <a:srgbClr val="C00000"/>
                </a:solidFill>
              </a:rPr>
              <a:t>without discrimination </a:t>
            </a:r>
            <a:r>
              <a:rPr lang="en-US" sz="2400" dirty="0"/>
              <a:t>of any kind, irrespective of the </a:t>
            </a:r>
            <a:r>
              <a:rPr lang="en-US" sz="2400" dirty="0">
                <a:solidFill>
                  <a:srgbClr val="C00000"/>
                </a:solidFill>
              </a:rPr>
              <a:t>child’s or his or her parent’s or legal guardian’s race, </a:t>
            </a:r>
            <a:r>
              <a:rPr lang="en-US" sz="2400" dirty="0" err="1">
                <a:solidFill>
                  <a:srgbClr val="C00000"/>
                </a:solidFill>
              </a:rPr>
              <a:t>colour</a:t>
            </a:r>
            <a:r>
              <a:rPr lang="en-US" sz="2400" dirty="0">
                <a:solidFill>
                  <a:srgbClr val="C00000"/>
                </a:solidFill>
              </a:rPr>
              <a:t>, sex, language, religion, political or other opinion, national, ethnic or social origin, property, disability, birth or other status</a:t>
            </a:r>
            <a:r>
              <a:rPr lang="en-US" sz="2400" dirty="0"/>
              <a:t>.</a:t>
            </a:r>
            <a:endParaRPr lang="en-US" sz="2400" b="1"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6</a:t>
            </a:fld>
            <a:endParaRPr lang="de-DE"/>
          </a:p>
        </p:txBody>
      </p:sp>
    </p:spTree>
    <p:extLst>
      <p:ext uri="{BB962C8B-B14F-4D97-AF65-F5344CB8AC3E}">
        <p14:creationId xmlns:p14="http://schemas.microsoft.com/office/powerpoint/2010/main" val="110424088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Differential Treatment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Based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Sex (CJEU)</a:t>
            </a:r>
            <a:endParaRPr lang="de-DE" sz="3200" b="1" i="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
        <p:nvSpPr>
          <p:cNvPr id="3" name="Inhaltsplatzhalter 2"/>
          <p:cNvSpPr>
            <a:spLocks noGrp="1"/>
          </p:cNvSpPr>
          <p:nvPr>
            <p:ph idx="1"/>
          </p:nvPr>
        </p:nvSpPr>
        <p:spPr>
          <a:xfrm>
            <a:off x="467544" y="1124744"/>
            <a:ext cx="8229600" cy="5472608"/>
          </a:xfrm>
        </p:spPr>
        <p:txBody>
          <a:bodyPr tIns="108000" rIns="180000">
            <a:normAutofit fontScale="77500" lnSpcReduction="20000"/>
          </a:bodyPr>
          <a:lstStyle/>
          <a:p>
            <a:pPr marL="0" indent="0" algn="just">
              <a:buNone/>
            </a:pPr>
            <a:r>
              <a:rPr lang="en-US" sz="2800" b="1" dirty="0"/>
              <a:t>CJEU, C-222/14, Konstantinos </a:t>
            </a:r>
            <a:r>
              <a:rPr lang="en-US" sz="2800" b="1" dirty="0" err="1"/>
              <a:t>Maïstrellis</a:t>
            </a:r>
            <a:r>
              <a:rPr lang="en-US" sz="2800" b="1" dirty="0"/>
              <a:t> v. </a:t>
            </a:r>
            <a:r>
              <a:rPr lang="de-DE" sz="2800" b="1" dirty="0"/>
              <a:t>Minister for Justice, </a:t>
            </a:r>
            <a:r>
              <a:rPr lang="de-DE" sz="2800" b="1" dirty="0" err="1"/>
              <a:t>Transparency</a:t>
            </a:r>
            <a:r>
              <a:rPr lang="de-DE" sz="2800" b="1" dirty="0"/>
              <a:t> </a:t>
            </a:r>
            <a:r>
              <a:rPr lang="de-DE" sz="2800" b="1" dirty="0" err="1"/>
              <a:t>and</a:t>
            </a:r>
            <a:r>
              <a:rPr lang="de-DE" sz="2800" b="1" dirty="0"/>
              <a:t> Human </a:t>
            </a:r>
            <a:r>
              <a:rPr lang="de-DE" sz="2800" b="1" dirty="0" err="1"/>
              <a:t>Rights</a:t>
            </a:r>
            <a:r>
              <a:rPr lang="de-DE" sz="2800" b="1" dirty="0"/>
              <a:t> [2015]</a:t>
            </a:r>
          </a:p>
          <a:p>
            <a:pPr marL="0" indent="0" algn="just">
              <a:buNone/>
            </a:pPr>
            <a:r>
              <a:rPr lang="de-DE" sz="2800" b="1" dirty="0"/>
              <a:t>Facts: </a:t>
            </a:r>
            <a:r>
              <a:rPr lang="de-DE" sz="2800" dirty="0"/>
              <a:t>The </a:t>
            </a:r>
            <a:r>
              <a:rPr lang="de-DE" sz="2800" dirty="0" err="1"/>
              <a:t>applicant</a:t>
            </a:r>
            <a:r>
              <a:rPr lang="de-DE" sz="2800" dirty="0"/>
              <a:t>, a </a:t>
            </a:r>
            <a:r>
              <a:rPr lang="de-DE" sz="2800" dirty="0" err="1"/>
              <a:t>judge</a:t>
            </a:r>
            <a:r>
              <a:rPr lang="de-DE" sz="2800" dirty="0"/>
              <a:t>, </a:t>
            </a:r>
            <a:r>
              <a:rPr lang="de-DE" sz="2800" dirty="0" err="1"/>
              <a:t>alleged</a:t>
            </a:r>
            <a:r>
              <a:rPr lang="de-DE" sz="2800" dirty="0"/>
              <a:t> </a:t>
            </a:r>
            <a:r>
              <a:rPr lang="de-DE" sz="2800" dirty="0" err="1"/>
              <a:t>discrimination</a:t>
            </a:r>
            <a:r>
              <a:rPr lang="de-DE" sz="2800" dirty="0"/>
              <a:t> after </a:t>
            </a:r>
            <a:r>
              <a:rPr lang="de-DE" sz="2800" dirty="0" err="1"/>
              <a:t>his</a:t>
            </a:r>
            <a:r>
              <a:rPr lang="de-DE" sz="2800" dirty="0"/>
              <a:t> </a:t>
            </a:r>
            <a:r>
              <a:rPr lang="de-DE" sz="2800" dirty="0" err="1"/>
              <a:t>request</a:t>
            </a:r>
            <a:r>
              <a:rPr lang="de-DE" sz="2800" dirty="0"/>
              <a:t> </a:t>
            </a:r>
            <a:r>
              <a:rPr lang="de-DE" sz="2800" dirty="0" err="1"/>
              <a:t>for</a:t>
            </a:r>
            <a:r>
              <a:rPr lang="de-DE" sz="2800" dirty="0"/>
              <a:t> parental </a:t>
            </a:r>
            <a:r>
              <a:rPr lang="de-DE" sz="2800" dirty="0" err="1"/>
              <a:t>leave</a:t>
            </a:r>
            <a:r>
              <a:rPr lang="de-DE" sz="2800" dirty="0"/>
              <a:t> was </a:t>
            </a:r>
            <a:r>
              <a:rPr lang="de-DE" sz="2800" dirty="0" err="1"/>
              <a:t>refused</a:t>
            </a:r>
            <a:r>
              <a:rPr lang="de-DE" sz="2800" dirty="0"/>
              <a:t>, on </a:t>
            </a:r>
            <a:r>
              <a:rPr lang="de-DE" sz="2800" dirty="0" err="1"/>
              <a:t>the</a:t>
            </a:r>
            <a:r>
              <a:rPr lang="de-DE" sz="2800" dirty="0"/>
              <a:t> </a:t>
            </a:r>
            <a:r>
              <a:rPr lang="de-DE" sz="2800" dirty="0" err="1"/>
              <a:t>ground</a:t>
            </a:r>
            <a:r>
              <a:rPr lang="de-DE" sz="2800" dirty="0"/>
              <a:t> </a:t>
            </a:r>
            <a:r>
              <a:rPr lang="de-DE" sz="2800" dirty="0" err="1"/>
              <a:t>that</a:t>
            </a:r>
            <a:r>
              <a:rPr lang="de-DE" sz="2800" dirty="0"/>
              <a:t> </a:t>
            </a:r>
            <a:r>
              <a:rPr lang="de-DE" sz="2800" dirty="0" err="1"/>
              <a:t>his</a:t>
            </a:r>
            <a:r>
              <a:rPr lang="de-DE" sz="2800" dirty="0"/>
              <a:t> </a:t>
            </a:r>
            <a:r>
              <a:rPr lang="de-DE" sz="2800" dirty="0" err="1"/>
              <a:t>wife</a:t>
            </a:r>
            <a:r>
              <a:rPr lang="de-DE" sz="2800" dirty="0"/>
              <a:t> was not in </a:t>
            </a:r>
            <a:r>
              <a:rPr lang="de-DE" sz="2800" dirty="0" err="1"/>
              <a:t>work</a:t>
            </a:r>
            <a:r>
              <a:rPr lang="de-DE" sz="2800" dirty="0"/>
              <a:t>.</a:t>
            </a:r>
          </a:p>
          <a:p>
            <a:pPr marL="0" indent="0" algn="just">
              <a:buNone/>
            </a:pPr>
            <a:endParaRPr lang="de-DE" sz="2800" dirty="0"/>
          </a:p>
          <a:p>
            <a:pPr marL="0" indent="0" algn="just">
              <a:buNone/>
            </a:pPr>
            <a:r>
              <a:rPr lang="de-DE" sz="2800" b="1" dirty="0"/>
              <a:t>Court </a:t>
            </a:r>
            <a:r>
              <a:rPr lang="de-DE" sz="2800" b="1" dirty="0" err="1"/>
              <a:t>held</a:t>
            </a:r>
            <a:r>
              <a:rPr lang="de-DE" sz="2800" b="1" dirty="0"/>
              <a:t>:</a:t>
            </a:r>
          </a:p>
          <a:p>
            <a:pPr marL="0" indent="0" algn="just">
              <a:buNone/>
            </a:pPr>
            <a:r>
              <a:rPr lang="en-US" sz="2800" dirty="0"/>
              <a:t>49. … under national law, mothers who are civil servants are always entitled to parental leave, whereas fathers who are civil servant are entitled to it only if the mother of their child works or exercises a profession. Thus, the mere fact of being a parent is not sufficient for male civil servants to gain entitlement to that leave, whereas it is for women with an identical status …</a:t>
            </a:r>
          </a:p>
          <a:p>
            <a:pPr marL="0" indent="0" algn="just">
              <a:buNone/>
            </a:pPr>
            <a:r>
              <a:rPr lang="en-US" sz="2800" dirty="0"/>
              <a:t>50. … a provision such as the one at issue in the main proceedings, far from ensuring full equality in practice between men and women in working life, is liable to </a:t>
            </a:r>
            <a:r>
              <a:rPr lang="en-US" sz="2800" u="sng" dirty="0"/>
              <a:t>perpetuate a traditional distribution of the roles of men and women</a:t>
            </a:r>
            <a:r>
              <a:rPr lang="en-US" sz="2800" dirty="0"/>
              <a:t> by keeping men in a role subsidiary to that of women in relation to the exercise of their parental duties …</a:t>
            </a:r>
          </a:p>
        </p:txBody>
      </p:sp>
      <p:sp>
        <p:nvSpPr>
          <p:cNvPr id="5" name="Foliennummernplatzhalter 4"/>
          <p:cNvSpPr>
            <a:spLocks noGrp="1"/>
          </p:cNvSpPr>
          <p:nvPr>
            <p:ph type="sldNum" sz="quarter" idx="12"/>
          </p:nvPr>
        </p:nvSpPr>
        <p:spPr/>
        <p:txBody>
          <a:bodyPr/>
          <a:lstStyle/>
          <a:p>
            <a:fld id="{74E8C25B-C0C2-4DD4-808A-E33AE5C30C39}" type="slidenum">
              <a:rPr lang="de-DE" smtClean="0"/>
              <a:pPr/>
              <a:t>60</a:t>
            </a:fld>
            <a:endParaRPr lang="de-DE"/>
          </a:p>
        </p:txBody>
      </p:sp>
    </p:spTree>
    <p:extLst>
      <p:ext uri="{BB962C8B-B14F-4D97-AF65-F5344CB8AC3E}">
        <p14:creationId xmlns:p14="http://schemas.microsoft.com/office/powerpoint/2010/main" val="45187263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Transgender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I </a:t>
            </a:r>
            <a:endParaRPr lang="de-DE" sz="3200" b="1" i="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
        <p:nvSpPr>
          <p:cNvPr id="3" name="Inhaltsplatzhalter 2"/>
          <p:cNvSpPr>
            <a:spLocks noGrp="1"/>
          </p:cNvSpPr>
          <p:nvPr>
            <p:ph idx="1"/>
          </p:nvPr>
        </p:nvSpPr>
        <p:spPr>
          <a:xfrm>
            <a:off x="467544" y="1124744"/>
            <a:ext cx="8229600" cy="5231606"/>
          </a:xfrm>
        </p:spPr>
        <p:txBody>
          <a:bodyPr tIns="108000" rIns="180000">
            <a:noAutofit/>
          </a:bodyPr>
          <a:lstStyle/>
          <a:p>
            <a:pPr marL="0" indent="0" algn="just">
              <a:buNone/>
            </a:pPr>
            <a:r>
              <a:rPr lang="en-GB" sz="2100" b="1" dirty="0"/>
              <a:t>ECtHR, No. 28957/95 - Goodwin v The United Kingdom [2002]</a:t>
            </a:r>
          </a:p>
          <a:p>
            <a:pPr marL="0" indent="0" algn="just">
              <a:buNone/>
            </a:pPr>
            <a:r>
              <a:rPr lang="en-GB" sz="2100" b="1" dirty="0"/>
              <a:t>Facts: </a:t>
            </a:r>
            <a:r>
              <a:rPr lang="en-GB" sz="2100" dirty="0"/>
              <a:t>The applicant underwent a male to female gender reassignment surgery but was denied recognition of her new legal situation, inter alia, relating to retirement pension as a woman (at the age of 60, as opposed to 65, applicable for men).</a:t>
            </a:r>
          </a:p>
          <a:p>
            <a:pPr marL="0" indent="0" algn="just">
              <a:buNone/>
            </a:pPr>
            <a:endParaRPr lang="en-GB" sz="2100" dirty="0"/>
          </a:p>
          <a:p>
            <a:pPr marL="0" indent="0" algn="just">
              <a:buNone/>
            </a:pPr>
            <a:r>
              <a:rPr lang="en-GB" sz="2100" b="1" dirty="0"/>
              <a:t>Court held:</a:t>
            </a:r>
          </a:p>
          <a:p>
            <a:pPr marL="0" indent="0" algn="just">
              <a:buNone/>
            </a:pPr>
            <a:r>
              <a:rPr lang="en-GB" sz="2100" dirty="0"/>
              <a:t>On Art. 8 ECHR:</a:t>
            </a:r>
          </a:p>
          <a:p>
            <a:pPr marL="0" indent="0" algn="just">
              <a:buNone/>
            </a:pPr>
            <a:r>
              <a:rPr lang="en-GB" sz="2100" dirty="0"/>
              <a:t>76. </a:t>
            </a:r>
            <a:r>
              <a:rPr lang="de-DE" sz="2100" dirty="0"/>
              <a:t>The Court </a:t>
            </a:r>
            <a:r>
              <a:rPr lang="de-DE" sz="2100" dirty="0" err="1"/>
              <a:t>observes</a:t>
            </a:r>
            <a:r>
              <a:rPr lang="de-DE" sz="2100" dirty="0"/>
              <a:t> </a:t>
            </a:r>
            <a:r>
              <a:rPr lang="de-DE" sz="2100" dirty="0" err="1"/>
              <a:t>that</a:t>
            </a:r>
            <a:r>
              <a:rPr lang="de-DE" sz="2100" dirty="0"/>
              <a:t> </a:t>
            </a:r>
            <a:r>
              <a:rPr lang="de-DE" sz="2100" dirty="0" err="1"/>
              <a:t>the</a:t>
            </a:r>
            <a:r>
              <a:rPr lang="de-DE" sz="2100" dirty="0"/>
              <a:t> </a:t>
            </a:r>
            <a:r>
              <a:rPr lang="de-DE" sz="2100" dirty="0" err="1"/>
              <a:t>applicant</a:t>
            </a:r>
            <a:r>
              <a:rPr lang="de-DE" sz="2100" dirty="0"/>
              <a:t>, registered at </a:t>
            </a:r>
            <a:r>
              <a:rPr lang="de-DE" sz="2100" dirty="0" err="1"/>
              <a:t>birth</a:t>
            </a:r>
            <a:r>
              <a:rPr lang="de-DE" sz="2100" dirty="0"/>
              <a:t> </a:t>
            </a:r>
            <a:r>
              <a:rPr lang="de-DE" sz="2100" dirty="0" err="1"/>
              <a:t>as</a:t>
            </a:r>
            <a:r>
              <a:rPr lang="de-DE" sz="2100" dirty="0"/>
              <a:t> male, </a:t>
            </a:r>
            <a:r>
              <a:rPr lang="de-DE" sz="2100" dirty="0" err="1"/>
              <a:t>has</a:t>
            </a:r>
            <a:r>
              <a:rPr lang="de-DE" sz="2100" dirty="0"/>
              <a:t> </a:t>
            </a:r>
            <a:r>
              <a:rPr lang="de-DE" sz="2100" dirty="0" err="1"/>
              <a:t>undergone</a:t>
            </a:r>
            <a:r>
              <a:rPr lang="de-DE" sz="2100" dirty="0"/>
              <a:t> </a:t>
            </a:r>
            <a:r>
              <a:rPr lang="de-DE" sz="2100" dirty="0" err="1"/>
              <a:t>gender</a:t>
            </a:r>
            <a:r>
              <a:rPr lang="de-DE" sz="2100" dirty="0"/>
              <a:t> </a:t>
            </a:r>
            <a:r>
              <a:rPr lang="de-DE" sz="2100" dirty="0" err="1"/>
              <a:t>re-assignment</a:t>
            </a:r>
            <a:r>
              <a:rPr lang="de-DE" sz="2100" dirty="0"/>
              <a:t> </a:t>
            </a:r>
            <a:r>
              <a:rPr lang="de-DE" sz="2100" dirty="0" err="1"/>
              <a:t>surgery</a:t>
            </a:r>
            <a:r>
              <a:rPr lang="de-DE" sz="2100" dirty="0"/>
              <a:t> </a:t>
            </a:r>
            <a:r>
              <a:rPr lang="de-DE" sz="2100" dirty="0" err="1"/>
              <a:t>and</a:t>
            </a:r>
            <a:r>
              <a:rPr lang="de-DE" sz="2100" dirty="0"/>
              <a:t> </a:t>
            </a:r>
            <a:r>
              <a:rPr lang="de-DE" sz="2100" dirty="0" err="1"/>
              <a:t>lives</a:t>
            </a:r>
            <a:r>
              <a:rPr lang="de-DE" sz="2100" dirty="0"/>
              <a:t> in </a:t>
            </a:r>
            <a:r>
              <a:rPr lang="de-DE" sz="2100" dirty="0" err="1"/>
              <a:t>society</a:t>
            </a:r>
            <a:r>
              <a:rPr lang="de-DE" sz="2100" dirty="0"/>
              <a:t> </a:t>
            </a:r>
            <a:r>
              <a:rPr lang="de-DE" sz="2100" dirty="0" err="1"/>
              <a:t>as</a:t>
            </a:r>
            <a:r>
              <a:rPr lang="de-DE" sz="2100" dirty="0"/>
              <a:t> a </a:t>
            </a:r>
            <a:r>
              <a:rPr lang="de-DE" sz="2100" dirty="0" err="1"/>
              <a:t>female</a:t>
            </a:r>
            <a:r>
              <a:rPr lang="de-DE" sz="2100" dirty="0"/>
              <a:t>. </a:t>
            </a:r>
            <a:r>
              <a:rPr lang="de-DE" sz="2100" dirty="0" err="1"/>
              <a:t>Nonetheless</a:t>
            </a:r>
            <a:r>
              <a:rPr lang="de-DE" sz="2100" dirty="0"/>
              <a:t>, </a:t>
            </a:r>
            <a:r>
              <a:rPr lang="de-DE" sz="2100" dirty="0" err="1"/>
              <a:t>the</a:t>
            </a:r>
            <a:r>
              <a:rPr lang="de-DE" sz="2100" dirty="0"/>
              <a:t> </a:t>
            </a:r>
            <a:r>
              <a:rPr lang="de-DE" sz="2100" dirty="0" err="1"/>
              <a:t>applicant</a:t>
            </a:r>
            <a:r>
              <a:rPr lang="de-DE" sz="2100" dirty="0"/>
              <a:t> </a:t>
            </a:r>
            <a:r>
              <a:rPr lang="de-DE" sz="2100" dirty="0" err="1"/>
              <a:t>remains</a:t>
            </a:r>
            <a:r>
              <a:rPr lang="de-DE" sz="2100" dirty="0"/>
              <a:t>, </a:t>
            </a:r>
            <a:r>
              <a:rPr lang="de-DE" sz="2100" dirty="0" err="1"/>
              <a:t>for</a:t>
            </a:r>
            <a:r>
              <a:rPr lang="de-DE" sz="2100" dirty="0"/>
              <a:t> legal </a:t>
            </a:r>
            <a:r>
              <a:rPr lang="de-DE" sz="2100" dirty="0" err="1"/>
              <a:t>purposes</a:t>
            </a:r>
            <a:r>
              <a:rPr lang="de-DE" sz="2100" dirty="0"/>
              <a:t>, a male. This </a:t>
            </a:r>
            <a:r>
              <a:rPr lang="de-DE" sz="2100" dirty="0" err="1"/>
              <a:t>has</a:t>
            </a:r>
            <a:r>
              <a:rPr lang="de-DE" sz="2100" dirty="0"/>
              <a:t> </a:t>
            </a:r>
            <a:r>
              <a:rPr lang="de-DE" sz="2100" dirty="0" err="1"/>
              <a:t>had</a:t>
            </a:r>
            <a:r>
              <a:rPr lang="de-DE" sz="2100" dirty="0"/>
              <a:t>, </a:t>
            </a:r>
            <a:r>
              <a:rPr lang="de-DE" sz="2100" dirty="0" err="1"/>
              <a:t>and</a:t>
            </a:r>
            <a:r>
              <a:rPr lang="de-DE" sz="2100" dirty="0"/>
              <a:t> </a:t>
            </a:r>
            <a:r>
              <a:rPr lang="de-DE" sz="2100" dirty="0" err="1"/>
              <a:t>continues</a:t>
            </a:r>
            <a:r>
              <a:rPr lang="de-DE" sz="2100" dirty="0"/>
              <a:t> </a:t>
            </a:r>
            <a:r>
              <a:rPr lang="de-DE" sz="2100" dirty="0" err="1"/>
              <a:t>to</a:t>
            </a:r>
            <a:r>
              <a:rPr lang="de-DE" sz="2100" dirty="0"/>
              <a:t> </a:t>
            </a:r>
            <a:r>
              <a:rPr lang="de-DE" sz="2100" dirty="0" err="1"/>
              <a:t>have</a:t>
            </a:r>
            <a:r>
              <a:rPr lang="de-DE" sz="2100" dirty="0"/>
              <a:t>, </a:t>
            </a:r>
            <a:r>
              <a:rPr lang="de-DE" sz="2100" dirty="0" err="1"/>
              <a:t>effects</a:t>
            </a:r>
            <a:r>
              <a:rPr lang="de-DE" sz="2100" dirty="0"/>
              <a:t> on </a:t>
            </a:r>
            <a:r>
              <a:rPr lang="de-DE" sz="2100" dirty="0" err="1"/>
              <a:t>the</a:t>
            </a:r>
            <a:r>
              <a:rPr lang="de-DE" sz="2100" dirty="0"/>
              <a:t> </a:t>
            </a:r>
            <a:r>
              <a:rPr lang="de-DE" sz="2100" dirty="0" err="1"/>
              <a:t>applicant's</a:t>
            </a:r>
            <a:r>
              <a:rPr lang="de-DE" sz="2100" dirty="0"/>
              <a:t> </a:t>
            </a:r>
            <a:r>
              <a:rPr lang="de-DE" sz="2100" dirty="0" err="1"/>
              <a:t>life</a:t>
            </a:r>
            <a:r>
              <a:rPr lang="de-DE" sz="2100" dirty="0"/>
              <a:t> </a:t>
            </a:r>
            <a:r>
              <a:rPr lang="de-DE" sz="2100" dirty="0" err="1"/>
              <a:t>where</a:t>
            </a:r>
            <a:r>
              <a:rPr lang="de-DE" sz="2100" dirty="0"/>
              <a:t> </a:t>
            </a:r>
            <a:r>
              <a:rPr lang="de-DE" sz="2100" dirty="0" err="1"/>
              <a:t>sex</a:t>
            </a:r>
            <a:r>
              <a:rPr lang="de-DE" sz="2100" dirty="0"/>
              <a:t> </a:t>
            </a:r>
            <a:r>
              <a:rPr lang="de-DE" sz="2100" dirty="0" err="1"/>
              <a:t>is</a:t>
            </a:r>
            <a:r>
              <a:rPr lang="de-DE" sz="2100" dirty="0"/>
              <a:t> </a:t>
            </a:r>
            <a:r>
              <a:rPr lang="de-DE" sz="2100" dirty="0" err="1"/>
              <a:t>of</a:t>
            </a:r>
            <a:r>
              <a:rPr lang="de-DE" sz="2100" dirty="0"/>
              <a:t> legal </a:t>
            </a:r>
            <a:r>
              <a:rPr lang="de-DE" sz="2100" dirty="0" err="1"/>
              <a:t>relevance</a:t>
            </a:r>
            <a:r>
              <a:rPr lang="de-DE" sz="2100" dirty="0"/>
              <a:t> </a:t>
            </a:r>
            <a:r>
              <a:rPr lang="de-DE" sz="2100" dirty="0" err="1"/>
              <a:t>and</a:t>
            </a:r>
            <a:r>
              <a:rPr lang="de-DE" sz="2100" dirty="0"/>
              <a:t> </a:t>
            </a:r>
            <a:r>
              <a:rPr lang="de-DE" sz="2100" dirty="0" err="1"/>
              <a:t>distinctions</a:t>
            </a:r>
            <a:r>
              <a:rPr lang="de-DE" sz="2100" dirty="0"/>
              <a:t> </a:t>
            </a:r>
            <a:r>
              <a:rPr lang="de-DE" sz="2100" dirty="0" err="1"/>
              <a:t>are</a:t>
            </a:r>
            <a:r>
              <a:rPr lang="de-DE" sz="2100" dirty="0"/>
              <a:t> </a:t>
            </a:r>
            <a:r>
              <a:rPr lang="de-DE" sz="2100" dirty="0" err="1"/>
              <a:t>made</a:t>
            </a:r>
            <a:r>
              <a:rPr lang="de-DE" sz="2100" dirty="0"/>
              <a:t> </a:t>
            </a:r>
            <a:r>
              <a:rPr lang="de-DE" sz="2100" dirty="0" err="1"/>
              <a:t>between</a:t>
            </a:r>
            <a:r>
              <a:rPr lang="de-DE" sz="2100" dirty="0"/>
              <a:t> </a:t>
            </a:r>
            <a:r>
              <a:rPr lang="de-DE" sz="2100" dirty="0" err="1"/>
              <a:t>men</a:t>
            </a:r>
            <a:r>
              <a:rPr lang="de-DE" sz="2100" dirty="0"/>
              <a:t> </a:t>
            </a:r>
            <a:r>
              <a:rPr lang="de-DE" sz="2100" dirty="0" err="1"/>
              <a:t>and</a:t>
            </a:r>
            <a:r>
              <a:rPr lang="de-DE" sz="2100" dirty="0"/>
              <a:t> </a:t>
            </a:r>
            <a:r>
              <a:rPr lang="de-DE" sz="2100" dirty="0" err="1"/>
              <a:t>women</a:t>
            </a:r>
            <a:r>
              <a:rPr lang="de-DE" sz="2100" dirty="0"/>
              <a:t>, </a:t>
            </a:r>
            <a:r>
              <a:rPr lang="de-DE" sz="2100" dirty="0" err="1"/>
              <a:t>as</a:t>
            </a:r>
            <a:r>
              <a:rPr lang="de-DE" sz="2100" dirty="0"/>
              <a:t>, </a:t>
            </a:r>
            <a:r>
              <a:rPr lang="de-DE" sz="2100" i="1" dirty="0" err="1"/>
              <a:t>inter</a:t>
            </a:r>
            <a:r>
              <a:rPr lang="de-DE" sz="2100" i="1" dirty="0"/>
              <a:t> </a:t>
            </a:r>
            <a:r>
              <a:rPr lang="de-DE" sz="2100" i="1" dirty="0" err="1"/>
              <a:t>alia</a:t>
            </a:r>
            <a:r>
              <a:rPr lang="de-DE" sz="2100" dirty="0"/>
              <a:t>, in </a:t>
            </a:r>
            <a:r>
              <a:rPr lang="de-DE" sz="2100" dirty="0" err="1"/>
              <a:t>the</a:t>
            </a:r>
            <a:r>
              <a:rPr lang="de-DE" sz="2100" dirty="0"/>
              <a:t> </a:t>
            </a:r>
            <a:r>
              <a:rPr lang="de-DE" sz="2100" dirty="0" err="1"/>
              <a:t>area</a:t>
            </a:r>
            <a:r>
              <a:rPr lang="de-DE" sz="2100" dirty="0"/>
              <a:t> </a:t>
            </a:r>
            <a:r>
              <a:rPr lang="de-DE" sz="2100" dirty="0" err="1"/>
              <a:t>of</a:t>
            </a:r>
            <a:r>
              <a:rPr lang="de-DE" sz="2100" dirty="0"/>
              <a:t> </a:t>
            </a:r>
            <a:r>
              <a:rPr lang="de-DE" sz="2100" dirty="0" err="1"/>
              <a:t>pensions</a:t>
            </a:r>
            <a:r>
              <a:rPr lang="de-DE" sz="2100" dirty="0"/>
              <a:t> </a:t>
            </a:r>
            <a:r>
              <a:rPr lang="de-DE" sz="2100" dirty="0" err="1"/>
              <a:t>and</a:t>
            </a:r>
            <a:r>
              <a:rPr lang="de-DE" sz="2100" dirty="0"/>
              <a:t> </a:t>
            </a:r>
            <a:r>
              <a:rPr lang="de-DE" sz="2100" dirty="0" err="1"/>
              <a:t>retirement</a:t>
            </a:r>
            <a:r>
              <a:rPr lang="de-DE" sz="2100" dirty="0"/>
              <a:t> </a:t>
            </a:r>
            <a:r>
              <a:rPr lang="de-DE" sz="2100" dirty="0" err="1"/>
              <a:t>age</a:t>
            </a:r>
            <a:r>
              <a:rPr lang="de-DE" sz="2100" dirty="0"/>
              <a:t>.</a:t>
            </a:r>
          </a:p>
        </p:txBody>
      </p:sp>
      <p:sp>
        <p:nvSpPr>
          <p:cNvPr id="5" name="Foliennummernplatzhalter 4"/>
          <p:cNvSpPr>
            <a:spLocks noGrp="1"/>
          </p:cNvSpPr>
          <p:nvPr>
            <p:ph type="sldNum" sz="quarter" idx="12"/>
          </p:nvPr>
        </p:nvSpPr>
        <p:spPr/>
        <p:txBody>
          <a:bodyPr/>
          <a:lstStyle/>
          <a:p>
            <a:fld id="{74E8C25B-C0C2-4DD4-808A-E33AE5C30C39}" type="slidenum">
              <a:rPr lang="de-DE" smtClean="0"/>
              <a:pPr/>
              <a:t>61</a:t>
            </a:fld>
            <a:endParaRPr lang="de-DE"/>
          </a:p>
        </p:txBody>
      </p:sp>
    </p:spTree>
    <p:extLst>
      <p:ext uri="{BB962C8B-B14F-4D97-AF65-F5344CB8AC3E}">
        <p14:creationId xmlns:p14="http://schemas.microsoft.com/office/powerpoint/2010/main" val="76425967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Transgender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II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endParaRPr lang="de-DE" sz="3200" b="1" i="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
        <p:nvSpPr>
          <p:cNvPr id="3" name="Inhaltsplatzhalter 2"/>
          <p:cNvSpPr>
            <a:spLocks noGrp="1"/>
          </p:cNvSpPr>
          <p:nvPr>
            <p:ph idx="1"/>
          </p:nvPr>
        </p:nvSpPr>
        <p:spPr>
          <a:xfrm>
            <a:off x="467544" y="1124744"/>
            <a:ext cx="8229600" cy="5472608"/>
          </a:xfrm>
        </p:spPr>
        <p:txBody>
          <a:bodyPr tIns="108000" rIns="180000">
            <a:normAutofit fontScale="85000" lnSpcReduction="20000"/>
          </a:bodyPr>
          <a:lstStyle/>
          <a:p>
            <a:pPr marL="0" indent="0" algn="just">
              <a:buNone/>
            </a:pPr>
            <a:r>
              <a:rPr lang="en-GB" sz="2800" dirty="0"/>
              <a:t>77. ... the </a:t>
            </a:r>
            <a:r>
              <a:rPr lang="en-GB" sz="2800" dirty="0">
                <a:solidFill>
                  <a:srgbClr val="C00000"/>
                </a:solidFill>
              </a:rPr>
              <a:t>stress and alienation </a:t>
            </a:r>
            <a:r>
              <a:rPr lang="en-GB" sz="2800" dirty="0"/>
              <a:t>arising from a discordance between the position in society assumed by a post-operative transsexual and the status imposed by law which refuses to recognise the change of gender </a:t>
            </a:r>
            <a:r>
              <a:rPr lang="en-GB" sz="2800" dirty="0">
                <a:solidFill>
                  <a:srgbClr val="C00000"/>
                </a:solidFill>
              </a:rPr>
              <a:t>cannot, in the Court's view, be regarded as a minor inconvenience arising from a formality </a:t>
            </a:r>
            <a:r>
              <a:rPr lang="en-GB" sz="2800" dirty="0"/>
              <a:t>...</a:t>
            </a:r>
          </a:p>
          <a:p>
            <a:pPr marL="0" indent="0" algn="just">
              <a:buNone/>
            </a:pPr>
            <a:r>
              <a:rPr lang="en-GB" sz="2800" dirty="0"/>
              <a:t>78. In this case, as in many others, the applicant's gender re-assignment was carried out by the national health service, which recognises the condition of gender dysphoria and provides, </a:t>
            </a:r>
            <a:r>
              <a:rPr lang="en-GB" sz="2800" i="1" dirty="0"/>
              <a:t>inter alia</a:t>
            </a:r>
            <a:r>
              <a:rPr lang="en-GB" sz="2800" dirty="0"/>
              <a:t>, re-assignment by surgery ... </a:t>
            </a:r>
            <a:r>
              <a:rPr lang="en-GB" sz="2800" dirty="0">
                <a:solidFill>
                  <a:srgbClr val="C00000"/>
                </a:solidFill>
              </a:rPr>
              <a:t>The Court is struck by the fact that nonetheless the gender re-assignment which is lawfully provided is not met with full recognition in law</a:t>
            </a:r>
            <a:r>
              <a:rPr lang="en-GB" sz="2800" dirty="0"/>
              <a:t>, which might be regarded as the final and culminating step in the long and difficult process of transformation which the transsexual has undergone. </a:t>
            </a:r>
          </a:p>
          <a:p>
            <a:pPr marL="0" indent="0" algn="just">
              <a:buNone/>
            </a:pPr>
            <a:endParaRPr lang="en-GB" sz="2800" dirty="0"/>
          </a:p>
          <a:p>
            <a:pPr marL="0" indent="0" algn="just">
              <a:buNone/>
            </a:pPr>
            <a:r>
              <a:rPr lang="en-GB" sz="2800" b="1" dirty="0"/>
              <a:t>Ruling: </a:t>
            </a:r>
            <a:r>
              <a:rPr lang="en-GB" sz="2800" dirty="0"/>
              <a:t>violation Art. 8 ECHR. No separate consideration under Art. 14 ECHR needed.</a:t>
            </a:r>
          </a:p>
        </p:txBody>
      </p:sp>
      <p:sp>
        <p:nvSpPr>
          <p:cNvPr id="5" name="Foliennummernplatzhalter 4"/>
          <p:cNvSpPr>
            <a:spLocks noGrp="1"/>
          </p:cNvSpPr>
          <p:nvPr>
            <p:ph type="sldNum" sz="quarter" idx="12"/>
          </p:nvPr>
        </p:nvSpPr>
        <p:spPr/>
        <p:txBody>
          <a:bodyPr/>
          <a:lstStyle/>
          <a:p>
            <a:fld id="{74E8C25B-C0C2-4DD4-808A-E33AE5C30C39}" type="slidenum">
              <a:rPr lang="de-DE" smtClean="0"/>
              <a:pPr/>
              <a:t>62</a:t>
            </a:fld>
            <a:endParaRPr lang="de-DE"/>
          </a:p>
        </p:txBody>
      </p:sp>
    </p:spTree>
    <p:extLst>
      <p:ext uri="{BB962C8B-B14F-4D97-AF65-F5344CB8AC3E}">
        <p14:creationId xmlns:p14="http://schemas.microsoft.com/office/powerpoint/2010/main" val="71356888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Pregnancy</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and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Maternity</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Related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 EU Law I</a:t>
            </a:r>
            <a:endParaRPr lang="de-DE" sz="3200" b="1" i="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
        <p:nvSpPr>
          <p:cNvPr id="3" name="Inhaltsplatzhalter 2"/>
          <p:cNvSpPr>
            <a:spLocks noGrp="1"/>
          </p:cNvSpPr>
          <p:nvPr>
            <p:ph idx="1"/>
          </p:nvPr>
        </p:nvSpPr>
        <p:spPr>
          <a:xfrm>
            <a:off x="467544" y="1124744"/>
            <a:ext cx="8229600" cy="5472608"/>
          </a:xfrm>
        </p:spPr>
        <p:txBody>
          <a:bodyPr tIns="108000" rIns="180000">
            <a:normAutofit fontScale="92500" lnSpcReduction="10000"/>
          </a:bodyPr>
          <a:lstStyle/>
          <a:p>
            <a:pPr algn="just"/>
            <a:r>
              <a:rPr lang="en-US" sz="2800" b="1" dirty="0"/>
              <a:t>Additional applicable provisions: </a:t>
            </a:r>
          </a:p>
          <a:p>
            <a:pPr algn="just">
              <a:buFont typeface="Wingdings" pitchFamily="2" charset="2"/>
              <a:buChar char="Ø"/>
            </a:pPr>
            <a:r>
              <a:rPr lang="en-US" sz="2800" b="1" dirty="0"/>
              <a:t>Art. 33(2) CFR</a:t>
            </a:r>
            <a:r>
              <a:rPr lang="en-US" sz="2800" dirty="0"/>
              <a:t>: To reconcile family and professional life, everyone shall have the right to protection from dismissal for a reason connected with maternity and the right to paid maternity leave and to parental leave following the birth or adoption of a child.</a:t>
            </a:r>
          </a:p>
          <a:p>
            <a:pPr algn="just">
              <a:buFont typeface="Wingdings" pitchFamily="2" charset="2"/>
              <a:buChar char="Ø"/>
            </a:pPr>
            <a:r>
              <a:rPr lang="en-US" sz="2800" b="1" dirty="0"/>
              <a:t>Directive 92/85/EEC of 19 Oct.1992 </a:t>
            </a:r>
            <a:r>
              <a:rPr lang="en-US" sz="2800" dirty="0"/>
              <a:t>(Pregnant Workers Directive) – aimed at improving the safety and health of pregnant workers and workers who have recently given birth or who are breastfeeding.</a:t>
            </a:r>
          </a:p>
          <a:p>
            <a:pPr algn="just">
              <a:buFont typeface="Wingdings" pitchFamily="2" charset="2"/>
              <a:buChar char="Ø"/>
            </a:pPr>
            <a:r>
              <a:rPr lang="en-US" sz="2800" b="1" dirty="0"/>
              <a:t>Directive 2010/18/EU 8 March 2010 </a:t>
            </a:r>
            <a:r>
              <a:rPr lang="en-US" sz="2800" dirty="0"/>
              <a:t>(Parental Leave Directive) – sets minimum requirements designed to facilitate the reconciliation of parental and professional responsibilities for working parents. </a:t>
            </a:r>
          </a:p>
        </p:txBody>
      </p:sp>
      <p:sp>
        <p:nvSpPr>
          <p:cNvPr id="5" name="Foliennummernplatzhalter 4"/>
          <p:cNvSpPr>
            <a:spLocks noGrp="1"/>
          </p:cNvSpPr>
          <p:nvPr>
            <p:ph type="sldNum" sz="quarter" idx="12"/>
          </p:nvPr>
        </p:nvSpPr>
        <p:spPr/>
        <p:txBody>
          <a:bodyPr/>
          <a:lstStyle/>
          <a:p>
            <a:fld id="{74E8C25B-C0C2-4DD4-808A-E33AE5C30C39}" type="slidenum">
              <a:rPr lang="de-DE" smtClean="0"/>
              <a:pPr/>
              <a:t>63</a:t>
            </a:fld>
            <a:endParaRPr lang="de-DE"/>
          </a:p>
        </p:txBody>
      </p:sp>
    </p:spTree>
    <p:extLst>
      <p:ext uri="{BB962C8B-B14F-4D97-AF65-F5344CB8AC3E}">
        <p14:creationId xmlns:p14="http://schemas.microsoft.com/office/powerpoint/2010/main" val="266050898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Pregnancy</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and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Maternity</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Related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 EU Law II</a:t>
            </a:r>
            <a:endParaRPr lang="de-DE" sz="3200" b="1" i="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
        <p:nvSpPr>
          <p:cNvPr id="3" name="Inhaltsplatzhalter 2"/>
          <p:cNvSpPr>
            <a:spLocks noGrp="1"/>
          </p:cNvSpPr>
          <p:nvPr>
            <p:ph idx="1"/>
          </p:nvPr>
        </p:nvSpPr>
        <p:spPr>
          <a:xfrm>
            <a:off x="467544" y="1124744"/>
            <a:ext cx="8229600" cy="5472608"/>
          </a:xfrm>
        </p:spPr>
        <p:txBody>
          <a:bodyPr tIns="108000" rIns="180000">
            <a:normAutofit fontScale="92500" lnSpcReduction="20000"/>
          </a:bodyPr>
          <a:lstStyle/>
          <a:p>
            <a:pPr marL="0" indent="0" algn="just">
              <a:buNone/>
            </a:pPr>
            <a:r>
              <a:rPr lang="en-GB" sz="2800" b="1" dirty="0"/>
              <a:t>CJEU, Case C-177/88 – Dekker v. VJV-Centrum [1990]</a:t>
            </a:r>
          </a:p>
          <a:p>
            <a:pPr marL="0" indent="0" algn="just">
              <a:buNone/>
            </a:pPr>
            <a:r>
              <a:rPr lang="en-GB" sz="2800" b="1" dirty="0"/>
              <a:t>Facts: </a:t>
            </a:r>
            <a:r>
              <a:rPr lang="en-GB" sz="2800" dirty="0"/>
              <a:t>A pregnant woman was refused appointment in a position she was most suitable for, because of the financial burden on the company caused by her maternity leave.</a:t>
            </a:r>
          </a:p>
          <a:p>
            <a:pPr marL="0" indent="0" algn="just">
              <a:buNone/>
            </a:pPr>
            <a:endParaRPr lang="en-GB" sz="2800" dirty="0"/>
          </a:p>
          <a:p>
            <a:pPr marL="0" indent="0" algn="just">
              <a:buNone/>
            </a:pPr>
            <a:r>
              <a:rPr lang="en-GB" sz="2800" b="1" dirty="0"/>
              <a:t>Court held: </a:t>
            </a:r>
          </a:p>
          <a:p>
            <a:pPr marL="0" indent="0" algn="just">
              <a:buNone/>
            </a:pPr>
            <a:r>
              <a:rPr lang="en-GB" sz="2800" dirty="0"/>
              <a:t> 12. … it should be observed that </a:t>
            </a:r>
            <a:r>
              <a:rPr lang="en-GB" sz="2800" dirty="0">
                <a:solidFill>
                  <a:srgbClr val="C00000"/>
                </a:solidFill>
              </a:rPr>
              <a:t>only women can be refused employment on grounds of pregnancy </a:t>
            </a:r>
            <a:r>
              <a:rPr lang="en-GB" sz="2800" dirty="0"/>
              <a:t>and such a refusal therefore constitutes </a:t>
            </a:r>
            <a:r>
              <a:rPr lang="en-GB" sz="2800" u="sng" dirty="0"/>
              <a:t>direct discrimination on grounds of sex</a:t>
            </a:r>
            <a:r>
              <a:rPr lang="en-GB" sz="2800" dirty="0"/>
              <a:t> ... Such discrimination </a:t>
            </a:r>
            <a:r>
              <a:rPr lang="en-GB" sz="2800" u="sng" dirty="0"/>
              <a:t>cannot be justified on grounds relating to the financial loss</a:t>
            </a:r>
            <a:r>
              <a:rPr lang="en-GB" sz="2800" dirty="0"/>
              <a:t> which an employer who appointed a pregnant woman would suffer for the duration of her maternity leave .</a:t>
            </a:r>
          </a:p>
          <a:p>
            <a:pPr marL="0" indent="0" algn="just">
              <a:buNone/>
            </a:pPr>
            <a:endParaRPr lang="en-GB" sz="2800" dirty="0"/>
          </a:p>
          <a:p>
            <a:pPr marL="0" indent="0" algn="just">
              <a:buNone/>
            </a:pPr>
            <a:r>
              <a:rPr lang="en-GB" sz="2800" b="1" dirty="0"/>
              <a:t>Found: </a:t>
            </a:r>
            <a:r>
              <a:rPr lang="en-GB" sz="2800" dirty="0"/>
              <a:t>discrimination</a:t>
            </a:r>
          </a:p>
        </p:txBody>
      </p:sp>
      <p:sp>
        <p:nvSpPr>
          <p:cNvPr id="5" name="Foliennummernplatzhalter 4"/>
          <p:cNvSpPr>
            <a:spLocks noGrp="1"/>
          </p:cNvSpPr>
          <p:nvPr>
            <p:ph type="sldNum" sz="quarter" idx="12"/>
          </p:nvPr>
        </p:nvSpPr>
        <p:spPr/>
        <p:txBody>
          <a:bodyPr/>
          <a:lstStyle/>
          <a:p>
            <a:fld id="{74E8C25B-C0C2-4DD4-808A-E33AE5C30C39}" type="slidenum">
              <a:rPr lang="de-DE" smtClean="0"/>
              <a:pPr/>
              <a:t>64</a:t>
            </a:fld>
            <a:endParaRPr lang="de-DE"/>
          </a:p>
        </p:txBody>
      </p:sp>
    </p:spTree>
    <p:extLst>
      <p:ext uri="{BB962C8B-B14F-4D97-AF65-F5344CB8AC3E}">
        <p14:creationId xmlns:p14="http://schemas.microsoft.com/office/powerpoint/2010/main" val="11514488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Pregnancy</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and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Maternity</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Related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 EU Law III</a:t>
            </a:r>
            <a:endParaRPr lang="de-DE" sz="3200" b="1" i="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
        <p:nvSpPr>
          <p:cNvPr id="3" name="Inhaltsplatzhalter 2"/>
          <p:cNvSpPr>
            <a:spLocks noGrp="1"/>
          </p:cNvSpPr>
          <p:nvPr>
            <p:ph idx="1"/>
          </p:nvPr>
        </p:nvSpPr>
        <p:spPr>
          <a:xfrm>
            <a:off x="467544" y="1124744"/>
            <a:ext cx="8229600" cy="5472608"/>
          </a:xfrm>
        </p:spPr>
        <p:txBody>
          <a:bodyPr tIns="108000" rIns="180000">
            <a:normAutofit fontScale="62500" lnSpcReduction="20000"/>
          </a:bodyPr>
          <a:lstStyle/>
          <a:p>
            <a:pPr marL="0" indent="0" algn="just">
              <a:buNone/>
            </a:pPr>
            <a:r>
              <a:rPr lang="en-GB" sz="2800" b="1" dirty="0"/>
              <a:t>CJEU, C-363/12 – Z. v. A Government department et al. [2014]</a:t>
            </a:r>
          </a:p>
          <a:p>
            <a:pPr marL="0" indent="0" algn="just">
              <a:buNone/>
            </a:pPr>
            <a:r>
              <a:rPr lang="en-GB" sz="2800" b="1" dirty="0"/>
              <a:t>Facts: </a:t>
            </a:r>
            <a:r>
              <a:rPr lang="en-GB" sz="2800" dirty="0"/>
              <a:t>Z. was a commissioning mother, who had a baby through a surrogacy agreement but was refused paid leave equivalent to maternity or adoption leave. </a:t>
            </a:r>
          </a:p>
          <a:p>
            <a:pPr marL="0" indent="0" algn="just">
              <a:buNone/>
            </a:pPr>
            <a:endParaRPr lang="en-GB" sz="2800" dirty="0"/>
          </a:p>
          <a:p>
            <a:pPr marL="0" indent="0" algn="just">
              <a:buNone/>
            </a:pPr>
            <a:r>
              <a:rPr lang="en-GB" sz="2800" b="1" dirty="0"/>
              <a:t>Court held:</a:t>
            </a:r>
          </a:p>
          <a:p>
            <a:pPr marL="0" indent="0" algn="just">
              <a:buNone/>
            </a:pPr>
            <a:r>
              <a:rPr lang="en-GB" sz="2800" dirty="0"/>
              <a:t>52. ... under the national legislation … a commissioning father who has had a baby through a surrogacy arrangement is treated in the same way as a commissioning mother in a comparable situation, in that he is not entitled to paid leave equivalent to maternity leave either. </a:t>
            </a:r>
          </a:p>
          <a:p>
            <a:pPr marL="0" indent="0" algn="just">
              <a:buNone/>
            </a:pPr>
            <a:r>
              <a:rPr lang="en-GB" sz="2800" dirty="0"/>
              <a:t>54. ... it must be noted that there is nothing in the file in the case to establish that the refusal to grant the leave at issue puts female workers at a particular disadvantage compared with male workers.</a:t>
            </a:r>
          </a:p>
          <a:p>
            <a:pPr marL="0" indent="0" algn="just">
              <a:buNone/>
            </a:pPr>
            <a:r>
              <a:rPr lang="en-GB" sz="2800" dirty="0"/>
              <a:t>56. Further, under Article 2(2)(c) of Directive 2006/54 [Recast], any less favourable treatment of a woman that is related to pregnancy or maternity leave within the meaning of Directive 92/85 [Pregnant Workers] constitutes discrimination within the meaning of Directive 2006/54 [Recast].</a:t>
            </a:r>
          </a:p>
          <a:p>
            <a:pPr marL="0" indent="0" algn="just">
              <a:buNone/>
            </a:pPr>
            <a:r>
              <a:rPr lang="en-GB" sz="2800" dirty="0"/>
              <a:t>57. A commissioning mother who has had a baby through a surrogacy arrangement cannot, by definition, be subject to less favourable treatment related to her pregnancy, given that she has not been pregnant with that baby.</a:t>
            </a:r>
          </a:p>
          <a:p>
            <a:pPr marL="0" indent="0" algn="just">
              <a:buNone/>
            </a:pPr>
            <a:endParaRPr lang="en-GB" sz="2800" dirty="0"/>
          </a:p>
          <a:p>
            <a:pPr marL="0" indent="0" algn="just">
              <a:buNone/>
            </a:pPr>
            <a:r>
              <a:rPr lang="en-GB" sz="2800" b="1" dirty="0"/>
              <a:t>Found: </a:t>
            </a:r>
            <a:r>
              <a:rPr lang="en-GB" sz="2800" dirty="0"/>
              <a:t>no discrimination</a:t>
            </a:r>
          </a:p>
        </p:txBody>
      </p:sp>
      <p:sp>
        <p:nvSpPr>
          <p:cNvPr id="5" name="Foliennummernplatzhalter 4"/>
          <p:cNvSpPr>
            <a:spLocks noGrp="1"/>
          </p:cNvSpPr>
          <p:nvPr>
            <p:ph type="sldNum" sz="quarter" idx="12"/>
          </p:nvPr>
        </p:nvSpPr>
        <p:spPr/>
        <p:txBody>
          <a:bodyPr/>
          <a:lstStyle/>
          <a:p>
            <a:fld id="{74E8C25B-C0C2-4DD4-808A-E33AE5C30C39}" type="slidenum">
              <a:rPr lang="de-DE" smtClean="0"/>
              <a:pPr/>
              <a:t>65</a:t>
            </a:fld>
            <a:endParaRPr lang="de-DE"/>
          </a:p>
        </p:txBody>
      </p:sp>
    </p:spTree>
    <p:extLst>
      <p:ext uri="{BB962C8B-B14F-4D97-AF65-F5344CB8AC3E}">
        <p14:creationId xmlns:p14="http://schemas.microsoft.com/office/powerpoint/2010/main" val="25873749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Equal</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Pay (EU Law)</a:t>
            </a:r>
            <a:endParaRPr lang="de-DE" sz="3200" b="1" i="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
        <p:nvSpPr>
          <p:cNvPr id="3" name="Inhaltsplatzhalter 2"/>
          <p:cNvSpPr>
            <a:spLocks noGrp="1"/>
          </p:cNvSpPr>
          <p:nvPr>
            <p:ph idx="1"/>
          </p:nvPr>
        </p:nvSpPr>
        <p:spPr>
          <a:xfrm>
            <a:off x="467544" y="1124744"/>
            <a:ext cx="8229600" cy="5472608"/>
          </a:xfrm>
        </p:spPr>
        <p:txBody>
          <a:bodyPr tIns="108000" rIns="180000">
            <a:normAutofit fontScale="85000" lnSpcReduction="20000"/>
          </a:bodyPr>
          <a:lstStyle/>
          <a:p>
            <a:pPr marL="0" indent="0" algn="just">
              <a:buNone/>
            </a:pPr>
            <a:r>
              <a:rPr lang="en-GB" sz="2800" dirty="0"/>
              <a:t>The principle that men and women should receive equal pay is one of the foundations of the Community (CJEU, C 43-75 – </a:t>
            </a:r>
            <a:r>
              <a:rPr lang="en-GB" sz="2800" dirty="0" err="1"/>
              <a:t>Defrenne</a:t>
            </a:r>
            <a:r>
              <a:rPr lang="en-GB" sz="2800" dirty="0"/>
              <a:t> v Sabena) – Art. 157 TFEU, Art. 23(1) CFR</a:t>
            </a:r>
          </a:p>
          <a:p>
            <a:pPr algn="just"/>
            <a:endParaRPr lang="en-GB" sz="2800" dirty="0"/>
          </a:p>
          <a:p>
            <a:pPr marL="0" indent="0" algn="just">
              <a:buNone/>
            </a:pPr>
            <a:r>
              <a:rPr lang="en-GB" sz="2800" dirty="0"/>
              <a:t>The concept of </a:t>
            </a:r>
            <a:r>
              <a:rPr lang="en-GB" sz="2800" b="1" dirty="0">
                <a:solidFill>
                  <a:srgbClr val="C00000"/>
                </a:solidFill>
              </a:rPr>
              <a:t>equal pay </a:t>
            </a:r>
            <a:r>
              <a:rPr lang="en-GB" sz="2800" dirty="0"/>
              <a:t>is </a:t>
            </a:r>
            <a:r>
              <a:rPr lang="en-GB" sz="2800" u="sng" dirty="0"/>
              <a:t>very broad</a:t>
            </a:r>
            <a:r>
              <a:rPr lang="en-GB" sz="2800" dirty="0"/>
              <a:t>, and includes not only basic pay, but also, for e.g.:</a:t>
            </a:r>
          </a:p>
          <a:p>
            <a:pPr algn="just">
              <a:buFont typeface="Wingdings" panose="05000000000000000000" pitchFamily="2" charset="2"/>
              <a:buChar char="Ø"/>
            </a:pPr>
            <a:r>
              <a:rPr lang="en-GB" sz="2800" dirty="0"/>
              <a:t> overtime supplements (C-300/06, </a:t>
            </a:r>
            <a:r>
              <a:rPr lang="en-GB" sz="2800" dirty="0" err="1"/>
              <a:t>Voß</a:t>
            </a:r>
            <a:r>
              <a:rPr lang="en-GB" sz="2800" dirty="0"/>
              <a:t> [2007]);</a:t>
            </a:r>
          </a:p>
          <a:p>
            <a:pPr algn="just">
              <a:buFont typeface="Wingdings" panose="05000000000000000000" pitchFamily="2" charset="2"/>
              <a:buChar char="Ø"/>
            </a:pPr>
            <a:r>
              <a:rPr lang="en-GB" sz="2800" dirty="0"/>
              <a:t> special bonuses paid by the employer (C-333/97, </a:t>
            </a:r>
            <a:r>
              <a:rPr lang="en-GB" sz="2800" dirty="0" err="1"/>
              <a:t>Lewen</a:t>
            </a:r>
            <a:r>
              <a:rPr lang="en-GB" sz="2800" dirty="0"/>
              <a:t> [1999]);</a:t>
            </a:r>
          </a:p>
          <a:p>
            <a:pPr algn="just">
              <a:buFont typeface="Wingdings" panose="05000000000000000000" pitchFamily="2" charset="2"/>
              <a:buChar char="Ø"/>
            </a:pPr>
            <a:r>
              <a:rPr lang="en-GB" sz="2800" dirty="0"/>
              <a:t> travel facilities (Case 12/81, Garland [1982]);</a:t>
            </a:r>
          </a:p>
          <a:p>
            <a:pPr algn="just">
              <a:buFont typeface="Wingdings" panose="05000000000000000000" pitchFamily="2" charset="2"/>
              <a:buChar char="Ø"/>
            </a:pPr>
            <a:r>
              <a:rPr lang="en-GB" sz="2800" dirty="0"/>
              <a:t> compensation for attending training courses and training facilities (C-360/90, </a:t>
            </a:r>
            <a:r>
              <a:rPr lang="en-GB" sz="2800" dirty="0" err="1"/>
              <a:t>Bötel</a:t>
            </a:r>
            <a:r>
              <a:rPr lang="en-GB" sz="2800" dirty="0"/>
              <a:t> [1992]);</a:t>
            </a:r>
          </a:p>
          <a:p>
            <a:pPr algn="just">
              <a:buFont typeface="Wingdings" panose="05000000000000000000" pitchFamily="2" charset="2"/>
              <a:buChar char="Ø"/>
            </a:pPr>
            <a:r>
              <a:rPr lang="en-GB" sz="2800" dirty="0"/>
              <a:t> termination payments in case of dismissal (C-33/89, </a:t>
            </a:r>
            <a:r>
              <a:rPr lang="en-GB" sz="2800" dirty="0" err="1"/>
              <a:t>Kowalska</a:t>
            </a:r>
            <a:r>
              <a:rPr lang="en-GB" sz="2800" dirty="0"/>
              <a:t> [1990]);</a:t>
            </a:r>
          </a:p>
          <a:p>
            <a:pPr algn="just">
              <a:buFont typeface="Wingdings" panose="05000000000000000000" pitchFamily="2" charset="2"/>
              <a:buChar char="Ø"/>
            </a:pPr>
            <a:r>
              <a:rPr lang="en-GB" sz="2800" dirty="0"/>
              <a:t> occupational pensions (Case 43/75, </a:t>
            </a:r>
            <a:r>
              <a:rPr lang="en-GB" sz="2800" dirty="0" err="1"/>
              <a:t>Defrenne</a:t>
            </a:r>
            <a:r>
              <a:rPr lang="en-GB" sz="2800" dirty="0"/>
              <a:t> v Sabena [1976]).</a:t>
            </a:r>
          </a:p>
        </p:txBody>
      </p:sp>
      <p:sp>
        <p:nvSpPr>
          <p:cNvPr id="5" name="Foliennummernplatzhalter 4"/>
          <p:cNvSpPr>
            <a:spLocks noGrp="1"/>
          </p:cNvSpPr>
          <p:nvPr>
            <p:ph type="sldNum" sz="quarter" idx="12"/>
          </p:nvPr>
        </p:nvSpPr>
        <p:spPr/>
        <p:txBody>
          <a:bodyPr/>
          <a:lstStyle/>
          <a:p>
            <a:fld id="{74E8C25B-C0C2-4DD4-808A-E33AE5C30C39}" type="slidenum">
              <a:rPr lang="de-DE" smtClean="0"/>
              <a:pPr/>
              <a:t>66</a:t>
            </a:fld>
            <a:endParaRPr lang="de-DE"/>
          </a:p>
        </p:txBody>
      </p:sp>
    </p:spTree>
    <p:extLst>
      <p:ext uri="{BB962C8B-B14F-4D97-AF65-F5344CB8AC3E}">
        <p14:creationId xmlns:p14="http://schemas.microsoft.com/office/powerpoint/2010/main" val="147404457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Particular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Exceptions</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from</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Non-</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based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Sex) in EU Law I </a:t>
            </a:r>
          </a:p>
        </p:txBody>
      </p:sp>
      <p:sp>
        <p:nvSpPr>
          <p:cNvPr id="3" name="Inhaltsplatzhalter 2"/>
          <p:cNvSpPr>
            <a:spLocks noGrp="1"/>
          </p:cNvSpPr>
          <p:nvPr>
            <p:ph idx="1"/>
          </p:nvPr>
        </p:nvSpPr>
        <p:spPr>
          <a:xfrm>
            <a:off x="467544" y="1124744"/>
            <a:ext cx="8229600" cy="5472608"/>
          </a:xfrm>
        </p:spPr>
        <p:txBody>
          <a:bodyPr tIns="108000" rIns="180000">
            <a:normAutofit fontScale="85000" lnSpcReduction="20000"/>
          </a:bodyPr>
          <a:lstStyle/>
          <a:p>
            <a:pPr marL="0" indent="0" algn="just">
              <a:buNone/>
            </a:pPr>
            <a:r>
              <a:rPr lang="en-GB" sz="2800" b="1" dirty="0"/>
              <a:t>Genuine occupational requirements </a:t>
            </a:r>
          </a:p>
          <a:p>
            <a:pPr marL="0" indent="0" algn="just">
              <a:buNone/>
            </a:pPr>
            <a:r>
              <a:rPr lang="en-GB" sz="2800" dirty="0"/>
              <a:t>Under the Antidiscrimination Directives, in so far as they deal with the sphere of employment: </a:t>
            </a:r>
          </a:p>
          <a:p>
            <a:pPr marL="0" indent="0" algn="just">
              <a:buNone/>
            </a:pPr>
            <a:r>
              <a:rPr lang="en-GB" sz="2800" dirty="0"/>
              <a:t>“Member States </a:t>
            </a:r>
            <a:r>
              <a:rPr lang="en-GB" sz="2800" u="sng" dirty="0"/>
              <a:t>may provide that a difference in treatment </a:t>
            </a:r>
            <a:r>
              <a:rPr lang="en-GB" sz="2800" dirty="0"/>
              <a:t>based on a characteristic related to [prohibited ground, including sex] shall not constitute discrimination where, by reason of the </a:t>
            </a:r>
            <a:r>
              <a:rPr lang="en-GB" sz="2800" u="sng" dirty="0"/>
              <a:t>nature of the particular  occupational activities</a:t>
            </a:r>
            <a:r>
              <a:rPr lang="en-GB" sz="2800" dirty="0"/>
              <a:t> concerned or the context in which they are carried out, such a characteristic constitutes a </a:t>
            </a:r>
            <a:r>
              <a:rPr lang="en-GB" sz="2800" u="sng" dirty="0"/>
              <a:t>genuine and determining occupational requirement</a:t>
            </a:r>
            <a:r>
              <a:rPr lang="en-GB" sz="2800" dirty="0"/>
              <a:t>, provided that the objective is legitimate and the requirement is proportionate.”</a:t>
            </a:r>
          </a:p>
          <a:p>
            <a:pPr marL="0" indent="0" algn="just">
              <a:buNone/>
            </a:pPr>
            <a:r>
              <a:rPr lang="en-GB" sz="2800" dirty="0"/>
              <a:t>See: Art. 14(2) Equal Treatment Directive; Art. 4 Race Equality Directive; Art. 4(1) Framework Directive.</a:t>
            </a:r>
          </a:p>
          <a:p>
            <a:pPr marL="0" indent="0" algn="just">
              <a:buNone/>
            </a:pPr>
            <a:r>
              <a:rPr lang="en-GB" sz="2800" b="1" dirty="0">
                <a:solidFill>
                  <a:srgbClr val="C00000"/>
                </a:solidFill>
              </a:rPr>
              <a:t>Note: </a:t>
            </a:r>
            <a:r>
              <a:rPr lang="en-GB" sz="2800" dirty="0"/>
              <a:t>the exception of genuine occupational requirements is </a:t>
            </a:r>
            <a:r>
              <a:rPr lang="en-GB" sz="2800" u="sng" dirty="0">
                <a:solidFill>
                  <a:srgbClr val="C00000"/>
                </a:solidFill>
              </a:rPr>
              <a:t>applicable to other grounds of differentiation as well</a:t>
            </a:r>
            <a:r>
              <a:rPr lang="en-GB" sz="2800" dirty="0">
                <a:solidFill>
                  <a:srgbClr val="C00000"/>
                </a:solidFill>
              </a:rPr>
              <a:t> </a:t>
            </a:r>
            <a:r>
              <a:rPr lang="en-GB" sz="2800" dirty="0"/>
              <a:t>such as: age, religious belief, race, etc.</a:t>
            </a:r>
          </a:p>
        </p:txBody>
      </p:sp>
      <p:sp>
        <p:nvSpPr>
          <p:cNvPr id="5" name="Foliennummernplatzhalter 4"/>
          <p:cNvSpPr>
            <a:spLocks noGrp="1"/>
          </p:cNvSpPr>
          <p:nvPr>
            <p:ph type="sldNum" sz="quarter" idx="12"/>
          </p:nvPr>
        </p:nvSpPr>
        <p:spPr/>
        <p:txBody>
          <a:bodyPr/>
          <a:lstStyle/>
          <a:p>
            <a:fld id="{74E8C25B-C0C2-4DD4-808A-E33AE5C30C39}" type="slidenum">
              <a:rPr lang="de-DE" smtClean="0"/>
              <a:pPr/>
              <a:t>67</a:t>
            </a:fld>
            <a:endParaRPr lang="de-DE"/>
          </a:p>
        </p:txBody>
      </p:sp>
    </p:spTree>
    <p:extLst>
      <p:ext uri="{BB962C8B-B14F-4D97-AF65-F5344CB8AC3E}">
        <p14:creationId xmlns:p14="http://schemas.microsoft.com/office/powerpoint/2010/main" val="405379324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Particular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Exceptions</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from</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Non-</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based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Sex) in EU Law II</a:t>
            </a:r>
          </a:p>
        </p:txBody>
      </p:sp>
      <p:sp>
        <p:nvSpPr>
          <p:cNvPr id="3" name="Inhaltsplatzhalter 2"/>
          <p:cNvSpPr>
            <a:spLocks noGrp="1"/>
          </p:cNvSpPr>
          <p:nvPr>
            <p:ph idx="1"/>
          </p:nvPr>
        </p:nvSpPr>
        <p:spPr>
          <a:xfrm>
            <a:off x="467544" y="1124744"/>
            <a:ext cx="8229600" cy="5472608"/>
          </a:xfrm>
        </p:spPr>
        <p:txBody>
          <a:bodyPr tIns="108000" rIns="180000">
            <a:noAutofit/>
          </a:bodyPr>
          <a:lstStyle/>
          <a:p>
            <a:pPr marL="0" indent="0" algn="just">
              <a:buNone/>
            </a:pPr>
            <a:r>
              <a:rPr lang="en-GB" sz="1900" b="1" dirty="0"/>
              <a:t>CJEU, Case-222/84 – Johnston v. Chief Constable of the Royal Ulster Constabulary [1986]</a:t>
            </a:r>
          </a:p>
          <a:p>
            <a:pPr marL="0" indent="0" algn="just">
              <a:buNone/>
            </a:pPr>
            <a:r>
              <a:rPr lang="en-GB" sz="1900" b="1" dirty="0"/>
              <a:t>Facts: </a:t>
            </a:r>
            <a:r>
              <a:rPr lang="en-GB" sz="1900" dirty="0"/>
              <a:t>A female police officer in Northern Ireland was denied a renewal of her contract and training in the handling of firearms. As per Chief Constable’s policy, policewomen were not to be trained in handling firearms because this would increase the risk of their assassination and thus be contrary to public safety. </a:t>
            </a:r>
          </a:p>
          <a:p>
            <a:pPr marL="0" indent="0" algn="just">
              <a:buNone/>
            </a:pPr>
            <a:endParaRPr lang="en-GB" sz="1900" dirty="0"/>
          </a:p>
          <a:p>
            <a:pPr marL="0" indent="0" algn="just">
              <a:buNone/>
            </a:pPr>
            <a:r>
              <a:rPr lang="en-GB" sz="1900" b="1" dirty="0"/>
              <a:t>CJEU held: </a:t>
            </a:r>
          </a:p>
          <a:p>
            <a:pPr marL="0" indent="0" algn="just">
              <a:buNone/>
            </a:pPr>
            <a:r>
              <a:rPr lang="en-GB" sz="1900" dirty="0"/>
              <a:t>45. </a:t>
            </a:r>
            <a:r>
              <a:rPr lang="en-GB" sz="1900" u="sng" dirty="0"/>
              <a:t>It does not appear that the risks and dangers to which women are exposed</a:t>
            </a:r>
            <a:r>
              <a:rPr lang="en-GB" sz="1900" dirty="0"/>
              <a:t> when performing their duties in the police force in a situation such as exists in Northern Ireland </a:t>
            </a:r>
            <a:r>
              <a:rPr lang="en-GB" sz="1900" u="sng" dirty="0"/>
              <a:t>are different from those to which any man is also exposed</a:t>
            </a:r>
            <a:r>
              <a:rPr lang="en-GB" sz="1900" dirty="0"/>
              <a:t> when performing the same duties.</a:t>
            </a:r>
            <a:r>
              <a:rPr lang="en-GB" sz="1900" b="1" dirty="0">
                <a:solidFill>
                  <a:srgbClr val="C00000"/>
                </a:solidFill>
              </a:rPr>
              <a:t> A total exclusion of women </a:t>
            </a:r>
            <a:r>
              <a:rPr lang="en-GB" sz="1900" dirty="0"/>
              <a:t>from such an occupational activity which, </a:t>
            </a:r>
            <a:r>
              <a:rPr lang="en-GB" sz="1900" u="sng" dirty="0"/>
              <a:t>owing to a general risk not specific to women</a:t>
            </a:r>
            <a:r>
              <a:rPr lang="en-GB" sz="1900" dirty="0"/>
              <a:t>, is imposed for reasons of public safety </a:t>
            </a:r>
            <a:r>
              <a:rPr lang="en-GB" sz="1900" u="sng" dirty="0"/>
              <a:t>is not one </a:t>
            </a:r>
            <a:r>
              <a:rPr lang="en-GB" sz="1900" dirty="0"/>
              <a:t>of the differences in treatment that Article 2 (3) of </a:t>
            </a:r>
            <a:r>
              <a:rPr lang="en-GB" sz="1900" u="sng" dirty="0"/>
              <a:t>the directive allows</a:t>
            </a:r>
            <a:r>
              <a:rPr lang="en-GB" sz="1900" dirty="0"/>
              <a:t> out of a concern to protect women. </a:t>
            </a:r>
          </a:p>
          <a:p>
            <a:pPr marL="0" indent="0" algn="just">
              <a:buNone/>
            </a:pPr>
            <a:endParaRPr lang="en-GB" sz="16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68</a:t>
            </a:fld>
            <a:endParaRPr lang="de-DE"/>
          </a:p>
        </p:txBody>
      </p:sp>
    </p:spTree>
    <p:extLst>
      <p:ext uri="{BB962C8B-B14F-4D97-AF65-F5344CB8AC3E}">
        <p14:creationId xmlns:p14="http://schemas.microsoft.com/office/powerpoint/2010/main" val="70474073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Particular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Exceptions</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from</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Non-</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based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Sex) in EU Law III</a:t>
            </a:r>
          </a:p>
        </p:txBody>
      </p:sp>
      <p:sp>
        <p:nvSpPr>
          <p:cNvPr id="3" name="Inhaltsplatzhalter 2"/>
          <p:cNvSpPr>
            <a:spLocks noGrp="1"/>
          </p:cNvSpPr>
          <p:nvPr>
            <p:ph idx="1"/>
          </p:nvPr>
        </p:nvSpPr>
        <p:spPr>
          <a:xfrm>
            <a:off x="467544" y="1124744"/>
            <a:ext cx="8229600" cy="5472608"/>
          </a:xfrm>
        </p:spPr>
        <p:txBody>
          <a:bodyPr tIns="108000" rIns="180000">
            <a:normAutofit fontScale="70000" lnSpcReduction="20000"/>
          </a:bodyPr>
          <a:lstStyle/>
          <a:p>
            <a:pPr marL="0" indent="0" algn="just">
              <a:buNone/>
            </a:pPr>
            <a:r>
              <a:rPr lang="en-GB" sz="2800" b="1" dirty="0"/>
              <a:t>CJEU, C-207/98 - </a:t>
            </a:r>
            <a:r>
              <a:rPr lang="en-GB" sz="2800" b="1" dirty="0" err="1"/>
              <a:t>Malhburg</a:t>
            </a:r>
            <a:r>
              <a:rPr lang="en-GB" sz="2800" b="1" dirty="0"/>
              <a:t> v Land Mecklenburg-Vorpommern [2000]</a:t>
            </a:r>
          </a:p>
          <a:p>
            <a:pPr marL="0" indent="0" algn="just">
              <a:buNone/>
            </a:pPr>
            <a:r>
              <a:rPr lang="en-GB" sz="2800" b="1" dirty="0"/>
              <a:t>Facts: </a:t>
            </a:r>
            <a:r>
              <a:rPr lang="en-GB" sz="2800" dirty="0"/>
              <a:t>A pregnant nurse was turned down from a permanent post as nurse working in operating theatres in shifts, because of the potential harm to her child caused by exposure to harmful substances. </a:t>
            </a:r>
          </a:p>
          <a:p>
            <a:pPr marL="0" indent="0" algn="just">
              <a:buNone/>
            </a:pPr>
            <a:endParaRPr lang="en-GB" sz="2800" dirty="0"/>
          </a:p>
          <a:p>
            <a:pPr marL="0" indent="0" algn="just">
              <a:buNone/>
            </a:pPr>
            <a:r>
              <a:rPr lang="en-GB" sz="2800" b="1" dirty="0"/>
              <a:t>Court held:</a:t>
            </a:r>
          </a:p>
          <a:p>
            <a:pPr marL="0" indent="0" algn="just">
              <a:buNone/>
            </a:pPr>
            <a:r>
              <a:rPr lang="en-GB" sz="2800" dirty="0"/>
              <a:t>24. … the Court has held that dismissal of a pregnant woman recruited for an indefinite period cannot be justified on grounds relating to her inability to fulfil a fundamental condition of her employment contract. </a:t>
            </a:r>
          </a:p>
          <a:p>
            <a:pPr marL="0" indent="0" algn="just">
              <a:buNone/>
            </a:pPr>
            <a:r>
              <a:rPr lang="en-GB" sz="2800" dirty="0"/>
              <a:t>25. … a statutory prohibition on night-time work by pregnant women, which is in principle compatible with Article 2(3) of the Directive, cannot, however, serve as a basis for terminating a contract for an indefinite period ... Such a prohibition takes effect only for a limited period in relation to the total length of the contract ...</a:t>
            </a:r>
          </a:p>
          <a:p>
            <a:pPr marL="0" indent="0" algn="just">
              <a:buNone/>
            </a:pPr>
            <a:r>
              <a:rPr lang="en-GB" sz="2800" dirty="0"/>
              <a:t>27. … it is not permissible for an employer to refuse to take on a pregnant woman on the ground that a prohibition on employment arising on account of the pregnancy would prevent her being employed from the outset and for the duration of the pregnancy in the post of unlimited duration to be filled.</a:t>
            </a:r>
          </a:p>
        </p:txBody>
      </p:sp>
      <p:sp>
        <p:nvSpPr>
          <p:cNvPr id="5" name="Foliennummernplatzhalter 4"/>
          <p:cNvSpPr>
            <a:spLocks noGrp="1"/>
          </p:cNvSpPr>
          <p:nvPr>
            <p:ph type="sldNum" sz="quarter" idx="12"/>
          </p:nvPr>
        </p:nvSpPr>
        <p:spPr/>
        <p:txBody>
          <a:bodyPr/>
          <a:lstStyle/>
          <a:p>
            <a:fld id="{74E8C25B-C0C2-4DD4-808A-E33AE5C30C39}" type="slidenum">
              <a:rPr lang="de-DE" smtClean="0"/>
              <a:pPr/>
              <a:t>69</a:t>
            </a:fld>
            <a:endParaRPr lang="de-DE"/>
          </a:p>
        </p:txBody>
      </p:sp>
    </p:spTree>
    <p:extLst>
      <p:ext uri="{BB962C8B-B14F-4D97-AF65-F5344CB8AC3E}">
        <p14:creationId xmlns:p14="http://schemas.microsoft.com/office/powerpoint/2010/main" val="10308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a:solidFill>
            <a:srgbClr val="FFEBF0"/>
          </a:solidFill>
          <a:ln w="12700">
            <a:solidFill>
              <a:schemeClr val="bg1">
                <a:lumMod val="50000"/>
              </a:schemeClr>
            </a:solidFill>
          </a:ln>
          <a:effectLst>
            <a:outerShdw blurRad="76200" dir="18900000" sy="23000" kx="-1200000" algn="bl" rotWithShape="0">
              <a:prstClr val="black">
                <a:alpha val="20000"/>
              </a:prstClr>
            </a:outerShdw>
          </a:effectLst>
        </p:spPr>
        <p:txBody>
          <a:bodyPr>
            <a:normAutofit/>
          </a:bodyPr>
          <a:lstStyle/>
          <a:p>
            <a:pPr algn="l"/>
            <a:r>
              <a:rPr lang="de-DE" sz="2400" b="1" dirty="0">
                <a:ln w="1905"/>
                <a:solidFill>
                  <a:srgbClr val="DC7A88"/>
                </a:solidFill>
                <a:effectLst>
                  <a:innerShdw blurRad="69850" dist="43180" dir="5400000">
                    <a:srgbClr val="000000">
                      <a:alpha val="65000"/>
                    </a:srgbClr>
                  </a:innerShdw>
                </a:effectLst>
              </a:rPr>
              <a:t>General Legal Bases – UN V</a:t>
            </a:r>
            <a:endParaRPr lang="de-DE" sz="2400" dirty="0">
              <a:solidFill>
                <a:srgbClr val="DC7A88"/>
              </a:solidFill>
            </a:endParaRPr>
          </a:p>
        </p:txBody>
      </p:sp>
      <p:sp>
        <p:nvSpPr>
          <p:cNvPr id="3" name="Inhaltsplatzhalter 2"/>
          <p:cNvSpPr>
            <a:spLocks noGrp="1"/>
          </p:cNvSpPr>
          <p:nvPr>
            <p:ph idx="1"/>
          </p:nvPr>
        </p:nvSpPr>
        <p:spPr>
          <a:xfrm>
            <a:off x="457200" y="1196752"/>
            <a:ext cx="8229600" cy="4968552"/>
          </a:xfrm>
        </p:spPr>
        <p:txBody>
          <a:bodyPr>
            <a:normAutofit/>
          </a:bodyPr>
          <a:lstStyle/>
          <a:p>
            <a:pPr algn="just"/>
            <a:r>
              <a:rPr lang="en-US" sz="1800" b="1" dirty="0"/>
              <a:t>International Convention on the Protection of the Rights of All Migrant Workers and Members of Their Families (1990) </a:t>
            </a:r>
          </a:p>
          <a:p>
            <a:pPr marL="0" indent="0" algn="just">
              <a:buNone/>
            </a:pPr>
            <a:r>
              <a:rPr lang="en-US" sz="1800" dirty="0"/>
              <a:t>Art. 7: State Parties undertake … to respect and to ensure to all migrant workers and members of their families … the rights provided for in the present Convention </a:t>
            </a:r>
            <a:r>
              <a:rPr lang="en-US" sz="1800" b="1" u="sng" dirty="0">
                <a:solidFill>
                  <a:srgbClr val="C00000"/>
                </a:solidFill>
              </a:rPr>
              <a:t>without distinction</a:t>
            </a:r>
            <a:r>
              <a:rPr lang="en-US" sz="1800" b="1" dirty="0">
                <a:solidFill>
                  <a:srgbClr val="C00000"/>
                </a:solidFill>
              </a:rPr>
              <a:t> </a:t>
            </a:r>
            <a:r>
              <a:rPr lang="en-US" sz="1800" dirty="0"/>
              <a:t>of any kind such as to </a:t>
            </a:r>
            <a:r>
              <a:rPr lang="en-US" sz="1800" dirty="0">
                <a:solidFill>
                  <a:srgbClr val="C00000"/>
                </a:solidFill>
              </a:rPr>
              <a:t>sex, race, </a:t>
            </a:r>
            <a:r>
              <a:rPr lang="en-US" sz="1800" dirty="0" err="1">
                <a:solidFill>
                  <a:srgbClr val="C00000"/>
                </a:solidFill>
              </a:rPr>
              <a:t>colour</a:t>
            </a:r>
            <a:r>
              <a:rPr lang="en-US" sz="1800" dirty="0">
                <a:solidFill>
                  <a:srgbClr val="C00000"/>
                </a:solidFill>
              </a:rPr>
              <a:t>, language, religion or conviction, political or other opinion, national, ethnic or social origin, nationality, age, economic position, property, marital status, birth or other status</a:t>
            </a:r>
            <a:r>
              <a:rPr lang="en-US" sz="1800" dirty="0"/>
              <a:t>.</a:t>
            </a:r>
          </a:p>
          <a:p>
            <a:pPr marL="0" indent="0" algn="just">
              <a:buNone/>
            </a:pPr>
            <a:endParaRPr lang="en-US" sz="1800" dirty="0"/>
          </a:p>
          <a:p>
            <a:pPr algn="just"/>
            <a:r>
              <a:rPr lang="en-US" sz="1800" b="1" dirty="0"/>
              <a:t>Convention on the Rights of Persons with Disabilities (CRPD) (2006)</a:t>
            </a:r>
          </a:p>
          <a:p>
            <a:pPr marL="0" indent="0" algn="just">
              <a:buNone/>
            </a:pPr>
            <a:r>
              <a:rPr lang="en-US" sz="1800" dirty="0"/>
              <a:t>Art. 3: The </a:t>
            </a:r>
            <a:r>
              <a:rPr lang="en-US" sz="1800" b="1" u="sng" dirty="0">
                <a:solidFill>
                  <a:srgbClr val="C00000"/>
                </a:solidFill>
              </a:rPr>
              <a:t>principles</a:t>
            </a:r>
            <a:r>
              <a:rPr lang="en-US" sz="1800" dirty="0"/>
              <a:t> of the present Convention shall be: … b) </a:t>
            </a:r>
            <a:r>
              <a:rPr lang="en-US" sz="1800" b="1" u="sng" dirty="0">
                <a:solidFill>
                  <a:srgbClr val="C00000"/>
                </a:solidFill>
              </a:rPr>
              <a:t>Non-discrimination</a:t>
            </a:r>
            <a:r>
              <a:rPr lang="en-US" sz="1800" dirty="0"/>
              <a:t>; … e) </a:t>
            </a:r>
            <a:r>
              <a:rPr lang="en-US" sz="1800" b="1" u="sng" dirty="0">
                <a:solidFill>
                  <a:srgbClr val="C00000"/>
                </a:solidFill>
              </a:rPr>
              <a:t>Equal opportunity</a:t>
            </a:r>
            <a:r>
              <a:rPr lang="en-US" sz="1800" dirty="0"/>
              <a:t>; … g) </a:t>
            </a:r>
            <a:r>
              <a:rPr lang="en-US" sz="1800" b="1" u="sng" dirty="0">
                <a:solidFill>
                  <a:srgbClr val="C00000"/>
                </a:solidFill>
              </a:rPr>
              <a:t>Equality</a:t>
            </a:r>
            <a:r>
              <a:rPr lang="en-US" sz="1800" dirty="0"/>
              <a:t> between men and women.</a:t>
            </a:r>
          </a:p>
          <a:p>
            <a:pPr marL="0" indent="0" algn="just">
              <a:buNone/>
            </a:pPr>
            <a:r>
              <a:rPr lang="en-US" sz="1800" dirty="0"/>
              <a:t>Art. 5(1): State Parties recognize that all persons are </a:t>
            </a:r>
            <a:r>
              <a:rPr lang="en-US" sz="1800" b="1" u="sng" dirty="0">
                <a:solidFill>
                  <a:srgbClr val="C00000"/>
                </a:solidFill>
              </a:rPr>
              <a:t>equal</a:t>
            </a:r>
            <a:r>
              <a:rPr lang="en-US" sz="1800" dirty="0">
                <a:solidFill>
                  <a:srgbClr val="C00000"/>
                </a:solidFill>
              </a:rPr>
              <a:t> </a:t>
            </a:r>
            <a:r>
              <a:rPr lang="en-US" sz="1800" dirty="0"/>
              <a:t>before and under the law and are entitled </a:t>
            </a:r>
            <a:r>
              <a:rPr lang="en-US" sz="1800" b="1" u="sng" dirty="0">
                <a:solidFill>
                  <a:srgbClr val="C00000"/>
                </a:solidFill>
              </a:rPr>
              <a:t>without any discrimination</a:t>
            </a:r>
            <a:r>
              <a:rPr lang="en-US" sz="1800" b="1" dirty="0">
                <a:solidFill>
                  <a:srgbClr val="C00000"/>
                </a:solidFill>
              </a:rPr>
              <a:t> </a:t>
            </a:r>
            <a:r>
              <a:rPr lang="en-US" sz="1800" dirty="0"/>
              <a:t>to the equal protection and equal benefit of the law.</a:t>
            </a:r>
          </a:p>
        </p:txBody>
      </p:sp>
      <p:sp>
        <p:nvSpPr>
          <p:cNvPr id="5" name="Foliennummernplatzhalter 4"/>
          <p:cNvSpPr>
            <a:spLocks noGrp="1"/>
          </p:cNvSpPr>
          <p:nvPr>
            <p:ph type="sldNum" sz="quarter" idx="12"/>
          </p:nvPr>
        </p:nvSpPr>
        <p:spPr/>
        <p:txBody>
          <a:bodyPr/>
          <a:lstStyle/>
          <a:p>
            <a:fld id="{74E8C25B-C0C2-4DD4-808A-E33AE5C30C39}" type="slidenum">
              <a:rPr lang="de-DE" smtClean="0"/>
              <a:pPr/>
              <a:t>7</a:t>
            </a:fld>
            <a:endParaRPr lang="de-DE"/>
          </a:p>
        </p:txBody>
      </p:sp>
    </p:spTree>
    <p:extLst>
      <p:ext uri="{BB962C8B-B14F-4D97-AF65-F5344CB8AC3E}">
        <p14:creationId xmlns:p14="http://schemas.microsoft.com/office/powerpoint/2010/main" val="68404657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08920"/>
            <a:ext cx="8229600" cy="634082"/>
          </a:xfrm>
          <a:solidFill>
            <a:srgbClr val="FFEBF0"/>
          </a:solidFill>
          <a:ln w="12700">
            <a:solidFill>
              <a:schemeClr val="bg1">
                <a:lumMod val="50000"/>
              </a:schemeClr>
            </a:solidFill>
          </a:ln>
          <a:effectLst>
            <a:outerShdw blurRad="76200" dir="18900000" sy="23000" kx="-1200000" algn="bl" rotWithShape="0">
              <a:prstClr val="black">
                <a:alpha val="20000"/>
              </a:prstClr>
            </a:outerShdw>
          </a:effectLst>
        </p:spPr>
        <p:txBody>
          <a:bodyPr>
            <a:normAutofit/>
          </a:bodyPr>
          <a:lstStyle/>
          <a:p>
            <a:r>
              <a:rPr lang="en-GB" sz="3200" b="1" dirty="0"/>
              <a:t>Discrimination Definition</a:t>
            </a:r>
          </a:p>
        </p:txBody>
      </p:sp>
      <p:sp>
        <p:nvSpPr>
          <p:cNvPr id="5" name="Foliennummernplatzhalter 4"/>
          <p:cNvSpPr>
            <a:spLocks noGrp="1"/>
          </p:cNvSpPr>
          <p:nvPr>
            <p:ph type="sldNum" sz="quarter" idx="12"/>
          </p:nvPr>
        </p:nvSpPr>
        <p:spPr/>
        <p:txBody>
          <a:bodyPr/>
          <a:lstStyle/>
          <a:p>
            <a:fld id="{74E8C25B-C0C2-4DD4-808A-E33AE5C30C39}" type="slidenum">
              <a:rPr lang="de-DE" smtClean="0"/>
              <a:pPr/>
              <a:t>70</a:t>
            </a:fld>
            <a:endParaRPr lang="de-DE"/>
          </a:p>
        </p:txBody>
      </p:sp>
      <p:sp>
        <p:nvSpPr>
          <p:cNvPr id="4" name="Titel 1">
            <a:extLst>
              <a:ext uri="{FF2B5EF4-FFF2-40B4-BE49-F238E27FC236}">
                <a16:creationId xmlns:a16="http://schemas.microsoft.com/office/drawing/2014/main" id="{2A5BDB65-5646-694F-8353-CC7E835E2E31}"/>
              </a:ext>
            </a:extLst>
          </p:cNvPr>
          <p:cNvSpPr txBox="1">
            <a:spLocks/>
          </p:cNvSpPr>
          <p:nvPr/>
        </p:nvSpPr>
        <p:spPr>
          <a:xfrm>
            <a:off x="457200" y="2441229"/>
            <a:ext cx="8229600" cy="936103"/>
          </a:xfrm>
          <a:prstGeom prst="rect">
            <a:avLst/>
          </a:prstGeo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vert="horz" lIns="91440" tIns="108000" rIns="91440" bIns="18000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II. Prohibition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Sexual Orientation – Selected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Issues</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endParaRPr lang="de-DE" sz="2400" b="1" i="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Tree>
    <p:extLst>
      <p:ext uri="{BB962C8B-B14F-4D97-AF65-F5344CB8AC3E}">
        <p14:creationId xmlns:p14="http://schemas.microsoft.com/office/powerpoint/2010/main" val="413386534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Definition: Sexual Orientation</a:t>
            </a:r>
          </a:p>
        </p:txBody>
      </p:sp>
      <p:sp>
        <p:nvSpPr>
          <p:cNvPr id="3" name="Inhaltsplatzhalter 2"/>
          <p:cNvSpPr>
            <a:spLocks noGrp="1"/>
          </p:cNvSpPr>
          <p:nvPr>
            <p:ph idx="1"/>
          </p:nvPr>
        </p:nvSpPr>
        <p:spPr>
          <a:xfrm>
            <a:off x="467544" y="1124744"/>
            <a:ext cx="8229600" cy="5472608"/>
          </a:xfrm>
        </p:spPr>
        <p:txBody>
          <a:bodyPr tIns="108000" rIns="180000">
            <a:normAutofit/>
          </a:bodyPr>
          <a:lstStyle/>
          <a:p>
            <a:pPr marL="0" indent="0" algn="just">
              <a:buNone/>
            </a:pPr>
            <a:r>
              <a:rPr lang="en-GB" sz="2800" dirty="0"/>
              <a:t>Sexual orientation can be understood to refer to “each person’s capacity for profound emotional, affectional and sexual attraction to, and intimate relations with, individuals of a different gender or the same gender or more than one gender.”</a:t>
            </a:r>
          </a:p>
          <a:p>
            <a:pPr marL="0" indent="0" algn="just">
              <a:buNone/>
            </a:pPr>
            <a:r>
              <a:rPr lang="en-GB" sz="1800" dirty="0"/>
              <a:t>Source: Yogyakarta Principles (2007)</a:t>
            </a:r>
          </a:p>
          <a:p>
            <a:pPr marL="0" indent="0" algn="just">
              <a:buNone/>
            </a:pPr>
            <a:endParaRPr lang="en-GB" sz="1800" dirty="0"/>
          </a:p>
          <a:p>
            <a:pPr marL="0" indent="0" algn="just">
              <a:buNone/>
            </a:pPr>
            <a:r>
              <a:rPr lang="de-DE" sz="2800" dirty="0" err="1"/>
              <a:t>Fluidity</a:t>
            </a:r>
            <a:r>
              <a:rPr lang="de-DE" sz="2800" dirty="0"/>
              <a:t> </a:t>
            </a:r>
            <a:r>
              <a:rPr lang="de-DE" sz="2800" dirty="0" err="1"/>
              <a:t>and</a:t>
            </a:r>
            <a:r>
              <a:rPr lang="de-DE" sz="2800" dirty="0"/>
              <a:t> </a:t>
            </a:r>
            <a:r>
              <a:rPr lang="de-DE" sz="2800" dirty="0" err="1"/>
              <a:t>mutability</a:t>
            </a:r>
            <a:r>
              <a:rPr lang="de-DE" sz="2800" dirty="0"/>
              <a:t> of </a:t>
            </a:r>
            <a:r>
              <a:rPr lang="de-DE" sz="2800" dirty="0" err="1"/>
              <a:t>the</a:t>
            </a:r>
            <a:r>
              <a:rPr lang="de-DE" sz="2800" dirty="0"/>
              <a:t> </a:t>
            </a:r>
            <a:r>
              <a:rPr lang="de-DE" sz="2800" dirty="0" err="1"/>
              <a:t>notions</a:t>
            </a:r>
            <a:r>
              <a:rPr lang="de-DE" sz="2800" dirty="0"/>
              <a:t> (</a:t>
            </a:r>
            <a:r>
              <a:rPr lang="de-DE" sz="2800" dirty="0" err="1"/>
              <a:t>reflected</a:t>
            </a:r>
            <a:r>
              <a:rPr lang="de-DE" sz="2800" dirty="0"/>
              <a:t> in </a:t>
            </a:r>
            <a:r>
              <a:rPr lang="de-DE" sz="2800" dirty="0" err="1"/>
              <a:t>linguistic</a:t>
            </a:r>
            <a:r>
              <a:rPr lang="de-DE" sz="2800" dirty="0"/>
              <a:t> </a:t>
            </a:r>
            <a:r>
              <a:rPr lang="de-DE" sz="2800" dirty="0" err="1"/>
              <a:t>descriptors</a:t>
            </a:r>
            <a:r>
              <a:rPr lang="de-DE" sz="2800" dirty="0"/>
              <a:t> LGBT+, Queer, etc.) </a:t>
            </a:r>
            <a:r>
              <a:rPr lang="de-DE" sz="2800" dirty="0" err="1"/>
              <a:t>provide</a:t>
            </a:r>
            <a:r>
              <a:rPr lang="de-DE" sz="2800" dirty="0"/>
              <a:t> a </a:t>
            </a:r>
            <a:r>
              <a:rPr lang="de-DE" sz="2800" dirty="0" err="1"/>
              <a:t>challenge</a:t>
            </a:r>
            <a:r>
              <a:rPr lang="de-DE" sz="2800" dirty="0"/>
              <a:t> for </a:t>
            </a:r>
            <a:r>
              <a:rPr lang="de-DE" sz="2800" dirty="0" err="1"/>
              <a:t>the</a:t>
            </a:r>
            <a:r>
              <a:rPr lang="de-DE" sz="2800" dirty="0"/>
              <a:t> </a:t>
            </a:r>
            <a:r>
              <a:rPr lang="de-DE" sz="2800" dirty="0" err="1"/>
              <a:t>antidiscrimination</a:t>
            </a:r>
            <a:r>
              <a:rPr lang="de-DE" sz="2800" dirty="0"/>
              <a:t> </a:t>
            </a:r>
            <a:r>
              <a:rPr lang="de-DE" sz="2800" dirty="0" err="1"/>
              <a:t>approach</a:t>
            </a:r>
            <a:r>
              <a:rPr lang="de-DE" sz="2800" dirty="0"/>
              <a:t> </a:t>
            </a:r>
            <a:r>
              <a:rPr lang="de-DE" sz="2800" dirty="0" err="1"/>
              <a:t>based</a:t>
            </a:r>
            <a:r>
              <a:rPr lang="de-DE" sz="2800" dirty="0"/>
              <a:t> on </a:t>
            </a:r>
            <a:r>
              <a:rPr lang="de-DE" sz="2800" dirty="0" err="1"/>
              <a:t>comparability</a:t>
            </a:r>
            <a:r>
              <a:rPr lang="de-DE" sz="2800" dirty="0"/>
              <a:t>.</a:t>
            </a:r>
          </a:p>
          <a:p>
            <a:pPr algn="just"/>
            <a:endParaRPr lang="en-GB" sz="1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71</a:t>
            </a:fld>
            <a:endParaRPr lang="de-DE"/>
          </a:p>
        </p:txBody>
      </p:sp>
    </p:spTree>
    <p:extLst>
      <p:ext uri="{BB962C8B-B14F-4D97-AF65-F5344CB8AC3E}">
        <p14:creationId xmlns:p14="http://schemas.microsoft.com/office/powerpoint/2010/main" val="211748127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Sexual Orientation (HRC) I</a:t>
            </a:r>
          </a:p>
        </p:txBody>
      </p:sp>
      <p:sp>
        <p:nvSpPr>
          <p:cNvPr id="3" name="Inhaltsplatzhalter 2"/>
          <p:cNvSpPr>
            <a:spLocks noGrp="1"/>
          </p:cNvSpPr>
          <p:nvPr>
            <p:ph idx="1"/>
          </p:nvPr>
        </p:nvSpPr>
        <p:spPr>
          <a:xfrm>
            <a:off x="467544" y="1124744"/>
            <a:ext cx="8229600" cy="5472608"/>
          </a:xfrm>
        </p:spPr>
        <p:txBody>
          <a:bodyPr tIns="108000" rIns="180000">
            <a:normAutofit fontScale="62500" lnSpcReduction="20000"/>
          </a:bodyPr>
          <a:lstStyle/>
          <a:p>
            <a:pPr marL="0" indent="0" algn="just">
              <a:buNone/>
            </a:pPr>
            <a:r>
              <a:rPr lang="en-GB" dirty="0"/>
              <a:t>In most human rights instruments, sexual orientation is not explicitly provided as a prohibited ground of discrimination, but considered under „other grounds“.</a:t>
            </a:r>
          </a:p>
          <a:p>
            <a:pPr marL="0" indent="0" algn="just">
              <a:buNone/>
            </a:pPr>
            <a:endParaRPr lang="en-GB" dirty="0"/>
          </a:p>
          <a:p>
            <a:pPr marL="0" indent="0" algn="just">
              <a:buNone/>
            </a:pPr>
            <a:r>
              <a:rPr lang="en-GB" b="1" dirty="0"/>
              <a:t>Human Rights Committee, Young v. Australia, Communication No. 941/2000, Views of 6 August 2003</a:t>
            </a:r>
          </a:p>
          <a:p>
            <a:pPr marL="0" indent="0" algn="just">
              <a:buNone/>
            </a:pPr>
            <a:r>
              <a:rPr lang="en-GB" b="1" dirty="0"/>
              <a:t>Facts: </a:t>
            </a:r>
            <a:r>
              <a:rPr lang="en-GB" dirty="0"/>
              <a:t>The applicant alleged that Australia discriminated against him on ground of his sexual orientation by denying him pension benefits following the death of his male partner. Under the Veterans‘ Entitlement Act (VEA), only heterosexual married [or de facto married] couples were entitled to receive pension benefits.</a:t>
            </a:r>
          </a:p>
          <a:p>
            <a:pPr marL="0" indent="0" algn="just">
              <a:buNone/>
            </a:pPr>
            <a:endParaRPr lang="en-GB" b="1" dirty="0"/>
          </a:p>
          <a:p>
            <a:pPr marL="0" indent="0" algn="just">
              <a:buNone/>
            </a:pPr>
            <a:r>
              <a:rPr lang="en-GB" b="1" dirty="0"/>
              <a:t>Committee held:</a:t>
            </a:r>
          </a:p>
          <a:p>
            <a:pPr marL="0" indent="0" algn="just">
              <a:buNone/>
            </a:pPr>
            <a:r>
              <a:rPr lang="en-GB" dirty="0"/>
              <a:t>10.4 The Committee recalls its earlier jurisprudence that the </a:t>
            </a:r>
            <a:r>
              <a:rPr lang="en-GB" dirty="0">
                <a:solidFill>
                  <a:srgbClr val="C00000"/>
                </a:solidFill>
              </a:rPr>
              <a:t>prohibition against discrimination under Article 26 [ICCPR] comprises also discrimination based on sexual orientation</a:t>
            </a:r>
            <a:r>
              <a:rPr lang="en-GB" dirty="0"/>
              <a:t>. It recalls that in previous communications the Committee found that differences in the receipt of benefits between married couples and heterosexual unmarried couples were reasonable and objective, as the couples in question had the choice to marry with all the entailing consequences.</a:t>
            </a:r>
          </a:p>
        </p:txBody>
      </p:sp>
      <p:sp>
        <p:nvSpPr>
          <p:cNvPr id="5" name="Foliennummernplatzhalter 4"/>
          <p:cNvSpPr>
            <a:spLocks noGrp="1"/>
          </p:cNvSpPr>
          <p:nvPr>
            <p:ph type="sldNum" sz="quarter" idx="12"/>
          </p:nvPr>
        </p:nvSpPr>
        <p:spPr/>
        <p:txBody>
          <a:bodyPr/>
          <a:lstStyle/>
          <a:p>
            <a:fld id="{74E8C25B-C0C2-4DD4-808A-E33AE5C30C39}" type="slidenum">
              <a:rPr lang="de-DE" smtClean="0"/>
              <a:pPr/>
              <a:t>72</a:t>
            </a:fld>
            <a:endParaRPr lang="de-DE"/>
          </a:p>
        </p:txBody>
      </p:sp>
    </p:spTree>
    <p:extLst>
      <p:ext uri="{BB962C8B-B14F-4D97-AF65-F5344CB8AC3E}">
        <p14:creationId xmlns:p14="http://schemas.microsoft.com/office/powerpoint/2010/main" val="88966500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of Sexual Orientation (HRC) II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fontScale="62500" lnSpcReduction="20000"/>
          </a:bodyPr>
          <a:lstStyle/>
          <a:p>
            <a:pPr marL="0" indent="0" algn="just">
              <a:buNone/>
            </a:pPr>
            <a:r>
              <a:rPr lang="en-US" dirty="0"/>
              <a:t>It transpires from the contested sections of the VEA that individuals who are part of a married couple or of a heterosexual cohabiting couple (who can prove that they are in a “marriage-like” relationship) fulfill the definition of “member of a couple” and therefore of a “</a:t>
            </a:r>
            <a:r>
              <a:rPr lang="en-US" dirty="0" err="1"/>
              <a:t>dependant</a:t>
            </a:r>
            <a:r>
              <a:rPr lang="en-US" dirty="0"/>
              <a:t>”, for the purpose of receiving pension benefits. In the instant case, it is clear that the author, as a same sex partner, did not have the possibility of entering into marriage. Neither was he recognized as a cohabiting partner of Mr. C, for the purpose of receiving pension benefits, because of his sex or sexual orientation. The Committee recalls its constant jurisprudence that not every distinction amounts to prohibited discrimination under the Covenant, as long as it is based on reasonable and objective criteria. The State party provides </a:t>
            </a:r>
            <a:r>
              <a:rPr lang="en-US" dirty="0">
                <a:solidFill>
                  <a:srgbClr val="C00000"/>
                </a:solidFill>
              </a:rPr>
              <a:t>no arguments on how this distinction between same-sex partners, who are excluded from pension benefits under law, and unmarried heterosexual partners, who are granted such benefits, is reasonable and objective, and no evidence which would point to the existence of factors justifying such a distinction has been advanced</a:t>
            </a:r>
            <a:r>
              <a:rPr lang="en-US" dirty="0"/>
              <a:t>. In this context, the Committee finds that the State party has </a:t>
            </a:r>
            <a:r>
              <a:rPr lang="en-US" u="sng" dirty="0"/>
              <a:t>violated Article 26 of the Covenant</a:t>
            </a:r>
            <a:r>
              <a:rPr lang="en-US" dirty="0"/>
              <a:t> [ICCPR] by denying the author a pension on the basis of his sex or sexual orientation.</a:t>
            </a:r>
            <a:endParaRPr lang="de-DE"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73</a:t>
            </a:fld>
            <a:endParaRPr lang="de-DE"/>
          </a:p>
        </p:txBody>
      </p:sp>
    </p:spTree>
    <p:extLst>
      <p:ext uri="{BB962C8B-B14F-4D97-AF65-F5344CB8AC3E}">
        <p14:creationId xmlns:p14="http://schemas.microsoft.com/office/powerpoint/2010/main" val="140068286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of Sexual Orientation – ECHR I</a:t>
            </a:r>
          </a:p>
        </p:txBody>
      </p:sp>
      <p:sp>
        <p:nvSpPr>
          <p:cNvPr id="3" name="Inhaltsplatzhalter 2"/>
          <p:cNvSpPr>
            <a:spLocks noGrp="1"/>
          </p:cNvSpPr>
          <p:nvPr>
            <p:ph idx="1"/>
          </p:nvPr>
        </p:nvSpPr>
        <p:spPr>
          <a:xfrm>
            <a:off x="467544" y="1124744"/>
            <a:ext cx="8229600" cy="5472608"/>
          </a:xfrm>
        </p:spPr>
        <p:txBody>
          <a:bodyPr tIns="108000" rIns="180000">
            <a:normAutofit/>
          </a:bodyPr>
          <a:lstStyle/>
          <a:p>
            <a:pPr marL="0" indent="0" algn="just">
              <a:buNone/>
            </a:pPr>
            <a:r>
              <a:rPr lang="en-GB" sz="2800" dirty="0"/>
              <a:t>Art. 14 does not explicitly list “sexual orientation” as a protected ground. The ECtHR has stated however, that sexual orientation is included among the “other” grounds protected by Art. 14:</a:t>
            </a:r>
          </a:p>
          <a:p>
            <a:pPr marL="0" indent="0" algn="just">
              <a:buNone/>
            </a:pPr>
            <a:r>
              <a:rPr lang="en-GB" sz="2800" b="1" dirty="0"/>
              <a:t>ECtHR, No. 33290/96 – </a:t>
            </a:r>
            <a:r>
              <a:rPr lang="en-GB" sz="2800" b="1" dirty="0" err="1"/>
              <a:t>Salgueiro</a:t>
            </a:r>
            <a:r>
              <a:rPr lang="en-GB" sz="2800" b="1" dirty="0"/>
              <a:t> da Silva </a:t>
            </a:r>
            <a:r>
              <a:rPr lang="en-GB" sz="2800" b="1" dirty="0" err="1"/>
              <a:t>Mouta</a:t>
            </a:r>
            <a:r>
              <a:rPr lang="en-GB" sz="2800" b="1" dirty="0"/>
              <a:t> v. Portugal [1999]</a:t>
            </a:r>
          </a:p>
          <a:p>
            <a:pPr marL="0" indent="0" algn="just">
              <a:buNone/>
            </a:pPr>
            <a:r>
              <a:rPr lang="en-GB" sz="2800" b="1" dirty="0"/>
              <a:t>28. </a:t>
            </a:r>
            <a:r>
              <a:rPr lang="en-GB" sz="2800" dirty="0"/>
              <a:t>…</a:t>
            </a:r>
            <a:r>
              <a:rPr lang="en-GB" sz="2800" b="1" dirty="0"/>
              <a:t> </a:t>
            </a:r>
            <a:r>
              <a:rPr lang="de-DE" sz="2800" dirty="0"/>
              <a:t>The Court </a:t>
            </a:r>
            <a:r>
              <a:rPr lang="de-DE" sz="2800" dirty="0" err="1"/>
              <a:t>is</a:t>
            </a:r>
            <a:r>
              <a:rPr lang="de-DE" sz="2800" dirty="0"/>
              <a:t> </a:t>
            </a:r>
            <a:r>
              <a:rPr lang="de-DE" sz="2800" dirty="0" err="1"/>
              <a:t>accordingly</a:t>
            </a:r>
            <a:r>
              <a:rPr lang="de-DE" sz="2800" dirty="0"/>
              <a:t> </a:t>
            </a:r>
            <a:r>
              <a:rPr lang="de-DE" sz="2800" dirty="0" err="1"/>
              <a:t>forced</a:t>
            </a:r>
            <a:r>
              <a:rPr lang="de-DE" sz="2800" dirty="0"/>
              <a:t> </a:t>
            </a:r>
            <a:r>
              <a:rPr lang="de-DE" sz="2800" dirty="0" err="1"/>
              <a:t>to</a:t>
            </a:r>
            <a:r>
              <a:rPr lang="de-DE" sz="2800" dirty="0"/>
              <a:t> </a:t>
            </a:r>
            <a:r>
              <a:rPr lang="de-DE" sz="2800" dirty="0" err="1"/>
              <a:t>conclude</a:t>
            </a:r>
            <a:r>
              <a:rPr lang="de-DE" sz="2800" dirty="0"/>
              <a:t> </a:t>
            </a:r>
            <a:r>
              <a:rPr lang="de-DE" sz="2800" dirty="0" err="1"/>
              <a:t>that</a:t>
            </a:r>
            <a:r>
              <a:rPr lang="de-DE" sz="2800" dirty="0"/>
              <a:t> </a:t>
            </a:r>
            <a:r>
              <a:rPr lang="de-DE" sz="2800" dirty="0" err="1"/>
              <a:t>there</a:t>
            </a:r>
            <a:r>
              <a:rPr lang="de-DE" sz="2800" dirty="0"/>
              <a:t> was a </a:t>
            </a:r>
            <a:r>
              <a:rPr lang="de-DE" sz="2800" dirty="0" err="1"/>
              <a:t>difference</a:t>
            </a:r>
            <a:r>
              <a:rPr lang="de-DE" sz="2800" dirty="0"/>
              <a:t> of </a:t>
            </a:r>
            <a:r>
              <a:rPr lang="de-DE" sz="2800" dirty="0" err="1"/>
              <a:t>treatment</a:t>
            </a:r>
            <a:r>
              <a:rPr lang="de-DE" sz="2800" dirty="0"/>
              <a:t> </a:t>
            </a:r>
            <a:r>
              <a:rPr lang="de-DE" sz="2800" dirty="0" err="1"/>
              <a:t>between</a:t>
            </a:r>
            <a:r>
              <a:rPr lang="de-DE" sz="2800" dirty="0"/>
              <a:t> </a:t>
            </a:r>
            <a:r>
              <a:rPr lang="de-DE" sz="2800" dirty="0" err="1"/>
              <a:t>the</a:t>
            </a:r>
            <a:r>
              <a:rPr lang="de-DE" sz="2800" dirty="0"/>
              <a:t> </a:t>
            </a:r>
            <a:r>
              <a:rPr lang="de-DE" sz="2800" dirty="0" err="1"/>
              <a:t>applicant</a:t>
            </a:r>
            <a:r>
              <a:rPr lang="de-DE" sz="2800" dirty="0"/>
              <a:t> </a:t>
            </a:r>
            <a:r>
              <a:rPr lang="de-DE" sz="2800" dirty="0" err="1"/>
              <a:t>and</a:t>
            </a:r>
            <a:r>
              <a:rPr lang="de-DE" sz="2800" dirty="0"/>
              <a:t> ... [X] </a:t>
            </a:r>
            <a:r>
              <a:rPr lang="de-DE" sz="2800" dirty="0" err="1"/>
              <a:t>which</a:t>
            </a:r>
            <a:r>
              <a:rPr lang="de-DE" sz="2800" dirty="0"/>
              <a:t> was </a:t>
            </a:r>
            <a:r>
              <a:rPr lang="de-DE" sz="2800" dirty="0" err="1"/>
              <a:t>based</a:t>
            </a:r>
            <a:r>
              <a:rPr lang="de-DE" sz="2800" dirty="0"/>
              <a:t> on </a:t>
            </a:r>
            <a:r>
              <a:rPr lang="de-DE" sz="2800" dirty="0" err="1"/>
              <a:t>the</a:t>
            </a:r>
            <a:r>
              <a:rPr lang="de-DE" sz="2800" dirty="0"/>
              <a:t> </a:t>
            </a:r>
            <a:r>
              <a:rPr lang="de-DE" sz="2800" dirty="0" err="1"/>
              <a:t>applicant’s</a:t>
            </a:r>
            <a:r>
              <a:rPr lang="de-DE" sz="2800" dirty="0"/>
              <a:t> sexual </a:t>
            </a:r>
            <a:r>
              <a:rPr lang="de-DE" sz="2800" dirty="0" err="1"/>
              <a:t>orientation</a:t>
            </a:r>
            <a:r>
              <a:rPr lang="de-DE" sz="2800" dirty="0"/>
              <a:t>, a </a:t>
            </a:r>
            <a:r>
              <a:rPr lang="de-DE" sz="2800" dirty="0" err="1"/>
              <a:t>concept</a:t>
            </a:r>
            <a:r>
              <a:rPr lang="de-DE" sz="2800" dirty="0"/>
              <a:t> </a:t>
            </a:r>
            <a:r>
              <a:rPr lang="de-DE" sz="2800" dirty="0" err="1"/>
              <a:t>which</a:t>
            </a:r>
            <a:r>
              <a:rPr lang="de-DE" sz="2800" dirty="0"/>
              <a:t> </a:t>
            </a:r>
            <a:r>
              <a:rPr lang="de-DE" sz="2800" dirty="0" err="1"/>
              <a:t>is</a:t>
            </a:r>
            <a:r>
              <a:rPr lang="de-DE" sz="2800" dirty="0"/>
              <a:t> </a:t>
            </a:r>
            <a:r>
              <a:rPr lang="de-DE" sz="2800" b="1" u="sng" dirty="0" err="1">
                <a:solidFill>
                  <a:srgbClr val="C00000"/>
                </a:solidFill>
              </a:rPr>
              <a:t>undoubtedly</a:t>
            </a:r>
            <a:r>
              <a:rPr lang="de-DE" sz="2800" b="1" u="sng" dirty="0">
                <a:solidFill>
                  <a:srgbClr val="C00000"/>
                </a:solidFill>
              </a:rPr>
              <a:t> </a:t>
            </a:r>
            <a:r>
              <a:rPr lang="de-DE" sz="2800" b="1" u="sng" dirty="0" err="1">
                <a:solidFill>
                  <a:srgbClr val="C00000"/>
                </a:solidFill>
              </a:rPr>
              <a:t>covered</a:t>
            </a:r>
            <a:r>
              <a:rPr lang="de-DE" sz="2800" b="1" u="sng" dirty="0">
                <a:solidFill>
                  <a:srgbClr val="C00000"/>
                </a:solidFill>
              </a:rPr>
              <a:t> </a:t>
            </a:r>
            <a:r>
              <a:rPr lang="de-DE" sz="2800" b="1" u="sng" dirty="0" err="1">
                <a:solidFill>
                  <a:srgbClr val="C00000"/>
                </a:solidFill>
              </a:rPr>
              <a:t>by</a:t>
            </a:r>
            <a:r>
              <a:rPr lang="de-DE" sz="2800" b="1" u="sng" dirty="0">
                <a:solidFill>
                  <a:srgbClr val="C00000"/>
                </a:solidFill>
              </a:rPr>
              <a:t> </a:t>
            </a:r>
            <a:r>
              <a:rPr lang="de-DE" sz="2800" b="1" u="sng" dirty="0" err="1">
                <a:solidFill>
                  <a:srgbClr val="C00000"/>
                </a:solidFill>
              </a:rPr>
              <a:t>Article</a:t>
            </a:r>
            <a:r>
              <a:rPr lang="de-DE" sz="2800" b="1" u="sng" dirty="0">
                <a:solidFill>
                  <a:srgbClr val="C00000"/>
                </a:solidFill>
              </a:rPr>
              <a:t> 14 of </a:t>
            </a:r>
            <a:r>
              <a:rPr lang="de-DE" sz="2800" b="1" u="sng" dirty="0" err="1">
                <a:solidFill>
                  <a:srgbClr val="C00000"/>
                </a:solidFill>
              </a:rPr>
              <a:t>the</a:t>
            </a:r>
            <a:r>
              <a:rPr lang="de-DE" sz="2800" b="1" u="sng" dirty="0">
                <a:solidFill>
                  <a:srgbClr val="C00000"/>
                </a:solidFill>
              </a:rPr>
              <a:t> </a:t>
            </a:r>
            <a:r>
              <a:rPr lang="de-DE" sz="2800" b="1" u="sng" dirty="0" err="1">
                <a:solidFill>
                  <a:srgbClr val="C00000"/>
                </a:solidFill>
              </a:rPr>
              <a:t>Convention</a:t>
            </a:r>
            <a:r>
              <a:rPr lang="de-DE" sz="2800" dirty="0"/>
              <a:t>. </a:t>
            </a:r>
          </a:p>
        </p:txBody>
      </p:sp>
      <p:sp>
        <p:nvSpPr>
          <p:cNvPr id="5" name="Foliennummernplatzhalter 4"/>
          <p:cNvSpPr>
            <a:spLocks noGrp="1"/>
          </p:cNvSpPr>
          <p:nvPr>
            <p:ph type="sldNum" sz="quarter" idx="12"/>
          </p:nvPr>
        </p:nvSpPr>
        <p:spPr/>
        <p:txBody>
          <a:bodyPr/>
          <a:lstStyle/>
          <a:p>
            <a:fld id="{74E8C25B-C0C2-4DD4-808A-E33AE5C30C39}" type="slidenum">
              <a:rPr lang="de-DE" smtClean="0"/>
              <a:pPr/>
              <a:t>74</a:t>
            </a:fld>
            <a:endParaRPr lang="de-DE"/>
          </a:p>
        </p:txBody>
      </p:sp>
    </p:spTree>
    <p:extLst>
      <p:ext uri="{BB962C8B-B14F-4D97-AF65-F5344CB8AC3E}">
        <p14:creationId xmlns:p14="http://schemas.microsoft.com/office/powerpoint/2010/main" val="17922865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of Sexual Orientation – ECHR II</a:t>
            </a:r>
          </a:p>
        </p:txBody>
      </p:sp>
      <p:sp>
        <p:nvSpPr>
          <p:cNvPr id="3" name="Inhaltsplatzhalter 2"/>
          <p:cNvSpPr>
            <a:spLocks noGrp="1"/>
          </p:cNvSpPr>
          <p:nvPr>
            <p:ph idx="1"/>
          </p:nvPr>
        </p:nvSpPr>
        <p:spPr>
          <a:xfrm>
            <a:off x="467544" y="1124744"/>
            <a:ext cx="8229600" cy="5472608"/>
          </a:xfrm>
        </p:spPr>
        <p:txBody>
          <a:bodyPr tIns="108000" rIns="180000">
            <a:noAutofit/>
          </a:bodyPr>
          <a:lstStyle/>
          <a:p>
            <a:pPr marL="0" indent="0" algn="just">
              <a:spcBef>
                <a:spcPts val="0"/>
              </a:spcBef>
              <a:buNone/>
            </a:pPr>
            <a:r>
              <a:rPr lang="en-GB" sz="2000" b="1" dirty="0"/>
              <a:t>ECtHR, No. 43546/02 – E.B. v. France [2008]</a:t>
            </a:r>
          </a:p>
          <a:p>
            <a:pPr marL="0" indent="0" algn="just">
              <a:spcBef>
                <a:spcPts val="0"/>
              </a:spcBef>
              <a:buNone/>
            </a:pPr>
            <a:r>
              <a:rPr lang="en-GB" sz="2000" b="1" dirty="0"/>
              <a:t>Facts: </a:t>
            </a:r>
            <a:r>
              <a:rPr lang="en-GB" sz="2000" dirty="0"/>
              <a:t>The applicant, who was living with another women, was refused </a:t>
            </a:r>
            <a:r>
              <a:rPr lang="en-GB" sz="2000" dirty="0" err="1"/>
              <a:t>adop-tion</a:t>
            </a:r>
            <a:r>
              <a:rPr lang="en-GB" sz="2000" dirty="0"/>
              <a:t> of a child as a single person because there was no male role model in the household. </a:t>
            </a:r>
          </a:p>
          <a:p>
            <a:pPr marL="0" indent="0" algn="just">
              <a:spcBef>
                <a:spcPts val="0"/>
              </a:spcBef>
              <a:buNone/>
            </a:pPr>
            <a:r>
              <a:rPr lang="en-GB" sz="2000" b="1" dirty="0"/>
              <a:t>Court held: </a:t>
            </a:r>
            <a:r>
              <a:rPr lang="en-GB" sz="2000" dirty="0"/>
              <a:t>73. With regard to the ground relied on by the domestic authorities relating to the lack of a paternal or maternal referent in the household of a person seeking authorisation to adopt, the Court considers that this does not necessarily raise a problem in itself. However, in the circumstances of the present case it is permissible to question the merits of such a ground, the ultimate effect of which is to require the applicant to establish the presence of a referent of the other sex among her immediate circle of family and friends, thereby running the risk of rendering ineffective the right of single persons to apply for authorisation. The point is germane here because the case does not concern an application for authorisation to adopt by a – married or unmarried – couple, but by a single person. In the Court's view, that ground might therefore have led to an arbitrary refusal and have served as a pretext for rejecting the applicant's application on grounds of her homosexuality.</a:t>
            </a:r>
          </a:p>
          <a:p>
            <a:pPr marL="0" indent="0" algn="just">
              <a:spcBef>
                <a:spcPts val="0"/>
              </a:spcBef>
              <a:buNone/>
            </a:pPr>
            <a:r>
              <a:rPr lang="de-DE" sz="2000" b="1" dirty="0"/>
              <a:t> </a:t>
            </a:r>
          </a:p>
        </p:txBody>
      </p:sp>
      <p:sp>
        <p:nvSpPr>
          <p:cNvPr id="5" name="Foliennummernplatzhalter 4"/>
          <p:cNvSpPr>
            <a:spLocks noGrp="1"/>
          </p:cNvSpPr>
          <p:nvPr>
            <p:ph type="sldNum" sz="quarter" idx="12"/>
          </p:nvPr>
        </p:nvSpPr>
        <p:spPr/>
        <p:txBody>
          <a:bodyPr/>
          <a:lstStyle/>
          <a:p>
            <a:fld id="{74E8C25B-C0C2-4DD4-808A-E33AE5C30C39}" type="slidenum">
              <a:rPr lang="de-DE" smtClean="0"/>
              <a:pPr/>
              <a:t>75</a:t>
            </a:fld>
            <a:endParaRPr lang="de-DE"/>
          </a:p>
        </p:txBody>
      </p:sp>
    </p:spTree>
    <p:extLst>
      <p:ext uri="{BB962C8B-B14F-4D97-AF65-F5344CB8AC3E}">
        <p14:creationId xmlns:p14="http://schemas.microsoft.com/office/powerpoint/2010/main" val="209590817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of Sexual Orientation – ECHR III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fontScale="85000" lnSpcReduction="10000"/>
          </a:bodyPr>
          <a:lstStyle/>
          <a:p>
            <a:pPr marL="0" indent="0" algn="just">
              <a:buNone/>
            </a:pPr>
            <a:r>
              <a:rPr lang="en-GB" dirty="0"/>
              <a:t>86. The Court observes that at times it was her status as a single person that was relied on as a ground for refusing the applicant authorisation to adopt, whereas the law makes express provision for the right of single persons to apply for authorisation to adopt. …</a:t>
            </a:r>
          </a:p>
          <a:p>
            <a:pPr marL="0" indent="0" algn="just">
              <a:buNone/>
            </a:pPr>
            <a:r>
              <a:rPr lang="en-GB" dirty="0"/>
              <a:t>89. The Court considers that the reference to the applicant's homosexuality was, if not explicit, at least implicit. The influence of the applicant's avowed homosexuality on the assessment of her application has been established and ... was a decisive factor leading to the decision to refuse her authorisation to adopt ...</a:t>
            </a:r>
            <a:r>
              <a:rPr lang="en-GB" b="1" dirty="0"/>
              <a:t> </a:t>
            </a:r>
          </a:p>
          <a:p>
            <a:pPr marL="0" indent="0" algn="just">
              <a:buNone/>
            </a:pPr>
            <a:endParaRPr lang="en-GB" b="1" dirty="0"/>
          </a:p>
          <a:p>
            <a:pPr marL="0" indent="0" algn="just">
              <a:buNone/>
            </a:pPr>
            <a:r>
              <a:rPr lang="en-GB" b="1" dirty="0"/>
              <a:t>Found: </a:t>
            </a:r>
            <a:r>
              <a:rPr lang="en-GB" dirty="0"/>
              <a:t>violation of Art. 14+Art. 8 ECHR</a:t>
            </a:r>
          </a:p>
        </p:txBody>
      </p:sp>
      <p:sp>
        <p:nvSpPr>
          <p:cNvPr id="5" name="Foliennummernplatzhalter 4"/>
          <p:cNvSpPr>
            <a:spLocks noGrp="1"/>
          </p:cNvSpPr>
          <p:nvPr>
            <p:ph type="sldNum" sz="quarter" idx="12"/>
          </p:nvPr>
        </p:nvSpPr>
        <p:spPr/>
        <p:txBody>
          <a:bodyPr/>
          <a:lstStyle/>
          <a:p>
            <a:fld id="{74E8C25B-C0C2-4DD4-808A-E33AE5C30C39}" type="slidenum">
              <a:rPr lang="de-DE" smtClean="0"/>
              <a:pPr/>
              <a:t>76</a:t>
            </a:fld>
            <a:endParaRPr lang="de-DE"/>
          </a:p>
        </p:txBody>
      </p:sp>
    </p:spTree>
    <p:extLst>
      <p:ext uri="{BB962C8B-B14F-4D97-AF65-F5344CB8AC3E}">
        <p14:creationId xmlns:p14="http://schemas.microsoft.com/office/powerpoint/2010/main" val="75441382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of Sexual Orientation – ECHR IV</a:t>
            </a:r>
          </a:p>
        </p:txBody>
      </p:sp>
      <p:sp>
        <p:nvSpPr>
          <p:cNvPr id="3" name="Inhaltsplatzhalter 2"/>
          <p:cNvSpPr>
            <a:spLocks noGrp="1"/>
          </p:cNvSpPr>
          <p:nvPr>
            <p:ph idx="1"/>
          </p:nvPr>
        </p:nvSpPr>
        <p:spPr>
          <a:xfrm>
            <a:off x="467544" y="1124744"/>
            <a:ext cx="8229600" cy="5544616"/>
          </a:xfrm>
        </p:spPr>
        <p:txBody>
          <a:bodyPr tIns="108000" rIns="180000">
            <a:noAutofit/>
          </a:bodyPr>
          <a:lstStyle/>
          <a:p>
            <a:pPr marL="0" indent="0" algn="just">
              <a:spcBef>
                <a:spcPts val="0"/>
              </a:spcBef>
              <a:buNone/>
            </a:pPr>
            <a:r>
              <a:rPr lang="en-GB" sz="1800" b="1" dirty="0"/>
              <a:t>ECtHR, No. 40016/98 – </a:t>
            </a:r>
            <a:r>
              <a:rPr lang="en-GB" sz="1800" b="1" dirty="0" err="1"/>
              <a:t>Karner</a:t>
            </a:r>
            <a:r>
              <a:rPr lang="en-GB" sz="1800" b="1" dirty="0"/>
              <a:t> v Austria [2003]</a:t>
            </a:r>
          </a:p>
          <a:p>
            <a:pPr marL="0" indent="0" algn="just">
              <a:spcBef>
                <a:spcPts val="0"/>
              </a:spcBef>
              <a:buNone/>
            </a:pPr>
            <a:r>
              <a:rPr lang="en-GB" sz="1800" b="1" dirty="0"/>
              <a:t>Facts: </a:t>
            </a:r>
            <a:r>
              <a:rPr lang="en-GB" sz="1800" dirty="0"/>
              <a:t>Applicant lived in a flat in Vienna with his partner, the main tenant. After part-</a:t>
            </a:r>
            <a:r>
              <a:rPr lang="en-GB" sz="1800" dirty="0" err="1"/>
              <a:t>ner‘s</a:t>
            </a:r>
            <a:r>
              <a:rPr lang="en-GB" sz="1800" dirty="0"/>
              <a:t> death, applicant was denied automatic succession in the tenancy agreement. Government justified the differential treatment of homosexual and heterosexual surviving cohabitants as being necessary to protect the traditional family.</a:t>
            </a:r>
          </a:p>
          <a:p>
            <a:pPr marL="0" indent="0" algn="just">
              <a:spcBef>
                <a:spcPts val="0"/>
              </a:spcBef>
              <a:buNone/>
            </a:pPr>
            <a:r>
              <a:rPr lang="en-GB" sz="1800" b="1" dirty="0"/>
              <a:t>Court held:</a:t>
            </a:r>
          </a:p>
          <a:p>
            <a:pPr marL="0" indent="0" algn="just">
              <a:spcBef>
                <a:spcPts val="0"/>
              </a:spcBef>
              <a:buNone/>
            </a:pPr>
            <a:r>
              <a:rPr lang="en-GB" sz="1800" dirty="0"/>
              <a:t>40. The Court can accept that protection of the family in the traditional sense is, in principle, a weighty and legitimate reason which might justify a difference in treatment </a:t>
            </a:r>
          </a:p>
          <a:p>
            <a:pPr marL="0" indent="0" algn="just">
              <a:spcBef>
                <a:spcPts val="0"/>
              </a:spcBef>
              <a:buNone/>
            </a:pPr>
            <a:r>
              <a:rPr lang="en-GB" sz="1800" dirty="0"/>
              <a:t>41. The aim of protecting the family in the traditional sense is rather abstract and a broad variety of concrete measures may be used to implement it. In cases in which the margin of appreciation afforded to States is narrow, as is the position where there is a difference in treatment based on sex or sexual orientation, the principle of pro-</a:t>
            </a:r>
            <a:r>
              <a:rPr lang="en-GB" sz="1800" dirty="0" err="1"/>
              <a:t>portionality</a:t>
            </a:r>
            <a:r>
              <a:rPr lang="en-GB" sz="1800" dirty="0"/>
              <a:t> does not merely require that the measure chosen is in principle suited for realising the aim sought. It must also be shown that it was necessary in order to achieve that aim to exclude certain categories of people – in this instance persons living in a homosexual relationship – from the scope of application of … the Rent Act. The Court cannot see that the Government have advanced any arguments that would allow such a conclusion.</a:t>
            </a:r>
          </a:p>
          <a:p>
            <a:pPr marL="0" indent="0" algn="just">
              <a:spcBef>
                <a:spcPts val="0"/>
              </a:spcBef>
              <a:buNone/>
            </a:pPr>
            <a:r>
              <a:rPr lang="en-GB" sz="1800" b="1" dirty="0"/>
              <a:t>Found: </a:t>
            </a:r>
            <a:r>
              <a:rPr lang="en-GB" sz="1800" dirty="0"/>
              <a:t>violation of Art 14+8 ECHR</a:t>
            </a:r>
          </a:p>
        </p:txBody>
      </p:sp>
      <p:sp>
        <p:nvSpPr>
          <p:cNvPr id="5" name="Foliennummernplatzhalter 4"/>
          <p:cNvSpPr>
            <a:spLocks noGrp="1"/>
          </p:cNvSpPr>
          <p:nvPr>
            <p:ph type="sldNum" sz="quarter" idx="12"/>
          </p:nvPr>
        </p:nvSpPr>
        <p:spPr/>
        <p:txBody>
          <a:bodyPr/>
          <a:lstStyle/>
          <a:p>
            <a:fld id="{74E8C25B-C0C2-4DD4-808A-E33AE5C30C39}" type="slidenum">
              <a:rPr lang="de-DE" smtClean="0"/>
              <a:pPr/>
              <a:t>77</a:t>
            </a:fld>
            <a:endParaRPr lang="de-DE"/>
          </a:p>
        </p:txBody>
      </p:sp>
    </p:spTree>
    <p:extLst>
      <p:ext uri="{BB962C8B-B14F-4D97-AF65-F5344CB8AC3E}">
        <p14:creationId xmlns:p14="http://schemas.microsoft.com/office/powerpoint/2010/main" val="229018370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Sexual Orientation – ESC I</a:t>
            </a:r>
          </a:p>
        </p:txBody>
      </p:sp>
      <p:sp>
        <p:nvSpPr>
          <p:cNvPr id="3" name="Inhaltsplatzhalter 2"/>
          <p:cNvSpPr>
            <a:spLocks noGrp="1"/>
          </p:cNvSpPr>
          <p:nvPr>
            <p:ph idx="1"/>
          </p:nvPr>
        </p:nvSpPr>
        <p:spPr>
          <a:xfrm>
            <a:off x="467544" y="1124744"/>
            <a:ext cx="8229600" cy="5472608"/>
          </a:xfrm>
        </p:spPr>
        <p:txBody>
          <a:bodyPr tIns="108000" rIns="180000">
            <a:normAutofit fontScale="55000" lnSpcReduction="20000"/>
          </a:bodyPr>
          <a:lstStyle/>
          <a:p>
            <a:pPr marL="0" indent="0" algn="just">
              <a:buNone/>
            </a:pPr>
            <a:r>
              <a:rPr lang="en-GB" dirty="0"/>
              <a:t>European Social Charter, preamble: … </a:t>
            </a:r>
            <a:r>
              <a:rPr lang="en-US" dirty="0"/>
              <a:t>Considering that the enjoyment of social rights should be secured without discrimination on grounds of race, </a:t>
            </a:r>
            <a:r>
              <a:rPr lang="en-US" dirty="0" err="1"/>
              <a:t>colour</a:t>
            </a:r>
            <a:r>
              <a:rPr lang="en-US" dirty="0"/>
              <a:t>, sex, religion, political opinion, national extraction or social origin …</a:t>
            </a:r>
            <a:endParaRPr lang="en-GB" b="1" dirty="0"/>
          </a:p>
          <a:p>
            <a:pPr marL="0" indent="0" algn="just">
              <a:buNone/>
            </a:pPr>
            <a:r>
              <a:rPr lang="en-GB" b="1" dirty="0"/>
              <a:t>ECSR, No. 45/2007 - International Centre for the Legal Protection of Human Rights (</a:t>
            </a:r>
            <a:r>
              <a:rPr lang="en-GB" b="1" dirty="0" err="1"/>
              <a:t>Interights</a:t>
            </a:r>
            <a:r>
              <a:rPr lang="en-GB" b="1" dirty="0"/>
              <a:t>) v. Croatia [2009]</a:t>
            </a:r>
          </a:p>
          <a:p>
            <a:pPr marL="0" indent="0" algn="just">
              <a:buNone/>
            </a:pPr>
            <a:r>
              <a:rPr lang="en-GB" b="1" dirty="0"/>
              <a:t>Facts: </a:t>
            </a:r>
            <a:r>
              <a:rPr lang="en-GB" dirty="0"/>
              <a:t>A human rights organisation complained of the use of homophobic language in school materials.</a:t>
            </a:r>
          </a:p>
          <a:p>
            <a:pPr marL="0" indent="0" algn="just">
              <a:buNone/>
            </a:pPr>
            <a:endParaRPr lang="en-GB" dirty="0"/>
          </a:p>
          <a:p>
            <a:pPr marL="0" indent="0" algn="just">
              <a:buNone/>
            </a:pPr>
            <a:r>
              <a:rPr lang="en-GB" b="1" dirty="0"/>
              <a:t>The European Committee of Social Rights held:</a:t>
            </a:r>
          </a:p>
          <a:p>
            <a:pPr marL="0" indent="0" algn="just">
              <a:buNone/>
            </a:pPr>
            <a:r>
              <a:rPr lang="en-GB" dirty="0"/>
              <a:t>48. Having regard to the non-discrimination clause in the Preamble to the Charter, sexual and reproductive health education must be provided to school children without discrimination on any ground, direct or indirect, it being understood that the prohibition of discrimination covers the entire range of the educational process, including the way the education is delivered and the content of the teaching material on which it is based. This requirement that health education be provided without any discrimination has two facets: children must not be subject to discrimination in accessing such education, which should also not be used as a tool for reinforcing demeaning stereotypes and perpetuating forms of prejudice which contribute to the social exclusion of historically marginalised groups and others that face embedded discrimination and other forms of social disadvantage which has the effect of denying their human dignity.</a:t>
            </a:r>
          </a:p>
        </p:txBody>
      </p:sp>
      <p:sp>
        <p:nvSpPr>
          <p:cNvPr id="5" name="Foliennummernplatzhalter 4"/>
          <p:cNvSpPr>
            <a:spLocks noGrp="1"/>
          </p:cNvSpPr>
          <p:nvPr>
            <p:ph type="sldNum" sz="quarter" idx="12"/>
          </p:nvPr>
        </p:nvSpPr>
        <p:spPr/>
        <p:txBody>
          <a:bodyPr/>
          <a:lstStyle/>
          <a:p>
            <a:fld id="{74E8C25B-C0C2-4DD4-808A-E33AE5C30C39}" type="slidenum">
              <a:rPr lang="de-DE" smtClean="0"/>
              <a:pPr/>
              <a:t>78</a:t>
            </a:fld>
            <a:endParaRPr lang="de-DE" dirty="0"/>
          </a:p>
        </p:txBody>
      </p:sp>
    </p:spTree>
    <p:extLst>
      <p:ext uri="{BB962C8B-B14F-4D97-AF65-F5344CB8AC3E}">
        <p14:creationId xmlns:p14="http://schemas.microsoft.com/office/powerpoint/2010/main" val="225435140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of Sexual Orientation – ESC II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fontScale="70000" lnSpcReduction="20000"/>
          </a:bodyPr>
          <a:lstStyle/>
          <a:p>
            <a:pPr marL="0" indent="0" algn="just">
              <a:buNone/>
            </a:pPr>
            <a:r>
              <a:rPr lang="en-GB" dirty="0"/>
              <a:t>59. ... the Committee considers that the authorities must enjoy a wide margin of discretion in determining the cultural appropriateness of the educational material used in the ordinary Croatian school curriculum. </a:t>
            </a:r>
          </a:p>
          <a:p>
            <a:pPr marL="0" indent="0" algn="just">
              <a:buNone/>
            </a:pPr>
            <a:r>
              <a:rPr lang="en-GB" dirty="0"/>
              <a:t>60. However, the Committee does find that certain specific elements of the educational material used in the ordinary curriculum are manifestly biased,  discriminatory and demeaning, notably in how persons of non-heterosexual orientation are described and depicted. ...</a:t>
            </a:r>
          </a:p>
          <a:p>
            <a:pPr marL="0" indent="0" algn="just">
              <a:buNone/>
            </a:pPr>
            <a:r>
              <a:rPr lang="en-GB" dirty="0"/>
              <a:t>61. In effect, by officially approving or allowing the use of the textbooks that contain these anti-homosexual statements, the Croatian authorities have failed in their positive obligation to ensure the effective exercise of the right to protection of health by means of non-discriminatory sexual and reproductive health education which does not perpetuate or reinforce social exclusion and the denial of human dignity.  ...</a:t>
            </a:r>
          </a:p>
          <a:p>
            <a:pPr marL="0" indent="0" algn="just">
              <a:buNone/>
            </a:pPr>
            <a:endParaRPr lang="en-GB" dirty="0"/>
          </a:p>
          <a:p>
            <a:pPr marL="0" indent="0" algn="just">
              <a:buNone/>
            </a:pPr>
            <a:r>
              <a:rPr lang="en-GB" b="1" dirty="0"/>
              <a:t>Found: </a:t>
            </a:r>
            <a:r>
              <a:rPr lang="en-GB" dirty="0"/>
              <a:t>violation of Article 11§2 ESC</a:t>
            </a:r>
          </a:p>
        </p:txBody>
      </p:sp>
      <p:sp>
        <p:nvSpPr>
          <p:cNvPr id="5" name="Foliennummernplatzhalter 4"/>
          <p:cNvSpPr>
            <a:spLocks noGrp="1"/>
          </p:cNvSpPr>
          <p:nvPr>
            <p:ph type="sldNum" sz="quarter" idx="12"/>
          </p:nvPr>
        </p:nvSpPr>
        <p:spPr/>
        <p:txBody>
          <a:bodyPr/>
          <a:lstStyle/>
          <a:p>
            <a:fld id="{74E8C25B-C0C2-4DD4-808A-E33AE5C30C39}" type="slidenum">
              <a:rPr lang="de-DE" smtClean="0"/>
              <a:pPr/>
              <a:t>79</a:t>
            </a:fld>
            <a:endParaRPr lang="de-DE"/>
          </a:p>
        </p:txBody>
      </p:sp>
    </p:spTree>
    <p:extLst>
      <p:ext uri="{BB962C8B-B14F-4D97-AF65-F5344CB8AC3E}">
        <p14:creationId xmlns:p14="http://schemas.microsoft.com/office/powerpoint/2010/main" val="4004658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a:solidFill>
            <a:srgbClr val="FFEBF0"/>
          </a:solidFill>
          <a:ln w="12700">
            <a:solidFill>
              <a:schemeClr val="bg1">
                <a:lumMod val="50000"/>
              </a:schemeClr>
            </a:solidFill>
          </a:ln>
          <a:effectLst>
            <a:outerShdw blurRad="76200" dir="18900000" sy="23000" kx="-1200000" algn="bl" rotWithShape="0">
              <a:prstClr val="black">
                <a:alpha val="20000"/>
              </a:prstClr>
            </a:outerShdw>
          </a:effectLst>
        </p:spPr>
        <p:txBody>
          <a:bodyPr>
            <a:normAutofit/>
          </a:bodyPr>
          <a:lstStyle/>
          <a:p>
            <a:pPr algn="l"/>
            <a:r>
              <a:rPr lang="de-DE" sz="2400" b="1" dirty="0">
                <a:ln w="1905"/>
                <a:solidFill>
                  <a:srgbClr val="DC7A88"/>
                </a:solidFill>
                <a:effectLst>
                  <a:innerShdw blurRad="69850" dist="43180" dir="5400000">
                    <a:srgbClr val="000000">
                      <a:alpha val="65000"/>
                    </a:srgbClr>
                  </a:innerShdw>
                </a:effectLst>
              </a:rPr>
              <a:t>General Legal Bases – UN VI</a:t>
            </a:r>
            <a:endParaRPr lang="de-DE" sz="2400" dirty="0">
              <a:solidFill>
                <a:srgbClr val="DC7A88"/>
              </a:solidFill>
            </a:endParaRPr>
          </a:p>
        </p:txBody>
      </p:sp>
      <p:sp>
        <p:nvSpPr>
          <p:cNvPr id="3" name="Inhaltsplatzhalter 2"/>
          <p:cNvSpPr>
            <a:spLocks noGrp="1"/>
          </p:cNvSpPr>
          <p:nvPr>
            <p:ph idx="1"/>
          </p:nvPr>
        </p:nvSpPr>
        <p:spPr>
          <a:xfrm>
            <a:off x="457200" y="1196752"/>
            <a:ext cx="8229600" cy="4968552"/>
          </a:xfrm>
        </p:spPr>
        <p:txBody>
          <a:bodyPr>
            <a:normAutofit lnSpcReduction="10000"/>
          </a:bodyPr>
          <a:lstStyle/>
          <a:p>
            <a:pPr marL="0" indent="0" algn="just">
              <a:buNone/>
            </a:pPr>
            <a:r>
              <a:rPr lang="en-US" sz="1600" b="1" dirty="0"/>
              <a:t>II. Antidiscrimination Documents</a:t>
            </a:r>
          </a:p>
          <a:p>
            <a:pPr algn="just"/>
            <a:r>
              <a:rPr lang="en-US" sz="1600" b="1" dirty="0"/>
              <a:t>International Convention on the Elimination of All Forms of Racial Discrimination (ICERD) (1965)</a:t>
            </a:r>
            <a:endParaRPr lang="en-US" sz="1050" b="1" dirty="0"/>
          </a:p>
          <a:p>
            <a:pPr marL="0" indent="0" algn="just">
              <a:buNone/>
            </a:pPr>
            <a:r>
              <a:rPr lang="en-US" sz="1600" dirty="0"/>
              <a:t>Art. 1(1): In this Convention, the term </a:t>
            </a:r>
            <a:r>
              <a:rPr lang="en-US" sz="1600" b="1" dirty="0">
                <a:solidFill>
                  <a:srgbClr val="C00000"/>
                </a:solidFill>
              </a:rPr>
              <a:t>‘</a:t>
            </a:r>
            <a:r>
              <a:rPr lang="en-US" sz="1600" b="1" u="sng" dirty="0">
                <a:solidFill>
                  <a:srgbClr val="C00000"/>
                </a:solidFill>
              </a:rPr>
              <a:t>racial discrimination</a:t>
            </a:r>
            <a:r>
              <a:rPr lang="en-US" sz="1600" dirty="0"/>
              <a:t>’ shall mean </a:t>
            </a:r>
            <a:r>
              <a:rPr lang="en-US" sz="1600" b="1" u="sng" dirty="0">
                <a:solidFill>
                  <a:srgbClr val="C00000"/>
                </a:solidFill>
              </a:rPr>
              <a:t>any distinction, exclusion, restriction or preference</a:t>
            </a:r>
            <a:r>
              <a:rPr lang="en-US" sz="1600" b="1" dirty="0">
                <a:solidFill>
                  <a:srgbClr val="C00000"/>
                </a:solidFill>
              </a:rPr>
              <a:t> </a:t>
            </a:r>
            <a:r>
              <a:rPr lang="en-US" sz="1600" dirty="0"/>
              <a:t>based on </a:t>
            </a:r>
            <a:r>
              <a:rPr lang="en-US" sz="1600" dirty="0">
                <a:solidFill>
                  <a:srgbClr val="C00000"/>
                </a:solidFill>
              </a:rPr>
              <a:t>race, </a:t>
            </a:r>
            <a:r>
              <a:rPr lang="en-US" sz="1600" dirty="0" err="1">
                <a:solidFill>
                  <a:srgbClr val="C00000"/>
                </a:solidFill>
              </a:rPr>
              <a:t>colour</a:t>
            </a:r>
            <a:r>
              <a:rPr lang="en-US" sz="1600" dirty="0">
                <a:solidFill>
                  <a:srgbClr val="C00000"/>
                </a:solidFill>
              </a:rPr>
              <a:t>, descent, or national or ethnic origi</a:t>
            </a:r>
            <a:r>
              <a:rPr lang="en-US" sz="1600" dirty="0"/>
              <a:t>n which has the purpose or effect of nullifying or impairing the recognition, enjoyment or exercise, on an equal footing, of human rights and fundamental freedoms in the political, economic, social, cultural or any other field of public life.</a:t>
            </a:r>
          </a:p>
          <a:p>
            <a:pPr marL="0" indent="0" algn="just">
              <a:buNone/>
            </a:pPr>
            <a:r>
              <a:rPr lang="en-US" sz="1600" dirty="0"/>
              <a:t>Art. 5: … State Parties undertake to </a:t>
            </a:r>
            <a:r>
              <a:rPr lang="en-US" sz="1600" b="1" u="sng" dirty="0">
                <a:solidFill>
                  <a:srgbClr val="C00000"/>
                </a:solidFill>
              </a:rPr>
              <a:t>prohibit and to eliminate racial discrimination in all its forms</a:t>
            </a:r>
            <a:r>
              <a:rPr lang="en-US" sz="1600" b="1" dirty="0">
                <a:solidFill>
                  <a:srgbClr val="C00000"/>
                </a:solidFill>
              </a:rPr>
              <a:t> </a:t>
            </a:r>
            <a:r>
              <a:rPr lang="en-US" sz="1600" dirty="0"/>
              <a:t>and to guarantee the right of everyone, </a:t>
            </a:r>
            <a:r>
              <a:rPr lang="en-US" sz="1600" b="1" u="sng" dirty="0">
                <a:solidFill>
                  <a:srgbClr val="C00000"/>
                </a:solidFill>
              </a:rPr>
              <a:t>without distinction</a:t>
            </a:r>
            <a:r>
              <a:rPr lang="en-US" sz="1600" dirty="0"/>
              <a:t> as to </a:t>
            </a:r>
            <a:r>
              <a:rPr lang="en-US" sz="1600" dirty="0">
                <a:solidFill>
                  <a:srgbClr val="C00000"/>
                </a:solidFill>
              </a:rPr>
              <a:t>race, </a:t>
            </a:r>
            <a:r>
              <a:rPr lang="en-US" sz="1600" dirty="0" err="1">
                <a:solidFill>
                  <a:srgbClr val="C00000"/>
                </a:solidFill>
              </a:rPr>
              <a:t>colour</a:t>
            </a:r>
            <a:r>
              <a:rPr lang="en-US" sz="1600" dirty="0">
                <a:solidFill>
                  <a:srgbClr val="C00000"/>
                </a:solidFill>
              </a:rPr>
              <a:t>, or national or ethnic origin</a:t>
            </a:r>
            <a:r>
              <a:rPr lang="en-US" sz="1600" dirty="0"/>
              <a:t>, to equality before the law, notably in the enjoyment of the following rights …</a:t>
            </a:r>
          </a:p>
          <a:p>
            <a:pPr marL="0" indent="0">
              <a:buNone/>
            </a:pPr>
            <a:endParaRPr lang="en-US" sz="1050" dirty="0"/>
          </a:p>
          <a:p>
            <a:pPr algn="just"/>
            <a:r>
              <a:rPr lang="en-US" sz="1600" b="1" dirty="0"/>
              <a:t>The Convention on the Elimination of All Forms of Discrimination against Women (CEDAW) (1979)</a:t>
            </a:r>
          </a:p>
          <a:p>
            <a:pPr marL="0" indent="0" algn="just">
              <a:buNone/>
            </a:pPr>
            <a:r>
              <a:rPr lang="en-US" sz="1600" dirty="0"/>
              <a:t>Art. 1: For the purposes of the present Convention, the term ‘</a:t>
            </a:r>
            <a:r>
              <a:rPr lang="en-US" sz="1600" b="1" u="sng" dirty="0">
                <a:solidFill>
                  <a:srgbClr val="C00000"/>
                </a:solidFill>
              </a:rPr>
              <a:t>discrimination against women</a:t>
            </a:r>
            <a:r>
              <a:rPr lang="en-US" sz="1600" b="1" dirty="0">
                <a:solidFill>
                  <a:srgbClr val="C00000"/>
                </a:solidFill>
              </a:rPr>
              <a:t>’ </a:t>
            </a:r>
            <a:r>
              <a:rPr lang="en-US" sz="1600" dirty="0"/>
              <a:t>shall mean any </a:t>
            </a:r>
            <a:r>
              <a:rPr lang="en-US" sz="1600" b="1" u="sng" dirty="0">
                <a:solidFill>
                  <a:srgbClr val="C00000"/>
                </a:solidFill>
              </a:rPr>
              <a:t>distinction, exclusion or restriction</a:t>
            </a:r>
            <a:r>
              <a:rPr lang="en-US" sz="1600" b="1" dirty="0">
                <a:solidFill>
                  <a:srgbClr val="C00000"/>
                </a:solidFill>
              </a:rPr>
              <a:t> </a:t>
            </a:r>
            <a:r>
              <a:rPr lang="en-US" sz="1600" dirty="0"/>
              <a:t>made on the basis of</a:t>
            </a:r>
            <a:r>
              <a:rPr lang="en-US" sz="1600" dirty="0">
                <a:solidFill>
                  <a:srgbClr val="C00000"/>
                </a:solidFill>
              </a:rPr>
              <a:t> </a:t>
            </a:r>
            <a:r>
              <a:rPr lang="en-US" sz="1600" dirty="0"/>
              <a:t>sex which has the effect or purpose of impairing or nullifying the recognition, enjoyment or exercise by women, irrespective of their marital status, on a basis of equality of men and women, of human rights and fundamental freedoms in the political, economic, social, cultural, civil or any other field.</a:t>
            </a:r>
          </a:p>
          <a:p>
            <a:pPr marL="0" indent="0" algn="just">
              <a:buNone/>
            </a:pPr>
            <a:r>
              <a:rPr lang="en-US" sz="1600" dirty="0"/>
              <a:t>Art. 15 (1): State Parties shall accord to </a:t>
            </a:r>
            <a:r>
              <a:rPr lang="en-US" sz="1600" b="1" u="sng" dirty="0">
                <a:solidFill>
                  <a:srgbClr val="C00000"/>
                </a:solidFill>
              </a:rPr>
              <a:t>women equality with men</a:t>
            </a:r>
            <a:r>
              <a:rPr lang="en-US" sz="1600" dirty="0"/>
              <a:t> before the law.</a:t>
            </a:r>
            <a:endParaRPr lang="en-US" sz="1050" dirty="0"/>
          </a:p>
          <a:p>
            <a:pPr algn="just"/>
            <a:endParaRPr lang="en-US" sz="15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8</a:t>
            </a:fld>
            <a:endParaRPr lang="de-DE"/>
          </a:p>
        </p:txBody>
      </p:sp>
    </p:spTree>
    <p:extLst>
      <p:ext uri="{BB962C8B-B14F-4D97-AF65-F5344CB8AC3E}">
        <p14:creationId xmlns:p14="http://schemas.microsoft.com/office/powerpoint/2010/main" val="238327120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of Sexual Orientation – EU Law I</a:t>
            </a:r>
          </a:p>
        </p:txBody>
      </p:sp>
      <p:sp>
        <p:nvSpPr>
          <p:cNvPr id="3" name="Inhaltsplatzhalter 2"/>
          <p:cNvSpPr>
            <a:spLocks noGrp="1"/>
          </p:cNvSpPr>
          <p:nvPr>
            <p:ph idx="1"/>
          </p:nvPr>
        </p:nvSpPr>
        <p:spPr>
          <a:xfrm>
            <a:off x="467544" y="1124744"/>
            <a:ext cx="8229600" cy="5472608"/>
          </a:xfrm>
        </p:spPr>
        <p:txBody>
          <a:bodyPr tIns="108000" rIns="180000">
            <a:normAutofit fontScale="55000" lnSpcReduction="20000"/>
          </a:bodyPr>
          <a:lstStyle/>
          <a:p>
            <a:pPr marL="0" indent="0" algn="just">
              <a:buNone/>
            </a:pPr>
            <a:r>
              <a:rPr lang="en-GB" sz="3500" b="1" dirty="0"/>
              <a:t>CJEU, C-148/13 etc. – A and Others v </a:t>
            </a:r>
            <a:r>
              <a:rPr lang="en-GB" sz="3500" b="1" dirty="0" err="1"/>
              <a:t>Staatssecretaris</a:t>
            </a:r>
            <a:r>
              <a:rPr lang="en-GB" sz="3500" b="1" dirty="0"/>
              <a:t> van </a:t>
            </a:r>
            <a:r>
              <a:rPr lang="en-GB" sz="3500" b="1" dirty="0" err="1"/>
              <a:t>Veiligheid</a:t>
            </a:r>
            <a:r>
              <a:rPr lang="en-GB" sz="3500" b="1" dirty="0"/>
              <a:t> </a:t>
            </a:r>
            <a:r>
              <a:rPr lang="en-GB" sz="3500" b="1" dirty="0" err="1"/>
              <a:t>en</a:t>
            </a:r>
            <a:r>
              <a:rPr lang="en-GB" sz="3500" b="1" dirty="0"/>
              <a:t> </a:t>
            </a:r>
            <a:r>
              <a:rPr lang="en-GB" sz="3500" b="1" dirty="0" err="1"/>
              <a:t>Justitie</a:t>
            </a:r>
            <a:r>
              <a:rPr lang="en-GB" sz="3500" b="1" dirty="0"/>
              <a:t> [2014] </a:t>
            </a:r>
          </a:p>
          <a:p>
            <a:pPr marL="0" indent="0" algn="just">
              <a:buNone/>
            </a:pPr>
            <a:r>
              <a:rPr lang="en-GB" sz="3500" b="1" dirty="0"/>
              <a:t>Facts: </a:t>
            </a:r>
            <a:r>
              <a:rPr lang="en-GB" sz="3500" dirty="0"/>
              <a:t>The applicants lodged applications for asylum in the Netherlands, alleging the fear of persecution in their countries of origin on account of their homosexuality. The asylum applications were dismissed, because the applicants had not been able to prove their declared sexual orientation. </a:t>
            </a:r>
          </a:p>
          <a:p>
            <a:pPr marL="0" indent="0" algn="just">
              <a:buNone/>
            </a:pPr>
            <a:endParaRPr lang="en-GB" sz="3500" dirty="0"/>
          </a:p>
          <a:p>
            <a:pPr marL="0" indent="0" algn="just">
              <a:buNone/>
            </a:pPr>
            <a:r>
              <a:rPr lang="en-GB" sz="3500" b="1" dirty="0"/>
              <a:t>CJEU held:</a:t>
            </a:r>
          </a:p>
          <a:p>
            <a:pPr marL="0" indent="0" algn="just">
              <a:buNone/>
            </a:pPr>
            <a:r>
              <a:rPr lang="en-GB" sz="3500" dirty="0"/>
              <a:t>62. While questions based on stereotyped notions may be a useful element at the disposal of competent authorities for the purposes of the assessment, the assessment of applications for the grant of refugee status on the basis solely of stereotyped notions associated with homosexuals does not ... allow those authorities to take account of the individual situation and personal circumstances of the applicant for asylum concerned.</a:t>
            </a:r>
          </a:p>
          <a:p>
            <a:pPr marL="0" indent="0" algn="just">
              <a:buNone/>
            </a:pPr>
            <a:r>
              <a:rPr lang="en-GB" sz="3500" dirty="0"/>
              <a:t>64. ... while the national authorities are entitled to carry out, where appropriate, interviews in order to determine the facts and circumstances as regards the declared sexual orientation of an applicant for asylum, questions concerning details of the sexual practices of that applicant are contrary to the fundamental rights guaranteed by the Charter and, in particular, to the right to respect for private and family life as affirmed in Article 7 thereof. </a:t>
            </a:r>
          </a:p>
        </p:txBody>
      </p:sp>
      <p:sp>
        <p:nvSpPr>
          <p:cNvPr id="5" name="Foliennummernplatzhalter 4"/>
          <p:cNvSpPr>
            <a:spLocks noGrp="1"/>
          </p:cNvSpPr>
          <p:nvPr>
            <p:ph type="sldNum" sz="quarter" idx="12"/>
          </p:nvPr>
        </p:nvSpPr>
        <p:spPr/>
        <p:txBody>
          <a:bodyPr/>
          <a:lstStyle/>
          <a:p>
            <a:fld id="{74E8C25B-C0C2-4DD4-808A-E33AE5C30C39}" type="slidenum">
              <a:rPr lang="de-DE" smtClean="0"/>
              <a:pPr/>
              <a:t>80</a:t>
            </a:fld>
            <a:endParaRPr lang="de-DE"/>
          </a:p>
        </p:txBody>
      </p:sp>
    </p:spTree>
    <p:extLst>
      <p:ext uri="{BB962C8B-B14F-4D97-AF65-F5344CB8AC3E}">
        <p14:creationId xmlns:p14="http://schemas.microsoft.com/office/powerpoint/2010/main" val="210819107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of Sexual Orientation – EU Law II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fontScale="62500" lnSpcReduction="20000"/>
          </a:bodyPr>
          <a:lstStyle/>
          <a:p>
            <a:pPr marL="0" indent="0" algn="just">
              <a:buNone/>
            </a:pPr>
            <a:r>
              <a:rPr lang="en-GB" dirty="0"/>
              <a:t>65. In relation ... to the option for the national authorities of allowing, as certain applicants in the main proceedings proposed, homosexual acts to be performed, the submission of the applicants to possible ‘tests’ in order to demonstrate their homosexuality or even the production by those applicants of evidence such as films of their intimate acts, it must be pointed out that, besides the fact that such evidence does not necessarily have probative value, such evidence would of its nature infringe human dignity, the respect of which is guaranteed by Article 1 of the Charter.</a:t>
            </a:r>
          </a:p>
          <a:p>
            <a:pPr marL="0" indent="0" algn="just">
              <a:buNone/>
            </a:pPr>
            <a:r>
              <a:rPr lang="en-GB" dirty="0"/>
              <a:t>69. ... having regard to the sensitive nature of questions relating to a person’s personal identity and, in particular, his sexuality, it cannot be concluded that the declared sexuality lacks credibility simply because, due to his reticence in revealing intimate aspects of his life, that person did not declare his homosexuality at the outset.</a:t>
            </a:r>
          </a:p>
          <a:p>
            <a:pPr marL="0" indent="0" algn="just">
              <a:buNone/>
            </a:pPr>
            <a:endParaRPr lang="en-GB" dirty="0"/>
          </a:p>
          <a:p>
            <a:pPr marL="0" indent="0">
              <a:buNone/>
            </a:pPr>
            <a:r>
              <a:rPr lang="en-GB" dirty="0"/>
              <a:t>(See also </a:t>
            </a:r>
            <a:r>
              <a:rPr lang="en-GB" b="1" dirty="0"/>
              <a:t>CJEU, C-473/16 – </a:t>
            </a:r>
            <a:r>
              <a:rPr lang="de-DE" b="1" dirty="0"/>
              <a:t>F v </a:t>
            </a:r>
            <a:r>
              <a:rPr lang="de-DE" b="1" dirty="0" err="1"/>
              <a:t>Bevándorlási</a:t>
            </a:r>
            <a:r>
              <a:rPr lang="de-DE" b="1" dirty="0"/>
              <a:t> </a:t>
            </a:r>
            <a:r>
              <a:rPr lang="de-DE" b="1" dirty="0" err="1"/>
              <a:t>és</a:t>
            </a:r>
            <a:r>
              <a:rPr lang="de-DE" b="1" dirty="0"/>
              <a:t> </a:t>
            </a:r>
            <a:r>
              <a:rPr lang="de-DE" b="1" dirty="0" err="1"/>
              <a:t>Állampolgársági</a:t>
            </a:r>
            <a:r>
              <a:rPr lang="de-DE" b="1" dirty="0"/>
              <a:t> </a:t>
            </a:r>
            <a:r>
              <a:rPr lang="de-DE" b="1" dirty="0" err="1"/>
              <a:t>Hivatal</a:t>
            </a:r>
            <a:r>
              <a:rPr lang="de-DE" b="1" dirty="0"/>
              <a:t> </a:t>
            </a:r>
            <a:r>
              <a:rPr lang="en-GB" b="1" dirty="0"/>
              <a:t>[2018]: </a:t>
            </a:r>
            <a:r>
              <a:rPr lang="en-US" dirty="0"/>
              <a:t>Asylum seeker may not be subjected to psychological test in order to determine his sexual orientation; performance of such a test amounts to disproportionate interference in private life of asylum seeker.)</a:t>
            </a:r>
          </a:p>
          <a:p>
            <a:pPr marL="0" indent="0">
              <a:buNone/>
            </a:pPr>
            <a:r>
              <a:rPr lang="en-GB" b="1" dirty="0"/>
              <a:t>  </a:t>
            </a:r>
          </a:p>
          <a:p>
            <a:pPr marL="0" indent="0" algn="just">
              <a:buNone/>
            </a:pPr>
            <a:endParaRPr lang="de-DE"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81</a:t>
            </a:fld>
            <a:endParaRPr lang="de-DE"/>
          </a:p>
        </p:txBody>
      </p:sp>
    </p:spTree>
    <p:extLst>
      <p:ext uri="{BB962C8B-B14F-4D97-AF65-F5344CB8AC3E}">
        <p14:creationId xmlns:p14="http://schemas.microsoft.com/office/powerpoint/2010/main" val="20422497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of Sexual Orientation – EU Law III</a:t>
            </a:r>
          </a:p>
        </p:txBody>
      </p:sp>
      <p:sp>
        <p:nvSpPr>
          <p:cNvPr id="3" name="Inhaltsplatzhalter 2"/>
          <p:cNvSpPr>
            <a:spLocks noGrp="1"/>
          </p:cNvSpPr>
          <p:nvPr>
            <p:ph idx="1"/>
          </p:nvPr>
        </p:nvSpPr>
        <p:spPr>
          <a:xfrm>
            <a:off x="467544" y="1124744"/>
            <a:ext cx="8229600" cy="5472608"/>
          </a:xfrm>
        </p:spPr>
        <p:txBody>
          <a:bodyPr tIns="108000" rIns="180000">
            <a:normAutofit fontScale="70000" lnSpcReduction="20000"/>
          </a:bodyPr>
          <a:lstStyle/>
          <a:p>
            <a:pPr marL="0" indent="0" algn="just">
              <a:buNone/>
            </a:pPr>
            <a:r>
              <a:rPr lang="en-GB" sz="3400" b="1" dirty="0"/>
              <a:t>CJEU, C-528/13 – Geoffrey Léger v. </a:t>
            </a:r>
            <a:r>
              <a:rPr lang="en-GB" sz="3400" b="1" dirty="0" err="1"/>
              <a:t>Ministre</a:t>
            </a:r>
            <a:r>
              <a:rPr lang="en-GB" sz="3400" b="1" dirty="0"/>
              <a:t> des Affaires </a:t>
            </a:r>
            <a:r>
              <a:rPr lang="en-GB" sz="3400" b="1" dirty="0" err="1"/>
              <a:t>sociales</a:t>
            </a:r>
            <a:r>
              <a:rPr lang="en-GB" sz="3400" b="1" dirty="0"/>
              <a:t>, de la Santé et des Droits des femmes and others [2015]</a:t>
            </a:r>
            <a:endParaRPr lang="en-GB" sz="3400" dirty="0"/>
          </a:p>
          <a:p>
            <a:pPr marL="0" indent="0" algn="just">
              <a:buNone/>
            </a:pPr>
            <a:r>
              <a:rPr lang="en-GB" sz="3400" b="1" dirty="0"/>
              <a:t>Facts: </a:t>
            </a:r>
            <a:r>
              <a:rPr lang="en-GB" sz="3400" dirty="0"/>
              <a:t>The applicant was not allowed to give blood at a collection centre because he had sexual relations with another man. His rejection was based on a French Decree providing for a permanent deferral from blood donation of persons whose sexual behaviour puts them at risk of acquiring serious infectious diseases transmissible by blood.</a:t>
            </a:r>
          </a:p>
          <a:p>
            <a:pPr marL="0" indent="0" algn="just">
              <a:buNone/>
            </a:pPr>
            <a:endParaRPr lang="en-GB" sz="3400" dirty="0"/>
          </a:p>
          <a:p>
            <a:pPr marL="0" indent="0" algn="just">
              <a:buNone/>
            </a:pPr>
            <a:r>
              <a:rPr lang="en-GB" sz="3400" b="1" dirty="0"/>
              <a:t>CJEU held:</a:t>
            </a:r>
          </a:p>
          <a:p>
            <a:pPr marL="0" indent="0" algn="just">
              <a:buNone/>
            </a:pPr>
            <a:r>
              <a:rPr lang="en-US" sz="3400" dirty="0"/>
              <a:t>48. … among the provisions of the Charter, that decree must respect inter alia Article 21(1) thereof, according to which any discrimination based on sexual orientation must be prohibited. Article 21(1) is a particular expression of the principle of equal treatment, which is a general principle of EU law enshrined in Article 20 of the Charter …</a:t>
            </a:r>
          </a:p>
          <a:p>
            <a:pPr marL="0" indent="0" algn="just">
              <a:buNone/>
            </a:pPr>
            <a:endParaRPr lang="en-GB" dirty="0"/>
          </a:p>
          <a:p>
            <a:pPr marL="0" indent="0" algn="just">
              <a:buNone/>
            </a:pPr>
            <a:endParaRPr lang="de-DE"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82</a:t>
            </a:fld>
            <a:endParaRPr lang="de-DE"/>
          </a:p>
        </p:txBody>
      </p:sp>
    </p:spTree>
    <p:extLst>
      <p:ext uri="{BB962C8B-B14F-4D97-AF65-F5344CB8AC3E}">
        <p14:creationId xmlns:p14="http://schemas.microsoft.com/office/powerpoint/2010/main" val="194054641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of Sexual Orientation – EU Law IV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fontScale="70000" lnSpcReduction="20000"/>
          </a:bodyPr>
          <a:lstStyle/>
          <a:p>
            <a:pPr marL="0" indent="0" algn="just">
              <a:buNone/>
            </a:pPr>
            <a:r>
              <a:rPr lang="en-GB" dirty="0"/>
              <a:t>49. ...  taking as a criterion for a permanent contraindication to blood donation the fact of being a ‘man who has had sexual relations with another man’, ... the Decree ... determines the deferral from blood donation on the basis to [sic!] the homosexuality of the male donors who, on account of the fact that they have had homosexual sexual relations, are treated less favourably than male heterosexual persons.</a:t>
            </a:r>
          </a:p>
          <a:p>
            <a:pPr marL="0" indent="0" algn="just">
              <a:buNone/>
            </a:pPr>
            <a:r>
              <a:rPr lang="en-US" dirty="0"/>
              <a:t>51. … it must be determined whether the permanent contraindication to blood donation provided for in the Decree … for a man who has had sexual relations with another man none the less satisfies the conditions laid down by Article 52(1) of the Charter in order to be justified.</a:t>
            </a:r>
            <a:endParaRPr lang="en-GB" dirty="0"/>
          </a:p>
          <a:p>
            <a:pPr marL="0" indent="0" algn="just">
              <a:buNone/>
            </a:pPr>
            <a:r>
              <a:rPr lang="en-GB" dirty="0"/>
              <a:t>57. In the present case, the permanent deferral from blood donation aims to minimise the risk of transmitting an infectious disease to recipients. That deferral thereby contributes to the general objective of ensuring a high level of human health protection, which is an objective recognised by the EU ...</a:t>
            </a:r>
          </a:p>
        </p:txBody>
      </p:sp>
      <p:sp>
        <p:nvSpPr>
          <p:cNvPr id="5" name="Foliennummernplatzhalter 4"/>
          <p:cNvSpPr>
            <a:spLocks noGrp="1"/>
          </p:cNvSpPr>
          <p:nvPr>
            <p:ph type="sldNum" sz="quarter" idx="12"/>
          </p:nvPr>
        </p:nvSpPr>
        <p:spPr/>
        <p:txBody>
          <a:bodyPr/>
          <a:lstStyle/>
          <a:p>
            <a:fld id="{74E8C25B-C0C2-4DD4-808A-E33AE5C30C39}" type="slidenum">
              <a:rPr lang="de-DE" smtClean="0"/>
              <a:pPr/>
              <a:t>83</a:t>
            </a:fld>
            <a:endParaRPr lang="de-DE"/>
          </a:p>
        </p:txBody>
      </p:sp>
    </p:spTree>
    <p:extLst>
      <p:ext uri="{BB962C8B-B14F-4D97-AF65-F5344CB8AC3E}">
        <p14:creationId xmlns:p14="http://schemas.microsoft.com/office/powerpoint/2010/main" val="222976408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Prohibition of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of Sexual Orientation – EU Law V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fontScale="70000" lnSpcReduction="20000"/>
          </a:bodyPr>
          <a:lstStyle/>
          <a:p>
            <a:pPr marL="0" indent="0" algn="just">
              <a:buNone/>
            </a:pPr>
            <a:r>
              <a:rPr lang="en-GB" dirty="0"/>
              <a:t>58. As regards the principle of proportionality, it follows from the case-law of the Court that ... when there is a choice between several appropriate measures, recourse must be had to the least onerous among them, and the disadvantages caused must not be disproportionate to the aims pursued ...</a:t>
            </a:r>
          </a:p>
          <a:p>
            <a:pPr marL="0" indent="0" algn="just">
              <a:buNone/>
            </a:pPr>
            <a:r>
              <a:rPr lang="en-GB" dirty="0"/>
              <a:t>64. ... it is for the referring court to verify whether scientific or technical progress in the field of science or health ... allows a high level of health protection for recipients to be ensured without the resulting burden being excessive as compared with the objectives of protecting health.</a:t>
            </a:r>
          </a:p>
          <a:p>
            <a:pPr marL="0" indent="0" algn="just">
              <a:buNone/>
            </a:pPr>
            <a:r>
              <a:rPr lang="en-GB" dirty="0"/>
              <a:t>68. ... it must be concluded that if effective techniques for detecting severe diseases that can be transmitted by blood or, in the absence of such techniques, less onerous methods than the permanent deferral of blood donation for the entire group of men who have had sexual relations with other men ensure a high level of health protection to recipients, such a permanent contraindication would not respect the principle of proportionality, within the meaning of Article 52(1) of the Charter.</a:t>
            </a:r>
          </a:p>
        </p:txBody>
      </p:sp>
      <p:sp>
        <p:nvSpPr>
          <p:cNvPr id="5" name="Foliennummernplatzhalter 4"/>
          <p:cNvSpPr>
            <a:spLocks noGrp="1"/>
          </p:cNvSpPr>
          <p:nvPr>
            <p:ph type="sldNum" sz="quarter" idx="12"/>
          </p:nvPr>
        </p:nvSpPr>
        <p:spPr/>
        <p:txBody>
          <a:bodyPr/>
          <a:lstStyle/>
          <a:p>
            <a:fld id="{74E8C25B-C0C2-4DD4-808A-E33AE5C30C39}" type="slidenum">
              <a:rPr lang="de-DE" smtClean="0"/>
              <a:pPr/>
              <a:t>84</a:t>
            </a:fld>
            <a:endParaRPr lang="de-DE"/>
          </a:p>
        </p:txBody>
      </p:sp>
    </p:spTree>
    <p:extLst>
      <p:ext uri="{BB962C8B-B14F-4D97-AF65-F5344CB8AC3E}">
        <p14:creationId xmlns:p14="http://schemas.microsoft.com/office/powerpoint/2010/main" val="42816926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08920"/>
            <a:ext cx="8229600" cy="634082"/>
          </a:xfrm>
          <a:solidFill>
            <a:srgbClr val="FFEBF0"/>
          </a:solidFill>
          <a:ln w="12700">
            <a:solidFill>
              <a:schemeClr val="bg1">
                <a:lumMod val="50000"/>
              </a:schemeClr>
            </a:solidFill>
          </a:ln>
          <a:effectLst>
            <a:outerShdw blurRad="76200" dir="18900000" sy="23000" kx="-1200000" algn="bl" rotWithShape="0">
              <a:prstClr val="black">
                <a:alpha val="20000"/>
              </a:prstClr>
            </a:outerShdw>
          </a:effectLst>
        </p:spPr>
        <p:txBody>
          <a:bodyPr>
            <a:normAutofit/>
          </a:bodyPr>
          <a:lstStyle/>
          <a:p>
            <a:r>
              <a:rPr lang="en-GB" sz="3200" b="1" dirty="0"/>
              <a:t>Discrimination Definition</a:t>
            </a:r>
          </a:p>
        </p:txBody>
      </p:sp>
      <p:sp>
        <p:nvSpPr>
          <p:cNvPr id="5" name="Foliennummernplatzhalter 4"/>
          <p:cNvSpPr>
            <a:spLocks noGrp="1"/>
          </p:cNvSpPr>
          <p:nvPr>
            <p:ph type="sldNum" sz="quarter" idx="12"/>
          </p:nvPr>
        </p:nvSpPr>
        <p:spPr/>
        <p:txBody>
          <a:bodyPr/>
          <a:lstStyle/>
          <a:p>
            <a:fld id="{74E8C25B-C0C2-4DD4-808A-E33AE5C30C39}" type="slidenum">
              <a:rPr lang="de-DE" smtClean="0"/>
              <a:pPr/>
              <a:t>85</a:t>
            </a:fld>
            <a:endParaRPr lang="de-DE"/>
          </a:p>
        </p:txBody>
      </p:sp>
      <p:sp>
        <p:nvSpPr>
          <p:cNvPr id="4" name="Titel 1">
            <a:extLst>
              <a:ext uri="{FF2B5EF4-FFF2-40B4-BE49-F238E27FC236}">
                <a16:creationId xmlns:a16="http://schemas.microsoft.com/office/drawing/2014/main" id="{2A5BDB65-5646-694F-8353-CC7E835E2E31}"/>
              </a:ext>
            </a:extLst>
          </p:cNvPr>
          <p:cNvSpPr txBox="1">
            <a:spLocks/>
          </p:cNvSpPr>
          <p:nvPr/>
        </p:nvSpPr>
        <p:spPr>
          <a:xfrm>
            <a:off x="457200" y="2441229"/>
            <a:ext cx="8229600" cy="936103"/>
          </a:xfrm>
          <a:prstGeom prst="rect">
            <a:avLst/>
          </a:prstGeo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vert="horz" lIns="91440" tIns="108000" rIns="91440" bIns="18000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III. Prohibition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on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Ground</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of</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Age </a:t>
            </a:r>
          </a:p>
          <a:p>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selected</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24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issues</a:t>
            </a:r>
            <a:r>
              <a:rPr lang="de-DE" sz="24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endParaRPr lang="de-DE" sz="2400" b="1" i="1" dirty="0">
              <a:ln w="1905">
                <a:solidFill>
                  <a:schemeClr val="accent5">
                    <a:lumMod val="50000"/>
                  </a:schemeClr>
                </a:solidFill>
              </a:ln>
              <a:solidFill>
                <a:srgbClr val="C5E4ED"/>
              </a:solidFill>
              <a:effectLst>
                <a:innerShdw blurRad="69850" dist="43180" dir="5400000">
                  <a:srgbClr val="000000">
                    <a:alpha val="65000"/>
                  </a:srgbClr>
                </a:innerShdw>
              </a:effectLst>
              <a:latin typeface="+mn-lt"/>
            </a:endParaRPr>
          </a:p>
        </p:txBody>
      </p:sp>
    </p:spTree>
    <p:extLst>
      <p:ext uri="{BB962C8B-B14F-4D97-AF65-F5344CB8AC3E}">
        <p14:creationId xmlns:p14="http://schemas.microsoft.com/office/powerpoint/2010/main" val="102971358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Age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International Instruments </a:t>
            </a:r>
          </a:p>
        </p:txBody>
      </p:sp>
      <p:sp>
        <p:nvSpPr>
          <p:cNvPr id="3" name="Inhaltsplatzhalter 2"/>
          <p:cNvSpPr>
            <a:spLocks noGrp="1"/>
          </p:cNvSpPr>
          <p:nvPr>
            <p:ph idx="1"/>
          </p:nvPr>
        </p:nvSpPr>
        <p:spPr>
          <a:xfrm>
            <a:off x="467544" y="1124744"/>
            <a:ext cx="8229600" cy="5472608"/>
          </a:xfrm>
        </p:spPr>
        <p:txBody>
          <a:bodyPr tIns="108000" rIns="180000">
            <a:normAutofit fontScale="77500" lnSpcReduction="20000"/>
          </a:bodyPr>
          <a:lstStyle/>
          <a:p>
            <a:pPr marL="0" indent="0" algn="just">
              <a:buNone/>
            </a:pPr>
            <a:r>
              <a:rPr lang="en-GB" sz="2800" dirty="0"/>
              <a:t>Almost no international human rights document explicitly refers to age as a prohibited ground for discrimination, although supervisory bodies commonly consider it under “other status”. </a:t>
            </a:r>
          </a:p>
          <a:p>
            <a:pPr marL="0" indent="0" algn="just">
              <a:buNone/>
            </a:pPr>
            <a:endParaRPr lang="en-GB" sz="2800" dirty="0"/>
          </a:p>
          <a:p>
            <a:pPr marL="0" indent="0" algn="just">
              <a:buNone/>
            </a:pPr>
            <a:r>
              <a:rPr lang="en-GB" sz="2800" b="1" dirty="0"/>
              <a:t>Human Rights Committee, Love et al v. Australia, Communication No. 983/2001, Views of 25 March 2003 </a:t>
            </a:r>
            <a:r>
              <a:rPr lang="en-GB" sz="2800" dirty="0"/>
              <a:t>[examined further below]</a:t>
            </a:r>
          </a:p>
          <a:p>
            <a:pPr marL="0" indent="0" algn="just">
              <a:buNone/>
            </a:pPr>
            <a:r>
              <a:rPr lang="en-GB" sz="2800" dirty="0"/>
              <a:t>8.2. </a:t>
            </a:r>
            <a:r>
              <a:rPr lang="en-US" sz="2800" dirty="0"/>
              <a:t>While age as such is not mentioned as one of the enumerated grounds of prohibited discrimination in the second sentence of Article 26 [ICCPR], the Committee takes the view that </a:t>
            </a:r>
            <a:r>
              <a:rPr lang="en-US" sz="2800" dirty="0">
                <a:solidFill>
                  <a:srgbClr val="C00000"/>
                </a:solidFill>
              </a:rPr>
              <a:t>a distinction related to age which is not based on reasonable and objective criteria may amount to discrimination on the ground of “other status” </a:t>
            </a:r>
            <a:r>
              <a:rPr lang="en-US" sz="2800" dirty="0"/>
              <a:t>under the clause in question, or to a denial of the equal protection of the law within the meaning of the first sentence of Article 26. </a:t>
            </a:r>
            <a:endParaRPr lang="en-GB" sz="2400" dirty="0"/>
          </a:p>
          <a:p>
            <a:pPr marL="0" indent="0" algn="just">
              <a:buNone/>
            </a:pPr>
            <a:endParaRPr lang="en-GB" sz="2800" dirty="0"/>
          </a:p>
          <a:p>
            <a:pPr marL="0" indent="0" algn="just">
              <a:buNone/>
            </a:pPr>
            <a:r>
              <a:rPr lang="en-GB" sz="2800" dirty="0"/>
              <a:t>An exception thereto is Art. 18 of the ACHR, which provides that the aged (and the disabled) shall have the right to special measures of protection in keeping with their physical or moral needs. Another exception is  Art. 21(1) EUCFR.</a:t>
            </a:r>
          </a:p>
          <a:p>
            <a:pPr marL="0" indent="0" algn="just">
              <a:buNone/>
            </a:pPr>
            <a:endParaRPr lang="en-GB"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86</a:t>
            </a:fld>
            <a:endParaRPr lang="de-DE"/>
          </a:p>
        </p:txBody>
      </p:sp>
    </p:spTree>
    <p:extLst>
      <p:ext uri="{BB962C8B-B14F-4D97-AF65-F5344CB8AC3E}">
        <p14:creationId xmlns:p14="http://schemas.microsoft.com/office/powerpoint/2010/main" val="99340063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Age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 Human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Rights</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Committee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I</a:t>
            </a:r>
          </a:p>
        </p:txBody>
      </p:sp>
      <p:sp>
        <p:nvSpPr>
          <p:cNvPr id="3" name="Inhaltsplatzhalter 2"/>
          <p:cNvSpPr>
            <a:spLocks noGrp="1"/>
          </p:cNvSpPr>
          <p:nvPr>
            <p:ph idx="1"/>
          </p:nvPr>
        </p:nvSpPr>
        <p:spPr>
          <a:xfrm>
            <a:off x="467544" y="1124744"/>
            <a:ext cx="8229600" cy="5472608"/>
          </a:xfrm>
        </p:spPr>
        <p:txBody>
          <a:bodyPr tIns="108000" rIns="180000">
            <a:normAutofit fontScale="55000" lnSpcReduction="20000"/>
          </a:bodyPr>
          <a:lstStyle/>
          <a:p>
            <a:pPr marL="0" indent="0" algn="just">
              <a:buNone/>
            </a:pPr>
            <a:r>
              <a:rPr lang="en-GB" sz="3500" b="1" dirty="0"/>
              <a:t>Human Rights Committee, Love et al v. Australia, Communication No. 983/2001, Views of 25 March 2003</a:t>
            </a:r>
          </a:p>
          <a:p>
            <a:pPr marL="0" indent="0" algn="just">
              <a:buNone/>
            </a:pPr>
            <a:r>
              <a:rPr lang="en-GB" sz="3500" b="1" dirty="0"/>
              <a:t>Facts: </a:t>
            </a:r>
            <a:r>
              <a:rPr lang="en-GB" sz="3500" dirty="0"/>
              <a:t>The complainants, all experienced pilots, worked for an airline which terminated their contracts upon reaching the age of 60, pursuant to a compulsory age-based retirement policy. They alleged that Australia had violated their rights to non-discrimination on the basis of age under Art. 26 ICCPR, through failing to protect them from terminations in the workplace when they turned 60.</a:t>
            </a:r>
          </a:p>
          <a:p>
            <a:pPr marL="0" indent="0" algn="just">
              <a:buNone/>
            </a:pPr>
            <a:endParaRPr lang="en-GB" sz="3500" dirty="0"/>
          </a:p>
          <a:p>
            <a:pPr marL="0" indent="0" algn="just">
              <a:buNone/>
            </a:pPr>
            <a:r>
              <a:rPr lang="en-GB" sz="3500" b="1" dirty="0"/>
              <a:t>Committee held:</a:t>
            </a:r>
          </a:p>
          <a:p>
            <a:pPr marL="0" indent="0" algn="just">
              <a:buNone/>
            </a:pPr>
            <a:r>
              <a:rPr lang="en-US" sz="3500" dirty="0"/>
              <a:t>8.2. … it is by no means clear that mandatory retirement age would generally constitute age discrimination. The Committee takes note of the fact that systems of mandatory retirement age may include a dimension of workers’ protection by limiting the life-long working time, in particular when there are comprehensive social security schemes that secure the subsistence of persons who have reached such an age. Furthermore, reasons related to employment policy may be behind legislation or policy on mandatory retirement age. The Committee notes that while the International </a:t>
            </a:r>
            <a:r>
              <a:rPr lang="en-US" sz="3500" dirty="0" err="1"/>
              <a:t>Labour</a:t>
            </a:r>
            <a:r>
              <a:rPr lang="en-US" sz="3500" dirty="0"/>
              <a:t> </a:t>
            </a:r>
            <a:r>
              <a:rPr lang="en-US" sz="3500" dirty="0" err="1"/>
              <a:t>Organisation</a:t>
            </a:r>
            <a:r>
              <a:rPr lang="en-US" sz="3500" dirty="0"/>
              <a:t> has built up an elaborate regime of protection against discrimination in employment, mandatory retirement age does not appear to be prohibited in any of the ILO Conventions.</a:t>
            </a:r>
            <a:endParaRPr lang="en-GB" sz="3500" dirty="0"/>
          </a:p>
          <a:p>
            <a:pPr marL="0" indent="0" algn="just">
              <a:buNone/>
            </a:pPr>
            <a:endParaRPr lang="en-GB"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87</a:t>
            </a:fld>
            <a:endParaRPr lang="de-DE"/>
          </a:p>
        </p:txBody>
      </p:sp>
    </p:spTree>
    <p:extLst>
      <p:ext uri="{BB962C8B-B14F-4D97-AF65-F5344CB8AC3E}">
        <p14:creationId xmlns:p14="http://schemas.microsoft.com/office/powerpoint/2010/main" val="280494932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Age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 Human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Rights</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Committee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II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fontScale="77500" lnSpcReduction="20000"/>
          </a:bodyPr>
          <a:lstStyle/>
          <a:p>
            <a:pPr marL="0" indent="0" algn="just">
              <a:buNone/>
            </a:pPr>
            <a:r>
              <a:rPr lang="en-US" dirty="0"/>
              <a:t>8.3 In the present case, as the State party notes, the aim of </a:t>
            </a:r>
            <a:r>
              <a:rPr lang="en-US" dirty="0" err="1"/>
              <a:t>maximising</a:t>
            </a:r>
            <a:r>
              <a:rPr lang="en-US" dirty="0"/>
              <a:t> safety to passengers, crew and persons otherwise affected by flight travel was a legitimate aim under the Covenant. As to the reasonable and objective nature of the distinction made on the basis of age, the Committee takes into account the widespread national and international practice, at the time of the author’s dismissals, of imposing a mandatory retirement age of 60. In order to justify the practice of dismissals maintained at the relevant time, the State party has referred to the ICAO regime which was aimed at, and understood as, </a:t>
            </a:r>
            <a:r>
              <a:rPr lang="en-US" dirty="0" err="1"/>
              <a:t>maximising</a:t>
            </a:r>
            <a:r>
              <a:rPr lang="en-US" dirty="0"/>
              <a:t> flight safety. In the circumstances, the Committee cannot conclude that the distinction made was not, at the time of Mr. Love’s dismissal, based on objective and reasonable considerations. Consequently, the Committee is of the view that it cannot establish a violation of Article 26.</a:t>
            </a:r>
            <a:endParaRPr lang="de-DE" dirty="0"/>
          </a:p>
          <a:p>
            <a:pPr marL="0" indent="0" algn="just">
              <a:buNone/>
            </a:pPr>
            <a:endParaRPr lang="en-GB" sz="28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88</a:t>
            </a:fld>
            <a:endParaRPr lang="de-DE"/>
          </a:p>
        </p:txBody>
      </p:sp>
    </p:spTree>
    <p:extLst>
      <p:ext uri="{BB962C8B-B14F-4D97-AF65-F5344CB8AC3E}">
        <p14:creationId xmlns:p14="http://schemas.microsoft.com/office/powerpoint/2010/main" val="182914353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Age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ECHR I</a:t>
            </a:r>
          </a:p>
        </p:txBody>
      </p:sp>
      <p:sp>
        <p:nvSpPr>
          <p:cNvPr id="3" name="Inhaltsplatzhalter 2"/>
          <p:cNvSpPr>
            <a:spLocks noGrp="1"/>
          </p:cNvSpPr>
          <p:nvPr>
            <p:ph idx="1"/>
          </p:nvPr>
        </p:nvSpPr>
        <p:spPr>
          <a:xfrm>
            <a:off x="467544" y="1124744"/>
            <a:ext cx="8229600" cy="5472608"/>
          </a:xfrm>
        </p:spPr>
        <p:txBody>
          <a:bodyPr tIns="108000" rIns="180000">
            <a:normAutofit fontScale="70000" lnSpcReduction="20000"/>
          </a:bodyPr>
          <a:lstStyle/>
          <a:p>
            <a:pPr marL="0" indent="0" algn="just">
              <a:buNone/>
            </a:pPr>
            <a:r>
              <a:rPr lang="en-GB" sz="2800" dirty="0"/>
              <a:t>The ECtHR has found that “age” is included among “other status” in Art. 14 ECHR.</a:t>
            </a:r>
          </a:p>
          <a:p>
            <a:pPr marL="0" indent="0" algn="just">
              <a:buNone/>
            </a:pPr>
            <a:endParaRPr lang="en-GB" sz="2800" b="1" dirty="0"/>
          </a:p>
          <a:p>
            <a:pPr marL="0" indent="0" algn="just">
              <a:buNone/>
            </a:pPr>
            <a:r>
              <a:rPr lang="en-GB" sz="2800" b="1" dirty="0"/>
              <a:t>ECtHR, No. 25762/07 – </a:t>
            </a:r>
            <a:r>
              <a:rPr lang="en-GB" sz="2800" b="1" dirty="0" err="1"/>
              <a:t>Schwizgebel</a:t>
            </a:r>
            <a:r>
              <a:rPr lang="en-GB" sz="2800" b="1" dirty="0"/>
              <a:t> v. Switzerland [2010]</a:t>
            </a:r>
          </a:p>
          <a:p>
            <a:pPr marL="0" indent="0" algn="just">
              <a:buNone/>
            </a:pPr>
            <a:r>
              <a:rPr lang="de-DE" sz="2800" b="1" dirty="0"/>
              <a:t>Facts: </a:t>
            </a:r>
            <a:r>
              <a:rPr lang="de-DE" sz="2800" dirty="0"/>
              <a:t>The </a:t>
            </a:r>
            <a:r>
              <a:rPr lang="de-DE" sz="2800" dirty="0" err="1"/>
              <a:t>applicant</a:t>
            </a:r>
            <a:r>
              <a:rPr lang="de-DE" sz="2800" dirty="0"/>
              <a:t>, a </a:t>
            </a:r>
            <a:r>
              <a:rPr lang="de-DE" sz="2800" dirty="0" err="1"/>
              <a:t>single</a:t>
            </a:r>
            <a:r>
              <a:rPr lang="de-DE" sz="2800" dirty="0"/>
              <a:t> </a:t>
            </a:r>
            <a:r>
              <a:rPr lang="de-DE" sz="2800" dirty="0" err="1"/>
              <a:t>woman</a:t>
            </a:r>
            <a:r>
              <a:rPr lang="de-DE" sz="2800" dirty="0"/>
              <a:t> </a:t>
            </a:r>
            <a:r>
              <a:rPr lang="de-DE" sz="2800" dirty="0" err="1"/>
              <a:t>aged</a:t>
            </a:r>
            <a:r>
              <a:rPr lang="de-DE" sz="2800" dirty="0"/>
              <a:t> 47 at </a:t>
            </a:r>
            <a:r>
              <a:rPr lang="de-DE" sz="2800" dirty="0" err="1"/>
              <a:t>the</a:t>
            </a:r>
            <a:r>
              <a:rPr lang="de-DE" sz="2800" dirty="0"/>
              <a:t> time </a:t>
            </a:r>
            <a:r>
              <a:rPr lang="de-DE" sz="2800" dirty="0" err="1"/>
              <a:t>of</a:t>
            </a:r>
            <a:r>
              <a:rPr lang="de-DE" sz="2800" dirty="0"/>
              <a:t> her </a:t>
            </a:r>
            <a:r>
              <a:rPr lang="de-DE" sz="2800" dirty="0" err="1"/>
              <a:t>application</a:t>
            </a:r>
            <a:r>
              <a:rPr lang="de-DE" sz="2800" dirty="0"/>
              <a:t> </a:t>
            </a:r>
            <a:r>
              <a:rPr lang="de-DE" sz="2800" dirty="0" err="1"/>
              <a:t>to</a:t>
            </a:r>
            <a:r>
              <a:rPr lang="de-DE" sz="2800" dirty="0"/>
              <a:t> </a:t>
            </a:r>
            <a:r>
              <a:rPr lang="de-DE" sz="2800" dirty="0" err="1"/>
              <a:t>receive</a:t>
            </a:r>
            <a:r>
              <a:rPr lang="de-DE" sz="2800" dirty="0"/>
              <a:t> a </a:t>
            </a:r>
            <a:r>
              <a:rPr lang="de-DE" sz="2800" dirty="0" err="1"/>
              <a:t>child</a:t>
            </a:r>
            <a:r>
              <a:rPr lang="de-DE" sz="2800" dirty="0"/>
              <a:t> </a:t>
            </a:r>
            <a:r>
              <a:rPr lang="de-DE" sz="2800" dirty="0" err="1"/>
              <a:t>with</a:t>
            </a:r>
            <a:r>
              <a:rPr lang="de-DE" sz="2800" dirty="0"/>
              <a:t> a </a:t>
            </a:r>
            <a:r>
              <a:rPr lang="de-DE" sz="2800" dirty="0" err="1"/>
              <a:t>view</a:t>
            </a:r>
            <a:r>
              <a:rPr lang="de-DE" sz="2800" dirty="0"/>
              <a:t> </a:t>
            </a:r>
            <a:r>
              <a:rPr lang="de-DE" sz="2800" dirty="0" err="1"/>
              <a:t>to</a:t>
            </a:r>
            <a:r>
              <a:rPr lang="de-DE" sz="2800" dirty="0"/>
              <a:t> </a:t>
            </a:r>
            <a:r>
              <a:rPr lang="de-DE" sz="2800" dirty="0" err="1"/>
              <a:t>adoption</a:t>
            </a:r>
            <a:r>
              <a:rPr lang="de-DE" sz="2800" dirty="0"/>
              <a:t>, </a:t>
            </a:r>
            <a:r>
              <a:rPr lang="de-DE" sz="2800" dirty="0" err="1"/>
              <a:t>complained</a:t>
            </a:r>
            <a:r>
              <a:rPr lang="de-DE" sz="2800" dirty="0"/>
              <a:t> </a:t>
            </a:r>
            <a:r>
              <a:rPr lang="de-DE" sz="2800" dirty="0" err="1"/>
              <a:t>that</a:t>
            </a:r>
            <a:r>
              <a:rPr lang="de-DE" sz="2800" dirty="0"/>
              <a:t> </a:t>
            </a:r>
            <a:r>
              <a:rPr lang="de-DE" sz="2800" dirty="0" err="1"/>
              <a:t>the</a:t>
            </a:r>
            <a:r>
              <a:rPr lang="de-DE" sz="2800" dirty="0"/>
              <a:t> Swiss </a:t>
            </a:r>
            <a:r>
              <a:rPr lang="de-DE" sz="2800" dirty="0" err="1"/>
              <a:t>authorities</a:t>
            </a:r>
            <a:r>
              <a:rPr lang="de-DE" sz="2800" dirty="0"/>
              <a:t> </a:t>
            </a:r>
            <a:r>
              <a:rPr lang="de-DE" sz="2800" dirty="0" err="1"/>
              <a:t>had</a:t>
            </a:r>
            <a:r>
              <a:rPr lang="de-DE" sz="2800" dirty="0"/>
              <a:t> </a:t>
            </a:r>
            <a:r>
              <a:rPr lang="de-DE" sz="2800" dirty="0" err="1"/>
              <a:t>debarred</a:t>
            </a:r>
            <a:r>
              <a:rPr lang="de-DE" sz="2800" dirty="0"/>
              <a:t> her </a:t>
            </a:r>
            <a:r>
              <a:rPr lang="de-DE" sz="2800" dirty="0" err="1"/>
              <a:t>from</a:t>
            </a:r>
            <a:r>
              <a:rPr lang="de-DE" sz="2800" dirty="0"/>
              <a:t> </a:t>
            </a:r>
            <a:r>
              <a:rPr lang="de-DE" sz="2800" dirty="0" err="1"/>
              <a:t>adopting</a:t>
            </a:r>
            <a:r>
              <a:rPr lang="de-DE" sz="2800" dirty="0"/>
              <a:t> a </a:t>
            </a:r>
            <a:r>
              <a:rPr lang="de-DE" sz="2800" dirty="0" err="1"/>
              <a:t>second</a:t>
            </a:r>
            <a:r>
              <a:rPr lang="de-DE" sz="2800" dirty="0"/>
              <a:t> </a:t>
            </a:r>
            <a:r>
              <a:rPr lang="de-DE" sz="2800" dirty="0" err="1"/>
              <a:t>child</a:t>
            </a:r>
            <a:r>
              <a:rPr lang="de-DE" sz="2800" dirty="0"/>
              <a:t> </a:t>
            </a:r>
            <a:r>
              <a:rPr lang="de-DE" sz="2800" dirty="0" err="1"/>
              <a:t>because</a:t>
            </a:r>
            <a:r>
              <a:rPr lang="de-DE" sz="2800" dirty="0"/>
              <a:t> </a:t>
            </a:r>
            <a:r>
              <a:rPr lang="de-DE" sz="2800" dirty="0" err="1"/>
              <a:t>of</a:t>
            </a:r>
            <a:r>
              <a:rPr lang="de-DE" sz="2800" dirty="0"/>
              <a:t> her </a:t>
            </a:r>
            <a:r>
              <a:rPr lang="de-DE" sz="2800" dirty="0" err="1"/>
              <a:t>age</a:t>
            </a:r>
            <a:r>
              <a:rPr lang="de-DE" sz="2800" dirty="0"/>
              <a:t>.</a:t>
            </a:r>
          </a:p>
          <a:p>
            <a:pPr marL="0" indent="0" algn="just">
              <a:buNone/>
            </a:pPr>
            <a:endParaRPr lang="en-GB" sz="2800" b="1" dirty="0"/>
          </a:p>
          <a:p>
            <a:pPr marL="0" indent="0" algn="just">
              <a:buNone/>
            </a:pPr>
            <a:r>
              <a:rPr lang="en-GB" sz="2800" b="1" dirty="0"/>
              <a:t>Court held:</a:t>
            </a:r>
          </a:p>
          <a:p>
            <a:pPr marL="0" indent="0" algn="just">
              <a:buNone/>
            </a:pPr>
            <a:r>
              <a:rPr lang="en-GB" sz="2800" dirty="0"/>
              <a:t>86. </a:t>
            </a:r>
            <a:r>
              <a:rPr lang="de-DE" sz="2800" dirty="0"/>
              <a:t>The Court </a:t>
            </a:r>
            <a:r>
              <a:rPr lang="de-DE" sz="2800" dirty="0" err="1"/>
              <a:t>has</a:t>
            </a:r>
            <a:r>
              <a:rPr lang="de-DE" sz="2800" dirty="0"/>
              <a:t> </a:t>
            </a:r>
            <a:r>
              <a:rPr lang="de-DE" sz="2800" dirty="0" err="1"/>
              <a:t>no</a:t>
            </a:r>
            <a:r>
              <a:rPr lang="de-DE" sz="2800" dirty="0"/>
              <a:t> </a:t>
            </a:r>
            <a:r>
              <a:rPr lang="de-DE" sz="2800" dirty="0" err="1"/>
              <a:t>doubt</a:t>
            </a:r>
            <a:r>
              <a:rPr lang="de-DE" sz="2800" dirty="0"/>
              <a:t> </a:t>
            </a:r>
            <a:r>
              <a:rPr lang="de-DE" sz="2800" dirty="0" err="1"/>
              <a:t>that</a:t>
            </a:r>
            <a:r>
              <a:rPr lang="de-DE" sz="2800" dirty="0"/>
              <a:t> </a:t>
            </a:r>
            <a:r>
              <a:rPr lang="de-DE" sz="2800" dirty="0" err="1"/>
              <a:t>the</a:t>
            </a:r>
            <a:r>
              <a:rPr lang="de-DE" sz="2800" dirty="0"/>
              <a:t> </a:t>
            </a:r>
            <a:r>
              <a:rPr lang="de-DE" sz="2800" dirty="0" err="1"/>
              <a:t>denial</a:t>
            </a:r>
            <a:r>
              <a:rPr lang="de-DE" sz="2800" dirty="0"/>
              <a:t> </a:t>
            </a:r>
            <a:r>
              <a:rPr lang="de-DE" sz="2800" dirty="0" err="1"/>
              <a:t>of</a:t>
            </a:r>
            <a:r>
              <a:rPr lang="de-DE" sz="2800" dirty="0"/>
              <a:t> </a:t>
            </a:r>
            <a:r>
              <a:rPr lang="de-DE" sz="2800" dirty="0" err="1"/>
              <a:t>authorisation</a:t>
            </a:r>
            <a:r>
              <a:rPr lang="de-DE" sz="2800" dirty="0"/>
              <a:t> </a:t>
            </a:r>
            <a:r>
              <a:rPr lang="de-DE" sz="2800" dirty="0" err="1"/>
              <a:t>to</a:t>
            </a:r>
            <a:r>
              <a:rPr lang="de-DE" sz="2800" dirty="0"/>
              <a:t> </a:t>
            </a:r>
            <a:r>
              <a:rPr lang="de-DE" sz="2800" dirty="0" err="1"/>
              <a:t>receive</a:t>
            </a:r>
            <a:r>
              <a:rPr lang="de-DE" sz="2800" dirty="0"/>
              <a:t> a </a:t>
            </a:r>
            <a:r>
              <a:rPr lang="de-DE" sz="2800" dirty="0" err="1"/>
              <a:t>child</a:t>
            </a:r>
            <a:r>
              <a:rPr lang="de-DE" sz="2800" dirty="0"/>
              <a:t> </a:t>
            </a:r>
            <a:r>
              <a:rPr lang="de-DE" sz="2800" dirty="0" err="1"/>
              <a:t>with</a:t>
            </a:r>
            <a:r>
              <a:rPr lang="de-DE" sz="2800" dirty="0"/>
              <a:t> a </a:t>
            </a:r>
            <a:r>
              <a:rPr lang="de-DE" sz="2800" dirty="0" err="1"/>
              <a:t>view</a:t>
            </a:r>
            <a:r>
              <a:rPr lang="de-DE" sz="2800" dirty="0"/>
              <a:t> </a:t>
            </a:r>
            <a:r>
              <a:rPr lang="de-DE" sz="2800" dirty="0" err="1"/>
              <a:t>to</a:t>
            </a:r>
            <a:r>
              <a:rPr lang="de-DE" sz="2800" dirty="0"/>
              <a:t> </a:t>
            </a:r>
            <a:r>
              <a:rPr lang="de-DE" sz="2800" dirty="0" err="1"/>
              <a:t>adoption</a:t>
            </a:r>
            <a:r>
              <a:rPr lang="de-DE" sz="2800" dirty="0"/>
              <a:t> </a:t>
            </a:r>
            <a:r>
              <a:rPr lang="de-DE" sz="2800" dirty="0" err="1"/>
              <a:t>pursued</a:t>
            </a:r>
            <a:r>
              <a:rPr lang="de-DE" sz="2800" dirty="0"/>
              <a:t> at least </a:t>
            </a:r>
            <a:r>
              <a:rPr lang="de-DE" sz="2800" dirty="0" err="1"/>
              <a:t>one</a:t>
            </a:r>
            <a:r>
              <a:rPr lang="de-DE" sz="2800" dirty="0"/>
              <a:t> </a:t>
            </a:r>
            <a:r>
              <a:rPr lang="de-DE" sz="2800" dirty="0" err="1"/>
              <a:t>legitimate</a:t>
            </a:r>
            <a:r>
              <a:rPr lang="de-DE" sz="2800" dirty="0"/>
              <a:t> </a:t>
            </a:r>
            <a:r>
              <a:rPr lang="de-DE" sz="2800" dirty="0" err="1"/>
              <a:t>aim</a:t>
            </a:r>
            <a:r>
              <a:rPr lang="de-DE" sz="2800" dirty="0"/>
              <a:t>: </a:t>
            </a:r>
            <a:r>
              <a:rPr lang="de-DE" sz="2800" dirty="0" err="1"/>
              <a:t>to</a:t>
            </a:r>
            <a:r>
              <a:rPr lang="de-DE" sz="2800" dirty="0"/>
              <a:t> </a:t>
            </a:r>
            <a:r>
              <a:rPr lang="de-DE" sz="2800" dirty="0" err="1"/>
              <a:t>protect</a:t>
            </a:r>
            <a:r>
              <a:rPr lang="de-DE" sz="2800" dirty="0"/>
              <a:t> </a:t>
            </a:r>
            <a:r>
              <a:rPr lang="de-DE" sz="2800" dirty="0" err="1"/>
              <a:t>the</a:t>
            </a:r>
            <a:r>
              <a:rPr lang="de-DE" sz="2800" dirty="0"/>
              <a:t> well-</a:t>
            </a:r>
            <a:r>
              <a:rPr lang="de-DE" sz="2800" dirty="0" err="1"/>
              <a:t>being</a:t>
            </a:r>
            <a:r>
              <a:rPr lang="de-DE" sz="2800" dirty="0"/>
              <a:t> </a:t>
            </a:r>
            <a:r>
              <a:rPr lang="de-DE" sz="2800" dirty="0" err="1"/>
              <a:t>and</a:t>
            </a:r>
            <a:r>
              <a:rPr lang="de-DE" sz="2800" dirty="0"/>
              <a:t> </a:t>
            </a:r>
            <a:r>
              <a:rPr lang="de-DE" sz="2800" dirty="0" err="1"/>
              <a:t>rights</a:t>
            </a:r>
            <a:r>
              <a:rPr lang="de-DE" sz="2800" dirty="0"/>
              <a:t> </a:t>
            </a:r>
            <a:r>
              <a:rPr lang="de-DE" sz="2800" dirty="0" err="1"/>
              <a:t>of</a:t>
            </a:r>
            <a:r>
              <a:rPr lang="de-DE" sz="2800" dirty="0"/>
              <a:t> </a:t>
            </a:r>
            <a:r>
              <a:rPr lang="de-DE" sz="2800" dirty="0" err="1"/>
              <a:t>the</a:t>
            </a:r>
            <a:r>
              <a:rPr lang="de-DE" sz="2800" dirty="0"/>
              <a:t> </a:t>
            </a:r>
            <a:r>
              <a:rPr lang="de-DE" sz="2800" dirty="0" err="1"/>
              <a:t>child</a:t>
            </a:r>
            <a:r>
              <a:rPr lang="de-DE" sz="2800" dirty="0"/>
              <a:t> ... </a:t>
            </a:r>
            <a:r>
              <a:rPr lang="de-DE" sz="2800" dirty="0" err="1"/>
              <a:t>It</a:t>
            </a:r>
            <a:r>
              <a:rPr lang="de-DE" sz="2800" dirty="0"/>
              <a:t> </a:t>
            </a:r>
            <a:r>
              <a:rPr lang="de-DE" sz="2800" dirty="0" err="1"/>
              <a:t>remains</a:t>
            </a:r>
            <a:r>
              <a:rPr lang="de-DE" sz="2800" dirty="0"/>
              <a:t> </a:t>
            </a:r>
            <a:r>
              <a:rPr lang="de-DE" sz="2800" dirty="0" err="1"/>
              <a:t>to</a:t>
            </a:r>
            <a:r>
              <a:rPr lang="de-DE" sz="2800" dirty="0"/>
              <a:t> </a:t>
            </a:r>
            <a:r>
              <a:rPr lang="de-DE" sz="2800" dirty="0" err="1"/>
              <a:t>be</a:t>
            </a:r>
            <a:r>
              <a:rPr lang="de-DE" sz="2800" dirty="0"/>
              <a:t> </a:t>
            </a:r>
            <a:r>
              <a:rPr lang="de-DE" sz="2800" dirty="0" err="1"/>
              <a:t>determined</a:t>
            </a:r>
            <a:r>
              <a:rPr lang="de-DE" sz="2800" dirty="0"/>
              <a:t> </a:t>
            </a:r>
            <a:r>
              <a:rPr lang="de-DE" sz="2800" dirty="0" err="1"/>
              <a:t>whether</a:t>
            </a:r>
            <a:r>
              <a:rPr lang="de-DE" sz="2800" dirty="0"/>
              <a:t> </a:t>
            </a:r>
            <a:r>
              <a:rPr lang="de-DE" sz="2800" dirty="0" err="1"/>
              <a:t>the</a:t>
            </a:r>
            <a:r>
              <a:rPr lang="de-DE" sz="2800" dirty="0"/>
              <a:t> </a:t>
            </a:r>
            <a:r>
              <a:rPr lang="de-DE" sz="2800" dirty="0" err="1"/>
              <a:t>second</a:t>
            </a:r>
            <a:r>
              <a:rPr lang="de-DE" sz="2800" dirty="0"/>
              <a:t> </a:t>
            </a:r>
            <a:r>
              <a:rPr lang="de-DE" sz="2800" dirty="0" err="1"/>
              <a:t>condition</a:t>
            </a:r>
            <a:r>
              <a:rPr lang="de-DE" sz="2800" dirty="0"/>
              <a:t> – </a:t>
            </a:r>
            <a:r>
              <a:rPr lang="de-DE" sz="2800" dirty="0" err="1"/>
              <a:t>the</a:t>
            </a:r>
            <a:r>
              <a:rPr lang="de-DE" sz="2800" dirty="0"/>
              <a:t> </a:t>
            </a:r>
            <a:r>
              <a:rPr lang="de-DE" sz="2800" dirty="0" err="1"/>
              <a:t>existence</a:t>
            </a:r>
            <a:r>
              <a:rPr lang="de-DE" sz="2800" dirty="0"/>
              <a:t> </a:t>
            </a:r>
            <a:r>
              <a:rPr lang="de-DE" sz="2800" dirty="0" err="1"/>
              <a:t>of</a:t>
            </a:r>
            <a:r>
              <a:rPr lang="de-DE" sz="2800" dirty="0"/>
              <a:t> </a:t>
            </a:r>
            <a:r>
              <a:rPr lang="de-DE" sz="2800" dirty="0" err="1"/>
              <a:t>justification</a:t>
            </a:r>
            <a:r>
              <a:rPr lang="de-DE" sz="2800" dirty="0"/>
              <a:t> </a:t>
            </a:r>
            <a:r>
              <a:rPr lang="de-DE" sz="2800" dirty="0" err="1"/>
              <a:t>for</a:t>
            </a:r>
            <a:r>
              <a:rPr lang="de-DE" sz="2800" dirty="0"/>
              <a:t> a </a:t>
            </a:r>
            <a:r>
              <a:rPr lang="de-DE" sz="2800" dirty="0" err="1"/>
              <a:t>difference</a:t>
            </a:r>
            <a:r>
              <a:rPr lang="de-DE" sz="2800" dirty="0"/>
              <a:t> in </a:t>
            </a:r>
            <a:r>
              <a:rPr lang="de-DE" sz="2800" dirty="0" err="1"/>
              <a:t>treatment</a:t>
            </a:r>
            <a:r>
              <a:rPr lang="de-DE" sz="2800" dirty="0"/>
              <a:t> – was also </a:t>
            </a:r>
            <a:r>
              <a:rPr lang="de-DE" sz="2800" dirty="0" err="1"/>
              <a:t>met</a:t>
            </a:r>
            <a:r>
              <a:rPr lang="de-DE" sz="2800" dirty="0"/>
              <a:t>.</a:t>
            </a:r>
          </a:p>
          <a:p>
            <a:pPr marL="0" indent="0" algn="just">
              <a:buNone/>
            </a:pPr>
            <a:r>
              <a:rPr lang="de-DE" sz="2800" dirty="0"/>
              <a:t>88. ... </a:t>
            </a:r>
            <a:r>
              <a:rPr lang="de-DE" sz="2800" dirty="0" err="1"/>
              <a:t>the</a:t>
            </a:r>
            <a:r>
              <a:rPr lang="de-DE" sz="2800" dirty="0"/>
              <a:t> Federal Court </a:t>
            </a:r>
            <a:r>
              <a:rPr lang="de-DE" sz="2800" dirty="0" err="1"/>
              <a:t>found</a:t>
            </a:r>
            <a:r>
              <a:rPr lang="de-DE" sz="2800" dirty="0"/>
              <a:t> </a:t>
            </a:r>
            <a:r>
              <a:rPr lang="de-DE" sz="2800" dirty="0" err="1"/>
              <a:t>that</a:t>
            </a:r>
            <a:r>
              <a:rPr lang="de-DE" sz="2800" dirty="0"/>
              <a:t> </a:t>
            </a:r>
            <a:r>
              <a:rPr lang="de-DE" sz="2800" dirty="0" err="1"/>
              <a:t>there</a:t>
            </a:r>
            <a:r>
              <a:rPr lang="de-DE" sz="2800" dirty="0"/>
              <a:t> </a:t>
            </a:r>
            <a:r>
              <a:rPr lang="de-DE" sz="2800" dirty="0" err="1"/>
              <a:t>would</a:t>
            </a:r>
            <a:r>
              <a:rPr lang="de-DE" sz="2800" dirty="0"/>
              <a:t> </a:t>
            </a:r>
            <a:r>
              <a:rPr lang="de-DE" sz="2800" dirty="0" err="1"/>
              <a:t>be</a:t>
            </a:r>
            <a:r>
              <a:rPr lang="de-DE" sz="2800" dirty="0"/>
              <a:t> an </a:t>
            </a:r>
            <a:r>
              <a:rPr lang="de-DE" sz="2800" dirty="0" err="1"/>
              <a:t>age</a:t>
            </a:r>
            <a:r>
              <a:rPr lang="de-DE" sz="2800" dirty="0"/>
              <a:t> </a:t>
            </a:r>
            <a:r>
              <a:rPr lang="de-DE" sz="2800" dirty="0" err="1"/>
              <a:t>difference</a:t>
            </a:r>
            <a:r>
              <a:rPr lang="de-DE" sz="2800" dirty="0"/>
              <a:t> </a:t>
            </a:r>
            <a:r>
              <a:rPr lang="de-DE" sz="2800" dirty="0" err="1"/>
              <a:t>between</a:t>
            </a:r>
            <a:r>
              <a:rPr lang="de-DE" sz="2800" dirty="0"/>
              <a:t> </a:t>
            </a:r>
            <a:r>
              <a:rPr lang="de-DE" sz="2800" dirty="0" err="1"/>
              <a:t>the</a:t>
            </a:r>
            <a:r>
              <a:rPr lang="de-DE" sz="2800" dirty="0"/>
              <a:t> </a:t>
            </a:r>
            <a:r>
              <a:rPr lang="de-DE" sz="2800" dirty="0" err="1"/>
              <a:t>applicant</a:t>
            </a:r>
            <a:r>
              <a:rPr lang="de-DE" sz="2800" dirty="0"/>
              <a:t>, </a:t>
            </a:r>
            <a:r>
              <a:rPr lang="de-DE" sz="2800" dirty="0" err="1"/>
              <a:t>who</a:t>
            </a:r>
            <a:r>
              <a:rPr lang="de-DE" sz="2800" dirty="0"/>
              <a:t> was 49 at </a:t>
            </a:r>
            <a:r>
              <a:rPr lang="de-DE" sz="2800" dirty="0" err="1"/>
              <a:t>the</a:t>
            </a:r>
            <a:r>
              <a:rPr lang="de-DE" sz="2800" dirty="0"/>
              <a:t> time </a:t>
            </a:r>
            <a:r>
              <a:rPr lang="de-DE" sz="2800" dirty="0" err="1"/>
              <a:t>it</a:t>
            </a:r>
            <a:r>
              <a:rPr lang="de-DE" sz="2800" dirty="0"/>
              <a:t> </a:t>
            </a:r>
            <a:r>
              <a:rPr lang="de-DE" sz="2800" dirty="0" err="1"/>
              <a:t>delivered</a:t>
            </a:r>
            <a:r>
              <a:rPr lang="de-DE" sz="2800" dirty="0"/>
              <a:t> </a:t>
            </a:r>
            <a:r>
              <a:rPr lang="de-DE" sz="2800" dirty="0" err="1"/>
              <a:t>its</a:t>
            </a:r>
            <a:r>
              <a:rPr lang="de-DE" sz="2800" dirty="0"/>
              <a:t> </a:t>
            </a:r>
            <a:r>
              <a:rPr lang="de-DE" sz="2800" dirty="0" err="1"/>
              <a:t>judgment</a:t>
            </a:r>
            <a:r>
              <a:rPr lang="de-DE" sz="2800" dirty="0"/>
              <a:t>, </a:t>
            </a:r>
            <a:r>
              <a:rPr lang="de-DE" sz="2800" dirty="0" err="1"/>
              <a:t>and</a:t>
            </a:r>
            <a:r>
              <a:rPr lang="de-DE" sz="2800" dirty="0"/>
              <a:t> </a:t>
            </a:r>
            <a:r>
              <a:rPr lang="de-DE" sz="2800" dirty="0" err="1"/>
              <a:t>the</a:t>
            </a:r>
            <a:r>
              <a:rPr lang="de-DE" sz="2800" dirty="0"/>
              <a:t> </a:t>
            </a:r>
            <a:r>
              <a:rPr lang="de-DE" sz="2800" dirty="0" err="1"/>
              <a:t>child</a:t>
            </a:r>
            <a:r>
              <a:rPr lang="de-DE" sz="2800" dirty="0"/>
              <a:t> </a:t>
            </a:r>
            <a:r>
              <a:rPr lang="de-DE" sz="2800" dirty="0" err="1"/>
              <a:t>to</a:t>
            </a:r>
            <a:r>
              <a:rPr lang="de-DE" sz="2800" dirty="0"/>
              <a:t> </a:t>
            </a:r>
            <a:r>
              <a:rPr lang="de-DE" sz="2800" dirty="0" err="1"/>
              <a:t>be</a:t>
            </a:r>
            <a:r>
              <a:rPr lang="de-DE" sz="2800" dirty="0"/>
              <a:t> </a:t>
            </a:r>
            <a:r>
              <a:rPr lang="de-DE" sz="2800" dirty="0" err="1"/>
              <a:t>adopted</a:t>
            </a:r>
            <a:r>
              <a:rPr lang="de-DE" sz="2800" dirty="0"/>
              <a:t>, </a:t>
            </a:r>
            <a:r>
              <a:rPr lang="de-DE" sz="2800" dirty="0" err="1"/>
              <a:t>of</a:t>
            </a:r>
            <a:r>
              <a:rPr lang="de-DE" sz="2800" dirty="0"/>
              <a:t> </a:t>
            </a:r>
            <a:r>
              <a:rPr lang="de-DE" sz="2800" dirty="0" err="1"/>
              <a:t>between</a:t>
            </a:r>
            <a:r>
              <a:rPr lang="de-DE" sz="2800" dirty="0"/>
              <a:t> </a:t>
            </a:r>
            <a:r>
              <a:rPr lang="de-DE" sz="2800" dirty="0" err="1"/>
              <a:t>forty-six</a:t>
            </a:r>
            <a:r>
              <a:rPr lang="de-DE" sz="2800" dirty="0"/>
              <a:t> </a:t>
            </a:r>
            <a:r>
              <a:rPr lang="de-DE" sz="2800" dirty="0" err="1"/>
              <a:t>and</a:t>
            </a:r>
            <a:r>
              <a:rPr lang="de-DE" sz="2800" dirty="0"/>
              <a:t> </a:t>
            </a:r>
            <a:r>
              <a:rPr lang="de-DE" sz="2800" dirty="0" err="1"/>
              <a:t>forty-eight</a:t>
            </a:r>
            <a:r>
              <a:rPr lang="de-DE" sz="2800" dirty="0"/>
              <a:t> </a:t>
            </a:r>
            <a:r>
              <a:rPr lang="de-DE" sz="2800" dirty="0" err="1"/>
              <a:t>years</a:t>
            </a:r>
            <a:r>
              <a:rPr lang="de-DE" sz="2800" dirty="0"/>
              <a:t>, a </a:t>
            </a:r>
            <a:r>
              <a:rPr lang="de-DE" sz="2800" dirty="0" err="1"/>
              <a:t>difference</a:t>
            </a:r>
            <a:r>
              <a:rPr lang="de-DE" sz="2800" dirty="0"/>
              <a:t> </a:t>
            </a:r>
            <a:r>
              <a:rPr lang="de-DE" sz="2800" dirty="0" err="1"/>
              <a:t>that</a:t>
            </a:r>
            <a:r>
              <a:rPr lang="de-DE" sz="2800" dirty="0"/>
              <a:t> </a:t>
            </a:r>
            <a:r>
              <a:rPr lang="de-DE" sz="2800" dirty="0" err="1"/>
              <a:t>it</a:t>
            </a:r>
            <a:r>
              <a:rPr lang="de-DE" sz="2800" dirty="0"/>
              <a:t> </a:t>
            </a:r>
            <a:r>
              <a:rPr lang="de-DE" sz="2800" dirty="0" err="1"/>
              <a:t>regarded</a:t>
            </a:r>
            <a:r>
              <a:rPr lang="de-DE" sz="2800" dirty="0"/>
              <a:t> </a:t>
            </a:r>
            <a:r>
              <a:rPr lang="de-DE" sz="2800" dirty="0" err="1"/>
              <a:t>as</a:t>
            </a:r>
            <a:r>
              <a:rPr lang="de-DE" sz="2800" dirty="0"/>
              <a:t> </a:t>
            </a:r>
            <a:r>
              <a:rPr lang="de-DE" sz="2800" dirty="0" err="1"/>
              <a:t>excessive</a:t>
            </a:r>
            <a:r>
              <a:rPr lang="de-DE" sz="2800" dirty="0"/>
              <a:t> </a:t>
            </a:r>
            <a:r>
              <a:rPr lang="de-DE" sz="2800" dirty="0" err="1"/>
              <a:t>and</a:t>
            </a:r>
            <a:r>
              <a:rPr lang="de-DE" sz="2800" dirty="0"/>
              <a:t> not in </a:t>
            </a:r>
            <a:r>
              <a:rPr lang="de-DE" sz="2800" dirty="0" err="1"/>
              <a:t>the</a:t>
            </a:r>
            <a:r>
              <a:rPr lang="de-DE" sz="2800" dirty="0"/>
              <a:t> </a:t>
            </a:r>
            <a:r>
              <a:rPr lang="de-DE" sz="2800" dirty="0" err="1"/>
              <a:t>child’s</a:t>
            </a:r>
            <a:r>
              <a:rPr lang="de-DE" sz="2800" dirty="0"/>
              <a:t> </a:t>
            </a:r>
            <a:r>
              <a:rPr lang="de-DE" sz="2800" dirty="0" err="1"/>
              <a:t>interest</a:t>
            </a:r>
            <a:r>
              <a:rPr lang="de-DE" sz="2800" dirty="0"/>
              <a:t> in </a:t>
            </a:r>
            <a:r>
              <a:rPr lang="de-DE" sz="2800" dirty="0" err="1"/>
              <a:t>the</a:t>
            </a:r>
            <a:r>
              <a:rPr lang="de-DE" sz="2800" dirty="0"/>
              <a:t> </a:t>
            </a:r>
            <a:r>
              <a:rPr lang="de-DE" sz="2800" dirty="0" err="1"/>
              <a:t>circumstances</a:t>
            </a:r>
            <a:r>
              <a:rPr lang="de-DE" sz="2800" dirty="0"/>
              <a:t> </a:t>
            </a:r>
            <a:r>
              <a:rPr lang="de-DE" sz="2800" dirty="0" err="1"/>
              <a:t>of</a:t>
            </a:r>
            <a:r>
              <a:rPr lang="de-DE" sz="2800" dirty="0"/>
              <a:t> </a:t>
            </a:r>
            <a:r>
              <a:rPr lang="de-DE" sz="2800" dirty="0" err="1"/>
              <a:t>the</a:t>
            </a:r>
            <a:r>
              <a:rPr lang="de-DE" sz="2800" dirty="0"/>
              <a:t> </a:t>
            </a:r>
            <a:r>
              <a:rPr lang="de-DE" sz="2800" dirty="0" err="1"/>
              <a:t>case</a:t>
            </a:r>
            <a:r>
              <a:rPr lang="de-DE" sz="2800" dirty="0"/>
              <a:t>.</a:t>
            </a:r>
          </a:p>
        </p:txBody>
      </p:sp>
      <p:sp>
        <p:nvSpPr>
          <p:cNvPr id="5" name="Foliennummernplatzhalter 4"/>
          <p:cNvSpPr>
            <a:spLocks noGrp="1"/>
          </p:cNvSpPr>
          <p:nvPr>
            <p:ph type="sldNum" sz="quarter" idx="12"/>
          </p:nvPr>
        </p:nvSpPr>
        <p:spPr/>
        <p:txBody>
          <a:bodyPr/>
          <a:lstStyle/>
          <a:p>
            <a:fld id="{74E8C25B-C0C2-4DD4-808A-E33AE5C30C39}" type="slidenum">
              <a:rPr lang="de-DE" smtClean="0"/>
              <a:pPr/>
              <a:t>89</a:t>
            </a:fld>
            <a:endParaRPr lang="de-DE"/>
          </a:p>
        </p:txBody>
      </p:sp>
    </p:spTree>
    <p:extLst>
      <p:ext uri="{BB962C8B-B14F-4D97-AF65-F5344CB8AC3E}">
        <p14:creationId xmlns:p14="http://schemas.microsoft.com/office/powerpoint/2010/main" val="1562455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a:solidFill>
            <a:srgbClr val="FFEBF0"/>
          </a:solidFill>
          <a:ln w="12700">
            <a:solidFill>
              <a:schemeClr val="bg1">
                <a:lumMod val="50000"/>
              </a:schemeClr>
            </a:solidFill>
          </a:ln>
          <a:effectLst>
            <a:outerShdw blurRad="76200" dir="18900000" sy="23000" kx="-1200000" algn="bl" rotWithShape="0">
              <a:prstClr val="black">
                <a:alpha val="20000"/>
              </a:prstClr>
            </a:outerShdw>
          </a:effectLst>
        </p:spPr>
        <p:txBody>
          <a:bodyPr>
            <a:normAutofit/>
          </a:bodyPr>
          <a:lstStyle/>
          <a:p>
            <a:pPr algn="l"/>
            <a:r>
              <a:rPr lang="de-DE" sz="2400" b="1" dirty="0">
                <a:ln w="1905"/>
                <a:solidFill>
                  <a:srgbClr val="DC7A88"/>
                </a:solidFill>
                <a:effectLst>
                  <a:innerShdw blurRad="69850" dist="43180" dir="5400000">
                    <a:srgbClr val="000000">
                      <a:alpha val="65000"/>
                    </a:srgbClr>
                  </a:innerShdw>
                </a:effectLst>
              </a:rPr>
              <a:t>General Legal Bases – Regional Level I</a:t>
            </a:r>
            <a:endParaRPr lang="de-DE" sz="2400" dirty="0">
              <a:solidFill>
                <a:srgbClr val="DC7A88"/>
              </a:solidFill>
            </a:endParaRPr>
          </a:p>
        </p:txBody>
      </p:sp>
      <p:sp>
        <p:nvSpPr>
          <p:cNvPr id="3" name="Inhaltsplatzhalter 2"/>
          <p:cNvSpPr>
            <a:spLocks noGrp="1"/>
          </p:cNvSpPr>
          <p:nvPr>
            <p:ph idx="1"/>
          </p:nvPr>
        </p:nvSpPr>
        <p:spPr>
          <a:xfrm>
            <a:off x="457200" y="1196752"/>
            <a:ext cx="8229600" cy="4968552"/>
          </a:xfrm>
        </p:spPr>
        <p:txBody>
          <a:bodyPr>
            <a:normAutofit/>
          </a:bodyPr>
          <a:lstStyle/>
          <a:p>
            <a:pPr algn="just"/>
            <a:r>
              <a:rPr lang="en-US" sz="1800" b="1" dirty="0"/>
              <a:t>American Convention on Human Rights (ACHR) (1969)</a:t>
            </a:r>
          </a:p>
          <a:p>
            <a:pPr marL="0" indent="0" algn="just">
              <a:buNone/>
            </a:pPr>
            <a:r>
              <a:rPr lang="en-US" sz="1800" dirty="0"/>
              <a:t>Art. 1(1): The States Parties to this Convention undertake to respect the rights and freedoms recognized herein and to ensure to all persons subject to their jurisdiction the free and full exercise of those rights and freedoms, </a:t>
            </a:r>
            <a:r>
              <a:rPr lang="en-US" sz="1800" b="1" u="sng" dirty="0">
                <a:solidFill>
                  <a:srgbClr val="C00000"/>
                </a:solidFill>
              </a:rPr>
              <a:t>without any discrimination</a:t>
            </a:r>
            <a:r>
              <a:rPr lang="en-US" sz="1800" b="1" dirty="0">
                <a:solidFill>
                  <a:srgbClr val="C00000"/>
                </a:solidFill>
              </a:rPr>
              <a:t> </a:t>
            </a:r>
            <a:r>
              <a:rPr lang="en-US" sz="1800" dirty="0"/>
              <a:t>for reasons of </a:t>
            </a:r>
            <a:r>
              <a:rPr lang="en-US" sz="1800" dirty="0">
                <a:solidFill>
                  <a:srgbClr val="C00000"/>
                </a:solidFill>
              </a:rPr>
              <a:t>race, color, sex, language, religion, political or other opinion, national or social origin, economic status, birth, or any other social condition.</a:t>
            </a:r>
            <a:endParaRPr lang="en-US" sz="1800" dirty="0"/>
          </a:p>
          <a:p>
            <a:pPr marL="0" indent="0" algn="just">
              <a:buNone/>
            </a:pPr>
            <a:r>
              <a:rPr lang="en-US" sz="1800" dirty="0"/>
              <a:t>Art. 24: </a:t>
            </a:r>
            <a:r>
              <a:rPr lang="en-US" sz="1800" b="1" u="sng" dirty="0">
                <a:solidFill>
                  <a:srgbClr val="C00000"/>
                </a:solidFill>
              </a:rPr>
              <a:t>All persons are equal</a:t>
            </a:r>
            <a:r>
              <a:rPr lang="en-US" sz="1800" b="1" dirty="0">
                <a:solidFill>
                  <a:srgbClr val="C00000"/>
                </a:solidFill>
              </a:rPr>
              <a:t> </a:t>
            </a:r>
            <a:r>
              <a:rPr lang="en-US" sz="1800" dirty="0"/>
              <a:t>before the law. Consequently, they are entitled, </a:t>
            </a:r>
            <a:r>
              <a:rPr lang="en-US" sz="1800" b="1" u="sng" dirty="0">
                <a:solidFill>
                  <a:srgbClr val="C00000"/>
                </a:solidFill>
              </a:rPr>
              <a:t>without discrimination</a:t>
            </a:r>
            <a:r>
              <a:rPr lang="en-US" sz="1800" dirty="0"/>
              <a:t>, to </a:t>
            </a:r>
            <a:r>
              <a:rPr lang="en-US" sz="1800" b="1" u="sng" dirty="0">
                <a:solidFill>
                  <a:srgbClr val="C00000"/>
                </a:solidFill>
              </a:rPr>
              <a:t>equal protection</a:t>
            </a:r>
            <a:r>
              <a:rPr lang="en-US" sz="1800" dirty="0"/>
              <a:t> of the law.</a:t>
            </a:r>
          </a:p>
          <a:p>
            <a:pPr marL="0" indent="0">
              <a:buNone/>
            </a:pPr>
            <a:endParaRPr lang="en-US" sz="1800" b="1" dirty="0"/>
          </a:p>
          <a:p>
            <a:pPr algn="just"/>
            <a:r>
              <a:rPr lang="en-US" sz="1800" b="1" dirty="0"/>
              <a:t>African Charter on Human and Peoples’ Rights (1981)</a:t>
            </a:r>
          </a:p>
          <a:p>
            <a:pPr marL="0" indent="0" algn="just">
              <a:buNone/>
            </a:pPr>
            <a:r>
              <a:rPr lang="en-US" sz="1800" dirty="0"/>
              <a:t>Art. 2: Every individual shall be entitled to the enjoyment of the rights of freedoms recognized and guaranteed in the present Charter </a:t>
            </a:r>
            <a:r>
              <a:rPr lang="en-US" sz="1800" b="1" u="sng" dirty="0">
                <a:solidFill>
                  <a:srgbClr val="C00000"/>
                </a:solidFill>
              </a:rPr>
              <a:t>without distinction of any kind</a:t>
            </a:r>
            <a:r>
              <a:rPr lang="en-US" sz="1800" dirty="0"/>
              <a:t> such as </a:t>
            </a:r>
            <a:r>
              <a:rPr lang="en-US" sz="1800" dirty="0">
                <a:solidFill>
                  <a:srgbClr val="C00000"/>
                </a:solidFill>
              </a:rPr>
              <a:t>race, ethnic group, </a:t>
            </a:r>
            <a:r>
              <a:rPr lang="en-US" sz="1800" dirty="0" err="1">
                <a:solidFill>
                  <a:srgbClr val="C00000"/>
                </a:solidFill>
              </a:rPr>
              <a:t>colour</a:t>
            </a:r>
            <a:r>
              <a:rPr lang="en-US" sz="1800" dirty="0">
                <a:solidFill>
                  <a:srgbClr val="C00000"/>
                </a:solidFill>
              </a:rPr>
              <a:t>, sex, language, religion, political or any other opinion, national and social origin, fortune, birth or other status</a:t>
            </a:r>
            <a:r>
              <a:rPr lang="en-US" sz="1800" dirty="0"/>
              <a:t>.</a:t>
            </a:r>
          </a:p>
          <a:p>
            <a:pPr marL="0" indent="0" algn="just">
              <a:buNone/>
            </a:pPr>
            <a:r>
              <a:rPr lang="en-US" sz="1800" dirty="0"/>
              <a:t>Art. 3(1): Every individual shall be </a:t>
            </a:r>
            <a:r>
              <a:rPr lang="en-US" sz="1800" b="1" u="sng" dirty="0">
                <a:solidFill>
                  <a:srgbClr val="C00000"/>
                </a:solidFill>
              </a:rPr>
              <a:t>equal</a:t>
            </a:r>
            <a:r>
              <a:rPr lang="en-US" sz="1800" b="1" dirty="0">
                <a:solidFill>
                  <a:srgbClr val="C00000"/>
                </a:solidFill>
              </a:rPr>
              <a:t> </a:t>
            </a:r>
            <a:r>
              <a:rPr lang="en-US" sz="1800" dirty="0"/>
              <a:t>before the law.</a:t>
            </a:r>
            <a:endParaRPr lang="en-US" sz="1000" dirty="0"/>
          </a:p>
          <a:p>
            <a:pPr algn="just"/>
            <a:endParaRPr lang="en-US" sz="1500" dirty="0"/>
          </a:p>
        </p:txBody>
      </p:sp>
      <p:sp>
        <p:nvSpPr>
          <p:cNvPr id="5" name="Foliennummernplatzhalter 4"/>
          <p:cNvSpPr>
            <a:spLocks noGrp="1"/>
          </p:cNvSpPr>
          <p:nvPr>
            <p:ph type="sldNum" sz="quarter" idx="12"/>
          </p:nvPr>
        </p:nvSpPr>
        <p:spPr/>
        <p:txBody>
          <a:bodyPr/>
          <a:lstStyle/>
          <a:p>
            <a:fld id="{74E8C25B-C0C2-4DD4-808A-E33AE5C30C39}" type="slidenum">
              <a:rPr lang="de-DE" smtClean="0"/>
              <a:pPr/>
              <a:t>9</a:t>
            </a:fld>
            <a:endParaRPr lang="de-DE"/>
          </a:p>
        </p:txBody>
      </p:sp>
    </p:spTree>
    <p:extLst>
      <p:ext uri="{BB962C8B-B14F-4D97-AF65-F5344CB8AC3E}">
        <p14:creationId xmlns:p14="http://schemas.microsoft.com/office/powerpoint/2010/main" val="33402599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Age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ECHR II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fontScale="92500" lnSpcReduction="10000"/>
          </a:bodyPr>
          <a:lstStyle/>
          <a:p>
            <a:pPr marL="0" indent="0" algn="just">
              <a:buNone/>
            </a:pPr>
            <a:r>
              <a:rPr lang="de-DE" sz="2800" dirty="0"/>
              <a:t>89. </a:t>
            </a:r>
            <a:r>
              <a:rPr lang="de-DE" sz="2800" dirty="0" err="1"/>
              <a:t>It</a:t>
            </a:r>
            <a:r>
              <a:rPr lang="de-DE" sz="2800" dirty="0"/>
              <a:t> must </a:t>
            </a:r>
            <a:r>
              <a:rPr lang="de-DE" sz="2800" dirty="0" err="1"/>
              <a:t>be</a:t>
            </a:r>
            <a:r>
              <a:rPr lang="de-DE" sz="2800" dirty="0"/>
              <a:t> </a:t>
            </a:r>
            <a:r>
              <a:rPr lang="de-DE" sz="2800" dirty="0" err="1"/>
              <a:t>noted</a:t>
            </a:r>
            <a:r>
              <a:rPr lang="de-DE" sz="2800" dirty="0"/>
              <a:t> </a:t>
            </a:r>
            <a:r>
              <a:rPr lang="de-DE" sz="2800" dirty="0" err="1"/>
              <a:t>that</a:t>
            </a:r>
            <a:r>
              <a:rPr lang="de-DE" sz="2800" dirty="0"/>
              <a:t> </a:t>
            </a:r>
            <a:r>
              <a:rPr lang="de-DE" sz="2800" dirty="0" err="1"/>
              <a:t>there</a:t>
            </a:r>
            <a:r>
              <a:rPr lang="de-DE" sz="2800" dirty="0"/>
              <a:t> </a:t>
            </a:r>
            <a:r>
              <a:rPr lang="de-DE" sz="2800" dirty="0" err="1"/>
              <a:t>is</a:t>
            </a:r>
            <a:r>
              <a:rPr lang="de-DE" sz="2800" dirty="0"/>
              <a:t> </a:t>
            </a:r>
            <a:r>
              <a:rPr lang="de-DE" sz="2800" dirty="0" err="1"/>
              <a:t>no</a:t>
            </a:r>
            <a:r>
              <a:rPr lang="de-DE" sz="2800" dirty="0"/>
              <a:t> </a:t>
            </a:r>
            <a:r>
              <a:rPr lang="de-DE" sz="2800" dirty="0" err="1"/>
              <a:t>common</a:t>
            </a:r>
            <a:r>
              <a:rPr lang="de-DE" sz="2800" dirty="0"/>
              <a:t> </a:t>
            </a:r>
            <a:r>
              <a:rPr lang="de-DE" sz="2800" dirty="0" err="1"/>
              <a:t>ground</a:t>
            </a:r>
            <a:r>
              <a:rPr lang="de-DE" sz="2800" dirty="0"/>
              <a:t> in </a:t>
            </a:r>
            <a:r>
              <a:rPr lang="de-DE" sz="2800" dirty="0" err="1"/>
              <a:t>this</a:t>
            </a:r>
            <a:r>
              <a:rPr lang="de-DE" sz="2800" dirty="0"/>
              <a:t> </a:t>
            </a:r>
            <a:r>
              <a:rPr lang="de-DE" sz="2800" dirty="0" err="1"/>
              <a:t>area</a:t>
            </a:r>
            <a:r>
              <a:rPr lang="de-DE" sz="2800" dirty="0"/>
              <a:t>. ...</a:t>
            </a:r>
          </a:p>
          <a:p>
            <a:pPr marL="0" indent="0" algn="just">
              <a:buNone/>
            </a:pPr>
            <a:r>
              <a:rPr lang="de-DE" sz="2800" dirty="0"/>
              <a:t>92. ... </a:t>
            </a:r>
            <a:r>
              <a:rPr lang="de-DE" sz="2800" dirty="0" err="1"/>
              <a:t>the</a:t>
            </a:r>
            <a:r>
              <a:rPr lang="de-DE" sz="2800" dirty="0"/>
              <a:t> Court </a:t>
            </a:r>
            <a:r>
              <a:rPr lang="de-DE" sz="2800" dirty="0" err="1"/>
              <a:t>takes</a:t>
            </a:r>
            <a:r>
              <a:rPr lang="de-DE" sz="2800" dirty="0"/>
              <a:t> </a:t>
            </a:r>
            <a:r>
              <a:rPr lang="de-DE" sz="2800" dirty="0" err="1"/>
              <a:t>the</a:t>
            </a:r>
            <a:r>
              <a:rPr lang="de-DE" sz="2800" dirty="0"/>
              <a:t> </a:t>
            </a:r>
            <a:r>
              <a:rPr lang="de-DE" sz="2800" dirty="0" err="1"/>
              <a:t>view</a:t>
            </a:r>
            <a:r>
              <a:rPr lang="de-DE" sz="2800" dirty="0"/>
              <a:t> </a:t>
            </a:r>
            <a:r>
              <a:rPr lang="de-DE" sz="2800" dirty="0" err="1"/>
              <a:t>that</a:t>
            </a:r>
            <a:r>
              <a:rPr lang="de-DE" sz="2800" dirty="0"/>
              <a:t>, in </a:t>
            </a:r>
            <a:r>
              <a:rPr lang="de-DE" sz="2800" dirty="0" err="1"/>
              <a:t>the</a:t>
            </a:r>
            <a:r>
              <a:rPr lang="de-DE" sz="2800" dirty="0"/>
              <a:t> </a:t>
            </a:r>
            <a:r>
              <a:rPr lang="de-DE" sz="2800" dirty="0" err="1"/>
              <a:t>absence</a:t>
            </a:r>
            <a:r>
              <a:rPr lang="de-DE" sz="2800" dirty="0"/>
              <a:t> </a:t>
            </a:r>
            <a:r>
              <a:rPr lang="de-DE" sz="2800" dirty="0" err="1"/>
              <a:t>of</a:t>
            </a:r>
            <a:r>
              <a:rPr lang="de-DE" sz="2800" dirty="0"/>
              <a:t> </a:t>
            </a:r>
            <a:r>
              <a:rPr lang="de-DE" sz="2800" dirty="0" err="1"/>
              <a:t>any</a:t>
            </a:r>
            <a:r>
              <a:rPr lang="de-DE" sz="2800" dirty="0"/>
              <a:t> </a:t>
            </a:r>
            <a:r>
              <a:rPr lang="de-DE" sz="2800" dirty="0" err="1"/>
              <a:t>consensus</a:t>
            </a:r>
            <a:r>
              <a:rPr lang="de-DE" sz="2800" dirty="0"/>
              <a:t> in </a:t>
            </a:r>
            <a:r>
              <a:rPr lang="de-DE" sz="2800" dirty="0" err="1"/>
              <a:t>this</a:t>
            </a:r>
            <a:r>
              <a:rPr lang="de-DE" sz="2800" dirty="0"/>
              <a:t> </a:t>
            </a:r>
            <a:r>
              <a:rPr lang="de-DE" sz="2800" dirty="0" err="1"/>
              <a:t>area</a:t>
            </a:r>
            <a:r>
              <a:rPr lang="de-DE" sz="2800" dirty="0"/>
              <a:t>, </a:t>
            </a:r>
            <a:r>
              <a:rPr lang="de-DE" sz="2800" dirty="0" err="1"/>
              <a:t>the</a:t>
            </a:r>
            <a:r>
              <a:rPr lang="de-DE" sz="2800" dirty="0"/>
              <a:t> Swiss </a:t>
            </a:r>
            <a:r>
              <a:rPr lang="de-DE" sz="2800" dirty="0" err="1"/>
              <a:t>authorities</a:t>
            </a:r>
            <a:r>
              <a:rPr lang="de-DE" sz="2800" dirty="0"/>
              <a:t> </a:t>
            </a:r>
            <a:r>
              <a:rPr lang="de-DE" sz="2800" dirty="0" err="1"/>
              <a:t>had</a:t>
            </a:r>
            <a:r>
              <a:rPr lang="de-DE" sz="2800" dirty="0"/>
              <a:t> a </a:t>
            </a:r>
            <a:r>
              <a:rPr lang="de-DE" sz="2800" dirty="0" err="1"/>
              <a:t>wide</a:t>
            </a:r>
            <a:r>
              <a:rPr lang="de-DE" sz="2800" dirty="0"/>
              <a:t> </a:t>
            </a:r>
            <a:r>
              <a:rPr lang="de-DE" sz="2800" dirty="0" err="1"/>
              <a:t>margin</a:t>
            </a:r>
            <a:r>
              <a:rPr lang="de-DE" sz="2800" dirty="0"/>
              <a:t> </a:t>
            </a:r>
            <a:r>
              <a:rPr lang="de-DE" sz="2800" dirty="0" err="1"/>
              <a:t>of</a:t>
            </a:r>
            <a:r>
              <a:rPr lang="de-DE" sz="2800" dirty="0"/>
              <a:t> </a:t>
            </a:r>
            <a:r>
              <a:rPr lang="de-DE" sz="2800" dirty="0" err="1"/>
              <a:t>appreciation</a:t>
            </a:r>
            <a:r>
              <a:rPr lang="de-DE" sz="2800" dirty="0"/>
              <a:t> </a:t>
            </a:r>
            <a:r>
              <a:rPr lang="de-DE" sz="2800" dirty="0" err="1"/>
              <a:t>and</a:t>
            </a:r>
            <a:r>
              <a:rPr lang="de-DE" sz="2800" dirty="0"/>
              <a:t> </a:t>
            </a:r>
            <a:r>
              <a:rPr lang="de-DE" sz="2800" dirty="0" err="1"/>
              <a:t>that</a:t>
            </a:r>
            <a:r>
              <a:rPr lang="de-DE" sz="2800" dirty="0"/>
              <a:t> </a:t>
            </a:r>
            <a:r>
              <a:rPr lang="de-DE" sz="2800" dirty="0" err="1"/>
              <a:t>both</a:t>
            </a:r>
            <a:r>
              <a:rPr lang="de-DE" sz="2800" dirty="0"/>
              <a:t> </a:t>
            </a:r>
            <a:r>
              <a:rPr lang="de-DE" sz="2800" dirty="0" err="1"/>
              <a:t>the</a:t>
            </a:r>
            <a:r>
              <a:rPr lang="de-DE" sz="2800" dirty="0"/>
              <a:t> </a:t>
            </a:r>
            <a:r>
              <a:rPr lang="de-DE" sz="2800" dirty="0" err="1"/>
              <a:t>domestic</a:t>
            </a:r>
            <a:r>
              <a:rPr lang="de-DE" sz="2800" dirty="0"/>
              <a:t> </a:t>
            </a:r>
            <a:r>
              <a:rPr lang="de-DE" sz="2800" dirty="0" err="1"/>
              <a:t>legislation</a:t>
            </a:r>
            <a:r>
              <a:rPr lang="de-DE" sz="2800" dirty="0"/>
              <a:t> </a:t>
            </a:r>
            <a:r>
              <a:rPr lang="de-DE" sz="2800" dirty="0" err="1"/>
              <a:t>and</a:t>
            </a:r>
            <a:r>
              <a:rPr lang="de-DE" sz="2800" dirty="0"/>
              <a:t> </a:t>
            </a:r>
            <a:r>
              <a:rPr lang="de-DE" sz="2800" dirty="0" err="1"/>
              <a:t>their</a:t>
            </a:r>
            <a:r>
              <a:rPr lang="de-DE" sz="2800" dirty="0"/>
              <a:t> </a:t>
            </a:r>
            <a:r>
              <a:rPr lang="de-DE" sz="2800" dirty="0" err="1"/>
              <a:t>decisions</a:t>
            </a:r>
            <a:r>
              <a:rPr lang="de-DE" sz="2800" dirty="0"/>
              <a:t> </a:t>
            </a:r>
            <a:r>
              <a:rPr lang="de-DE" sz="2800" dirty="0" err="1"/>
              <a:t>appear</a:t>
            </a:r>
            <a:r>
              <a:rPr lang="de-DE" sz="2800" dirty="0"/>
              <a:t> </a:t>
            </a:r>
            <a:r>
              <a:rPr lang="de-DE" sz="2800" dirty="0" err="1"/>
              <a:t>to</a:t>
            </a:r>
            <a:r>
              <a:rPr lang="de-DE" sz="2800" dirty="0"/>
              <a:t> fall </a:t>
            </a:r>
            <a:r>
              <a:rPr lang="de-DE" sz="2800" dirty="0" err="1"/>
              <a:t>squarely</a:t>
            </a:r>
            <a:r>
              <a:rPr lang="de-DE" sz="2800" dirty="0"/>
              <a:t> </a:t>
            </a:r>
            <a:r>
              <a:rPr lang="de-DE" sz="2800" dirty="0" err="1"/>
              <a:t>within</a:t>
            </a:r>
            <a:r>
              <a:rPr lang="de-DE" sz="2800" dirty="0"/>
              <a:t> </a:t>
            </a:r>
            <a:r>
              <a:rPr lang="de-DE" sz="2800" dirty="0" err="1"/>
              <a:t>the</a:t>
            </a:r>
            <a:r>
              <a:rPr lang="de-DE" sz="2800" dirty="0"/>
              <a:t> </a:t>
            </a:r>
            <a:r>
              <a:rPr lang="de-DE" sz="2800" dirty="0" err="1"/>
              <a:t>framework</a:t>
            </a:r>
            <a:r>
              <a:rPr lang="de-DE" sz="2800" dirty="0"/>
              <a:t> </a:t>
            </a:r>
            <a:r>
              <a:rPr lang="de-DE" sz="2800" dirty="0" err="1"/>
              <a:t>of</a:t>
            </a:r>
            <a:r>
              <a:rPr lang="de-DE" sz="2800" dirty="0"/>
              <a:t> </a:t>
            </a:r>
            <a:r>
              <a:rPr lang="de-DE" sz="2800" dirty="0" err="1"/>
              <a:t>the</a:t>
            </a:r>
            <a:r>
              <a:rPr lang="de-DE" sz="2800" dirty="0"/>
              <a:t> </a:t>
            </a:r>
            <a:r>
              <a:rPr lang="de-DE" sz="2800" dirty="0" err="1"/>
              <a:t>solutions</a:t>
            </a:r>
            <a:r>
              <a:rPr lang="de-DE" sz="2800" dirty="0"/>
              <a:t> </a:t>
            </a:r>
            <a:r>
              <a:rPr lang="de-DE" sz="2800" dirty="0" err="1"/>
              <a:t>adopted</a:t>
            </a:r>
            <a:r>
              <a:rPr lang="de-DE" sz="2800" dirty="0"/>
              <a:t> </a:t>
            </a:r>
            <a:r>
              <a:rPr lang="de-DE" sz="2800" dirty="0" err="1"/>
              <a:t>by</a:t>
            </a:r>
            <a:r>
              <a:rPr lang="de-DE" sz="2800" dirty="0"/>
              <a:t> </a:t>
            </a:r>
            <a:r>
              <a:rPr lang="de-DE" sz="2800" dirty="0" err="1"/>
              <a:t>the</a:t>
            </a:r>
            <a:r>
              <a:rPr lang="de-DE" sz="2800" dirty="0"/>
              <a:t> </a:t>
            </a:r>
            <a:r>
              <a:rPr lang="de-DE" sz="2800" dirty="0" err="1"/>
              <a:t>majority</a:t>
            </a:r>
            <a:r>
              <a:rPr lang="de-DE" sz="2800" dirty="0"/>
              <a:t> </a:t>
            </a:r>
            <a:r>
              <a:rPr lang="de-DE" sz="2800" dirty="0" err="1"/>
              <a:t>of</a:t>
            </a:r>
            <a:r>
              <a:rPr lang="de-DE" sz="2800" dirty="0"/>
              <a:t> </a:t>
            </a:r>
            <a:r>
              <a:rPr lang="de-DE" sz="2800" dirty="0" err="1"/>
              <a:t>the</a:t>
            </a:r>
            <a:r>
              <a:rPr lang="de-DE" sz="2800" dirty="0"/>
              <a:t> </a:t>
            </a:r>
            <a:r>
              <a:rPr lang="de-DE" sz="2800" dirty="0" err="1"/>
              <a:t>member</a:t>
            </a:r>
            <a:r>
              <a:rPr lang="de-DE" sz="2800" dirty="0"/>
              <a:t> States </a:t>
            </a:r>
            <a:r>
              <a:rPr lang="de-DE" sz="2800" dirty="0" err="1"/>
              <a:t>of</a:t>
            </a:r>
            <a:r>
              <a:rPr lang="de-DE" sz="2800" dirty="0"/>
              <a:t> </a:t>
            </a:r>
            <a:r>
              <a:rPr lang="de-DE" sz="2800" dirty="0" err="1"/>
              <a:t>the</a:t>
            </a:r>
            <a:r>
              <a:rPr lang="de-DE" sz="2800" dirty="0"/>
              <a:t> Council </a:t>
            </a:r>
            <a:r>
              <a:rPr lang="de-DE" sz="2800" dirty="0" err="1"/>
              <a:t>of</a:t>
            </a:r>
            <a:r>
              <a:rPr lang="de-DE" sz="2800" dirty="0"/>
              <a:t> Europe </a:t>
            </a:r>
            <a:r>
              <a:rPr lang="de-DE" sz="2800" dirty="0" err="1"/>
              <a:t>and</a:t>
            </a:r>
            <a:r>
              <a:rPr lang="de-DE" sz="2800" dirty="0"/>
              <a:t>, </a:t>
            </a:r>
            <a:r>
              <a:rPr lang="de-DE" sz="2800" dirty="0" err="1"/>
              <a:t>moreover</a:t>
            </a:r>
            <a:r>
              <a:rPr lang="de-DE" sz="2800" dirty="0"/>
              <a:t>, </a:t>
            </a:r>
            <a:r>
              <a:rPr lang="de-DE" sz="2800" dirty="0" err="1"/>
              <a:t>to</a:t>
            </a:r>
            <a:r>
              <a:rPr lang="de-DE" sz="2800" dirty="0"/>
              <a:t> </a:t>
            </a:r>
            <a:r>
              <a:rPr lang="de-DE" sz="2800" dirty="0" err="1"/>
              <a:t>be</a:t>
            </a:r>
            <a:r>
              <a:rPr lang="de-DE" sz="2800" dirty="0"/>
              <a:t> in </a:t>
            </a:r>
            <a:r>
              <a:rPr lang="de-DE" sz="2800" dirty="0" err="1"/>
              <a:t>conformity</a:t>
            </a:r>
            <a:r>
              <a:rPr lang="de-DE" sz="2800" dirty="0"/>
              <a:t> </a:t>
            </a:r>
            <a:r>
              <a:rPr lang="de-DE" sz="2800" dirty="0" err="1"/>
              <a:t>with</a:t>
            </a:r>
            <a:r>
              <a:rPr lang="de-DE" sz="2800" dirty="0"/>
              <a:t> </a:t>
            </a:r>
            <a:r>
              <a:rPr lang="de-DE" sz="2800" dirty="0" err="1"/>
              <a:t>the</a:t>
            </a:r>
            <a:r>
              <a:rPr lang="de-DE" sz="2800" dirty="0"/>
              <a:t> </a:t>
            </a:r>
            <a:r>
              <a:rPr lang="de-DE" sz="2800" dirty="0" err="1"/>
              <a:t>applicable</a:t>
            </a:r>
            <a:r>
              <a:rPr lang="de-DE" sz="2800" dirty="0"/>
              <a:t> international </a:t>
            </a:r>
            <a:r>
              <a:rPr lang="de-DE" sz="2800" dirty="0" err="1"/>
              <a:t>law</a:t>
            </a:r>
            <a:r>
              <a:rPr lang="de-DE" sz="2800" dirty="0"/>
              <a:t>.</a:t>
            </a:r>
          </a:p>
          <a:p>
            <a:pPr marL="0" indent="0" algn="just">
              <a:buNone/>
            </a:pPr>
            <a:r>
              <a:rPr lang="de-DE" sz="2800" dirty="0"/>
              <a:t>98. ... </a:t>
            </a:r>
            <a:r>
              <a:rPr lang="de-DE" sz="2800" dirty="0" err="1"/>
              <a:t>the</a:t>
            </a:r>
            <a:r>
              <a:rPr lang="de-DE" sz="2800" dirty="0"/>
              <a:t> </a:t>
            </a:r>
            <a:r>
              <a:rPr lang="de-DE" sz="2800" dirty="0" err="1"/>
              <a:t>justification</a:t>
            </a:r>
            <a:r>
              <a:rPr lang="de-DE" sz="2800" dirty="0"/>
              <a:t> </a:t>
            </a:r>
            <a:r>
              <a:rPr lang="de-DE" sz="2800" dirty="0" err="1"/>
              <a:t>by</a:t>
            </a:r>
            <a:r>
              <a:rPr lang="de-DE" sz="2800" dirty="0"/>
              <a:t> </a:t>
            </a:r>
            <a:r>
              <a:rPr lang="de-DE" sz="2800" dirty="0" err="1"/>
              <a:t>the</a:t>
            </a:r>
            <a:r>
              <a:rPr lang="de-DE" sz="2800" dirty="0"/>
              <a:t> </a:t>
            </a:r>
            <a:r>
              <a:rPr lang="de-DE" sz="2800" dirty="0" err="1"/>
              <a:t>Government</a:t>
            </a:r>
            <a:r>
              <a:rPr lang="de-DE" sz="2800" dirty="0"/>
              <a:t> </a:t>
            </a:r>
            <a:r>
              <a:rPr lang="de-DE" sz="2800" dirty="0" err="1"/>
              <a:t>appears</a:t>
            </a:r>
            <a:r>
              <a:rPr lang="de-DE" sz="2800" dirty="0"/>
              <a:t> </a:t>
            </a:r>
            <a:r>
              <a:rPr lang="de-DE" sz="2800" dirty="0" err="1"/>
              <a:t>to</a:t>
            </a:r>
            <a:r>
              <a:rPr lang="de-DE" sz="2800" dirty="0"/>
              <a:t> </a:t>
            </a:r>
            <a:r>
              <a:rPr lang="de-DE" sz="2800" dirty="0" err="1"/>
              <a:t>be</a:t>
            </a:r>
            <a:r>
              <a:rPr lang="de-DE" sz="2800" dirty="0"/>
              <a:t> </a:t>
            </a:r>
            <a:r>
              <a:rPr lang="de-DE" sz="2800" dirty="0" err="1"/>
              <a:t>objective</a:t>
            </a:r>
            <a:r>
              <a:rPr lang="de-DE" sz="2800" dirty="0"/>
              <a:t> </a:t>
            </a:r>
            <a:r>
              <a:rPr lang="de-DE" sz="2800" dirty="0" err="1"/>
              <a:t>and</a:t>
            </a:r>
            <a:r>
              <a:rPr lang="de-DE" sz="2800" dirty="0"/>
              <a:t> </a:t>
            </a:r>
            <a:r>
              <a:rPr lang="de-DE" sz="2800" dirty="0" err="1"/>
              <a:t>reasonable</a:t>
            </a:r>
            <a:r>
              <a:rPr lang="de-DE" sz="2800" dirty="0"/>
              <a:t> ...</a:t>
            </a:r>
          </a:p>
          <a:p>
            <a:pPr marL="0" indent="0" algn="just">
              <a:buNone/>
            </a:pPr>
            <a:endParaRPr lang="en-GB" sz="2800" dirty="0"/>
          </a:p>
          <a:p>
            <a:pPr marL="0" indent="0" algn="just">
              <a:buNone/>
            </a:pPr>
            <a:r>
              <a:rPr lang="de-DE" sz="2800" b="1" dirty="0" err="1"/>
              <a:t>Finding</a:t>
            </a:r>
            <a:r>
              <a:rPr lang="de-DE" sz="2800" b="1" dirty="0"/>
              <a:t>: </a:t>
            </a:r>
            <a:r>
              <a:rPr lang="de-DE" sz="2800" dirty="0" err="1"/>
              <a:t>no</a:t>
            </a:r>
            <a:r>
              <a:rPr lang="de-DE" sz="2800" dirty="0"/>
              <a:t> </a:t>
            </a:r>
            <a:r>
              <a:rPr lang="de-DE" sz="2800" dirty="0" err="1"/>
              <a:t>violation</a:t>
            </a:r>
            <a:r>
              <a:rPr lang="de-DE" sz="2800" dirty="0"/>
              <a:t> </a:t>
            </a:r>
            <a:r>
              <a:rPr lang="de-DE" sz="2800" dirty="0" err="1"/>
              <a:t>of</a:t>
            </a:r>
            <a:r>
              <a:rPr lang="de-DE" sz="2800" dirty="0"/>
              <a:t> Art. 14 </a:t>
            </a:r>
            <a:r>
              <a:rPr lang="de-DE" sz="2800" dirty="0" err="1"/>
              <a:t>ECHR+Art</a:t>
            </a:r>
            <a:r>
              <a:rPr lang="de-DE" sz="2800" dirty="0"/>
              <a:t>. 8 ECHR</a:t>
            </a:r>
          </a:p>
        </p:txBody>
      </p:sp>
      <p:sp>
        <p:nvSpPr>
          <p:cNvPr id="5" name="Foliennummernplatzhalter 4"/>
          <p:cNvSpPr>
            <a:spLocks noGrp="1"/>
          </p:cNvSpPr>
          <p:nvPr>
            <p:ph type="sldNum" sz="quarter" idx="12"/>
          </p:nvPr>
        </p:nvSpPr>
        <p:spPr/>
        <p:txBody>
          <a:bodyPr/>
          <a:lstStyle/>
          <a:p>
            <a:fld id="{74E8C25B-C0C2-4DD4-808A-E33AE5C30C39}" type="slidenum">
              <a:rPr lang="de-DE" smtClean="0"/>
              <a:pPr/>
              <a:t>90</a:t>
            </a:fld>
            <a:endParaRPr lang="de-DE"/>
          </a:p>
        </p:txBody>
      </p:sp>
    </p:spTree>
    <p:extLst>
      <p:ext uri="{BB962C8B-B14F-4D97-AF65-F5344CB8AC3E}">
        <p14:creationId xmlns:p14="http://schemas.microsoft.com/office/powerpoint/2010/main" val="416462375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Age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ECHR III</a:t>
            </a:r>
          </a:p>
        </p:txBody>
      </p:sp>
      <p:sp>
        <p:nvSpPr>
          <p:cNvPr id="3" name="Inhaltsplatzhalter 2"/>
          <p:cNvSpPr>
            <a:spLocks noGrp="1"/>
          </p:cNvSpPr>
          <p:nvPr>
            <p:ph idx="1"/>
          </p:nvPr>
        </p:nvSpPr>
        <p:spPr>
          <a:xfrm>
            <a:off x="467544" y="1124744"/>
            <a:ext cx="8229600" cy="5472608"/>
          </a:xfrm>
        </p:spPr>
        <p:txBody>
          <a:bodyPr tIns="108000" rIns="180000">
            <a:normAutofit fontScale="70000" lnSpcReduction="20000"/>
          </a:bodyPr>
          <a:lstStyle/>
          <a:p>
            <a:pPr marL="0" indent="0">
              <a:buNone/>
            </a:pPr>
            <a:r>
              <a:rPr lang="en-GB" sz="2800" b="1" dirty="0"/>
              <a:t>ECtHR, No. 24724/94 – T. v. the United Kingdom [1998]</a:t>
            </a:r>
          </a:p>
          <a:p>
            <a:pPr marL="0" indent="0" algn="just">
              <a:buNone/>
            </a:pPr>
            <a:r>
              <a:rPr lang="en-GB" sz="2800" b="1" dirty="0"/>
              <a:t>Facts: </a:t>
            </a:r>
            <a:r>
              <a:rPr lang="en-GB" sz="2800" dirty="0"/>
              <a:t>The applicant was tried and found guilty for a murder committed with another boy when they were 10 years old. The applicant alleged denial of his right to a fair trial because his age and lack of maturity prevented him for participating effectively in his defence. </a:t>
            </a:r>
          </a:p>
          <a:p>
            <a:pPr marL="0" indent="0" algn="just">
              <a:buNone/>
            </a:pPr>
            <a:endParaRPr lang="en-GB" sz="2800" dirty="0"/>
          </a:p>
          <a:p>
            <a:pPr marL="0" indent="0" algn="just">
              <a:buNone/>
            </a:pPr>
            <a:r>
              <a:rPr lang="en-GB" sz="2800" b="1" dirty="0"/>
              <a:t>Court held:</a:t>
            </a:r>
          </a:p>
          <a:p>
            <a:pPr marL="0" indent="0" algn="just">
              <a:buNone/>
            </a:pPr>
            <a:r>
              <a:rPr lang="en-GB" sz="2800" dirty="0"/>
              <a:t>84. … the Court does … agree … that it is </a:t>
            </a:r>
            <a:r>
              <a:rPr lang="de-DE" sz="2800" dirty="0"/>
              <a:t>essential </a:t>
            </a:r>
            <a:r>
              <a:rPr lang="de-DE" sz="2800" dirty="0" err="1"/>
              <a:t>that</a:t>
            </a:r>
            <a:r>
              <a:rPr lang="de-DE" sz="2800" dirty="0"/>
              <a:t> a </a:t>
            </a:r>
            <a:r>
              <a:rPr lang="de-DE" sz="2800" dirty="0" err="1"/>
              <a:t>child</a:t>
            </a:r>
            <a:r>
              <a:rPr lang="de-DE" sz="2800" dirty="0"/>
              <a:t> </a:t>
            </a:r>
            <a:r>
              <a:rPr lang="de-DE" sz="2800" dirty="0" err="1"/>
              <a:t>charged</a:t>
            </a:r>
            <a:r>
              <a:rPr lang="de-DE" sz="2800" dirty="0"/>
              <a:t> </a:t>
            </a:r>
            <a:r>
              <a:rPr lang="de-DE" sz="2800" dirty="0" err="1"/>
              <a:t>with</a:t>
            </a:r>
            <a:r>
              <a:rPr lang="de-DE" sz="2800" dirty="0"/>
              <a:t> an </a:t>
            </a:r>
            <a:r>
              <a:rPr lang="de-DE" sz="2800" dirty="0" err="1"/>
              <a:t>offence</a:t>
            </a:r>
            <a:r>
              <a:rPr lang="de-DE" sz="2800" dirty="0"/>
              <a:t> </a:t>
            </a:r>
            <a:r>
              <a:rPr lang="de-DE" sz="2800" dirty="0" err="1"/>
              <a:t>is</a:t>
            </a:r>
            <a:r>
              <a:rPr lang="de-DE" sz="2800" dirty="0"/>
              <a:t> dealt </a:t>
            </a:r>
            <a:r>
              <a:rPr lang="de-DE" sz="2800" dirty="0" err="1"/>
              <a:t>with</a:t>
            </a:r>
            <a:r>
              <a:rPr lang="de-DE" sz="2800" dirty="0"/>
              <a:t> in a </a:t>
            </a:r>
            <a:r>
              <a:rPr lang="de-DE" sz="2800" dirty="0" err="1"/>
              <a:t>manner</a:t>
            </a:r>
            <a:r>
              <a:rPr lang="de-DE" sz="2800" dirty="0"/>
              <a:t> </a:t>
            </a:r>
            <a:r>
              <a:rPr lang="de-DE" sz="2800" dirty="0" err="1"/>
              <a:t>which</a:t>
            </a:r>
            <a:r>
              <a:rPr lang="de-DE" sz="2800" dirty="0"/>
              <a:t> </a:t>
            </a:r>
            <a:r>
              <a:rPr lang="de-DE" sz="2800" dirty="0" err="1"/>
              <a:t>takes</a:t>
            </a:r>
            <a:r>
              <a:rPr lang="de-DE" sz="2800" dirty="0"/>
              <a:t> </a:t>
            </a:r>
            <a:r>
              <a:rPr lang="de-DE" sz="2800" dirty="0" err="1"/>
              <a:t>full</a:t>
            </a:r>
            <a:r>
              <a:rPr lang="de-DE" sz="2800" dirty="0"/>
              <a:t> </a:t>
            </a:r>
            <a:r>
              <a:rPr lang="de-DE" sz="2800" dirty="0" err="1"/>
              <a:t>account</a:t>
            </a:r>
            <a:r>
              <a:rPr lang="de-DE" sz="2800" dirty="0"/>
              <a:t> </a:t>
            </a:r>
            <a:r>
              <a:rPr lang="de-DE" sz="2800" dirty="0" err="1"/>
              <a:t>of</a:t>
            </a:r>
            <a:r>
              <a:rPr lang="de-DE" sz="2800" dirty="0"/>
              <a:t> </a:t>
            </a:r>
            <a:r>
              <a:rPr lang="de-DE" sz="2800" dirty="0" err="1"/>
              <a:t>his</a:t>
            </a:r>
            <a:r>
              <a:rPr lang="de-DE" sz="2800" dirty="0"/>
              <a:t> </a:t>
            </a:r>
            <a:r>
              <a:rPr lang="de-DE" sz="2800" dirty="0" err="1"/>
              <a:t>age</a:t>
            </a:r>
            <a:r>
              <a:rPr lang="de-DE" sz="2800" dirty="0"/>
              <a:t>, </a:t>
            </a:r>
            <a:r>
              <a:rPr lang="de-DE" sz="2800" dirty="0" err="1"/>
              <a:t>level</a:t>
            </a:r>
            <a:r>
              <a:rPr lang="de-DE" sz="2800" dirty="0"/>
              <a:t> </a:t>
            </a:r>
            <a:r>
              <a:rPr lang="de-DE" sz="2800" dirty="0" err="1"/>
              <a:t>of</a:t>
            </a:r>
            <a:r>
              <a:rPr lang="de-DE" sz="2800" dirty="0"/>
              <a:t> </a:t>
            </a:r>
            <a:r>
              <a:rPr lang="de-DE" sz="2800" dirty="0" err="1"/>
              <a:t>maturity</a:t>
            </a:r>
            <a:r>
              <a:rPr lang="de-DE" sz="2800" dirty="0"/>
              <a:t> </a:t>
            </a:r>
            <a:r>
              <a:rPr lang="de-DE" sz="2800" dirty="0" err="1"/>
              <a:t>and</a:t>
            </a:r>
            <a:r>
              <a:rPr lang="de-DE" sz="2800" dirty="0"/>
              <a:t> </a:t>
            </a:r>
            <a:r>
              <a:rPr lang="de-DE" sz="2800" dirty="0" err="1"/>
              <a:t>intellectual</a:t>
            </a:r>
            <a:r>
              <a:rPr lang="de-DE" sz="2800" dirty="0"/>
              <a:t> </a:t>
            </a:r>
            <a:r>
              <a:rPr lang="de-DE" sz="2800" dirty="0" err="1"/>
              <a:t>and</a:t>
            </a:r>
            <a:r>
              <a:rPr lang="de-DE" sz="2800" dirty="0"/>
              <a:t> emotional </a:t>
            </a:r>
            <a:r>
              <a:rPr lang="de-DE" sz="2800" dirty="0" err="1"/>
              <a:t>capacities</a:t>
            </a:r>
            <a:r>
              <a:rPr lang="de-DE" sz="2800" dirty="0"/>
              <a:t>, </a:t>
            </a:r>
            <a:r>
              <a:rPr lang="de-DE" sz="2800" dirty="0" err="1"/>
              <a:t>and</a:t>
            </a:r>
            <a:r>
              <a:rPr lang="de-DE" sz="2800" dirty="0"/>
              <a:t> </a:t>
            </a:r>
            <a:r>
              <a:rPr lang="de-DE" sz="2800" dirty="0" err="1"/>
              <a:t>that</a:t>
            </a:r>
            <a:r>
              <a:rPr lang="de-DE" sz="2800" dirty="0"/>
              <a:t> </a:t>
            </a:r>
            <a:r>
              <a:rPr lang="de-DE" sz="2800" dirty="0" err="1"/>
              <a:t>steps</a:t>
            </a:r>
            <a:r>
              <a:rPr lang="de-DE" sz="2800" dirty="0"/>
              <a:t> </a:t>
            </a:r>
            <a:r>
              <a:rPr lang="de-DE" sz="2800" dirty="0" err="1"/>
              <a:t>are</a:t>
            </a:r>
            <a:r>
              <a:rPr lang="de-DE" sz="2800" dirty="0"/>
              <a:t> </a:t>
            </a:r>
            <a:r>
              <a:rPr lang="de-DE" sz="2800" dirty="0" err="1"/>
              <a:t>taken</a:t>
            </a:r>
            <a:r>
              <a:rPr lang="de-DE" sz="2800" dirty="0"/>
              <a:t> </a:t>
            </a:r>
            <a:r>
              <a:rPr lang="de-DE" sz="2800" dirty="0" err="1"/>
              <a:t>to</a:t>
            </a:r>
            <a:r>
              <a:rPr lang="de-DE" sz="2800" dirty="0"/>
              <a:t> promote </a:t>
            </a:r>
            <a:r>
              <a:rPr lang="de-DE" sz="2800" dirty="0" err="1"/>
              <a:t>his</a:t>
            </a:r>
            <a:r>
              <a:rPr lang="de-DE" sz="2800" dirty="0"/>
              <a:t> </a:t>
            </a:r>
            <a:r>
              <a:rPr lang="de-DE" sz="2800" dirty="0" err="1"/>
              <a:t>ability</a:t>
            </a:r>
            <a:r>
              <a:rPr lang="de-DE" sz="2800" dirty="0"/>
              <a:t> </a:t>
            </a:r>
            <a:r>
              <a:rPr lang="de-DE" sz="2800" dirty="0" err="1"/>
              <a:t>to</a:t>
            </a:r>
            <a:r>
              <a:rPr lang="de-DE" sz="2800" dirty="0"/>
              <a:t> </a:t>
            </a:r>
            <a:r>
              <a:rPr lang="de-DE" sz="2800" dirty="0" err="1"/>
              <a:t>understand</a:t>
            </a:r>
            <a:r>
              <a:rPr lang="de-DE" sz="2800" dirty="0"/>
              <a:t> </a:t>
            </a:r>
            <a:r>
              <a:rPr lang="de-DE" sz="2800" dirty="0" err="1"/>
              <a:t>and</a:t>
            </a:r>
            <a:r>
              <a:rPr lang="de-DE" sz="2800" dirty="0"/>
              <a:t> </a:t>
            </a:r>
            <a:r>
              <a:rPr lang="de-DE" sz="2800" dirty="0" err="1"/>
              <a:t>participate</a:t>
            </a:r>
            <a:r>
              <a:rPr lang="de-DE" sz="2800" dirty="0"/>
              <a:t> in </a:t>
            </a:r>
            <a:r>
              <a:rPr lang="de-DE" sz="2800" dirty="0" err="1"/>
              <a:t>the</a:t>
            </a:r>
            <a:r>
              <a:rPr lang="de-DE" sz="2800" dirty="0"/>
              <a:t> </a:t>
            </a:r>
            <a:r>
              <a:rPr lang="de-DE" sz="2800" dirty="0" err="1"/>
              <a:t>proceedings</a:t>
            </a:r>
            <a:r>
              <a:rPr lang="de-DE" sz="2800" dirty="0"/>
              <a:t>.</a:t>
            </a:r>
          </a:p>
          <a:p>
            <a:pPr marL="0" indent="0" algn="just">
              <a:buNone/>
            </a:pPr>
            <a:r>
              <a:rPr lang="de-DE" sz="2800" dirty="0"/>
              <a:t>86. The Courts </a:t>
            </a:r>
            <a:r>
              <a:rPr lang="de-DE" sz="2800" dirty="0" err="1"/>
              <a:t>notes</a:t>
            </a:r>
            <a:r>
              <a:rPr lang="de-DE" sz="2800" dirty="0"/>
              <a:t> </a:t>
            </a:r>
            <a:r>
              <a:rPr lang="de-DE" sz="2800" dirty="0" err="1"/>
              <a:t>that</a:t>
            </a:r>
            <a:r>
              <a:rPr lang="de-DE" sz="2800" dirty="0"/>
              <a:t> ... </a:t>
            </a:r>
            <a:r>
              <a:rPr lang="de-DE" sz="2800" dirty="0" err="1"/>
              <a:t>special</a:t>
            </a:r>
            <a:r>
              <a:rPr lang="de-DE" sz="2800" dirty="0"/>
              <a:t> </a:t>
            </a:r>
            <a:r>
              <a:rPr lang="de-DE" sz="2800" dirty="0" err="1"/>
              <a:t>measures</a:t>
            </a:r>
            <a:r>
              <a:rPr lang="de-DE" sz="2800" dirty="0"/>
              <a:t> </a:t>
            </a:r>
            <a:r>
              <a:rPr lang="de-DE" sz="2800" dirty="0" err="1"/>
              <a:t>were</a:t>
            </a:r>
            <a:r>
              <a:rPr lang="de-DE" sz="2800" dirty="0"/>
              <a:t> </a:t>
            </a:r>
            <a:r>
              <a:rPr lang="de-DE" sz="2800" dirty="0" err="1"/>
              <a:t>taken</a:t>
            </a:r>
            <a:r>
              <a:rPr lang="de-DE" sz="2800" dirty="0"/>
              <a:t> in </a:t>
            </a:r>
            <a:r>
              <a:rPr lang="de-DE" sz="2800" dirty="0" err="1"/>
              <a:t>view</a:t>
            </a:r>
            <a:r>
              <a:rPr lang="de-DE" sz="2800" dirty="0"/>
              <a:t> </a:t>
            </a:r>
            <a:r>
              <a:rPr lang="de-DE" sz="2800" dirty="0" err="1"/>
              <a:t>of</a:t>
            </a:r>
            <a:r>
              <a:rPr lang="de-DE" sz="2800" dirty="0"/>
              <a:t> </a:t>
            </a:r>
            <a:r>
              <a:rPr lang="de-DE" sz="2800" dirty="0" err="1"/>
              <a:t>the</a:t>
            </a:r>
            <a:r>
              <a:rPr lang="de-DE" sz="2800" dirty="0"/>
              <a:t> </a:t>
            </a:r>
            <a:r>
              <a:rPr lang="de-DE" sz="2800" dirty="0" err="1"/>
              <a:t>applicant's</a:t>
            </a:r>
            <a:r>
              <a:rPr lang="de-DE" sz="2800" dirty="0"/>
              <a:t> </a:t>
            </a:r>
            <a:r>
              <a:rPr lang="de-DE" sz="2800" dirty="0" err="1"/>
              <a:t>young</a:t>
            </a:r>
            <a:r>
              <a:rPr lang="de-DE" sz="2800" dirty="0"/>
              <a:t> </a:t>
            </a:r>
            <a:r>
              <a:rPr lang="de-DE" sz="2800" dirty="0" err="1"/>
              <a:t>age</a:t>
            </a:r>
            <a:r>
              <a:rPr lang="de-DE" sz="2800" dirty="0"/>
              <a:t> </a:t>
            </a:r>
            <a:r>
              <a:rPr lang="de-DE" sz="2800" dirty="0" err="1"/>
              <a:t>and</a:t>
            </a:r>
            <a:r>
              <a:rPr lang="de-DE" sz="2800" dirty="0"/>
              <a:t> </a:t>
            </a:r>
            <a:r>
              <a:rPr lang="de-DE" sz="2800" dirty="0" err="1"/>
              <a:t>to</a:t>
            </a:r>
            <a:r>
              <a:rPr lang="de-DE" sz="2800" dirty="0"/>
              <a:t> promote </a:t>
            </a:r>
            <a:r>
              <a:rPr lang="de-DE" sz="2800" dirty="0" err="1"/>
              <a:t>his</a:t>
            </a:r>
            <a:r>
              <a:rPr lang="de-DE" sz="2800" dirty="0"/>
              <a:t> </a:t>
            </a:r>
            <a:r>
              <a:rPr lang="de-DE" sz="2800" dirty="0" err="1"/>
              <a:t>understanding</a:t>
            </a:r>
            <a:r>
              <a:rPr lang="de-DE" sz="2800" dirty="0"/>
              <a:t> </a:t>
            </a:r>
            <a:r>
              <a:rPr lang="de-DE" sz="2800" dirty="0" err="1"/>
              <a:t>of</a:t>
            </a:r>
            <a:r>
              <a:rPr lang="de-DE" sz="2800" dirty="0"/>
              <a:t> </a:t>
            </a:r>
            <a:r>
              <a:rPr lang="de-DE" sz="2800" dirty="0" err="1"/>
              <a:t>the</a:t>
            </a:r>
            <a:r>
              <a:rPr lang="de-DE" sz="2800" dirty="0"/>
              <a:t> </a:t>
            </a:r>
            <a:r>
              <a:rPr lang="de-DE" sz="2800" dirty="0" err="1"/>
              <a:t>proceedings</a:t>
            </a:r>
            <a:r>
              <a:rPr lang="de-DE" sz="2800" dirty="0"/>
              <a:t>: </a:t>
            </a:r>
            <a:r>
              <a:rPr lang="de-DE" sz="2800" dirty="0" err="1"/>
              <a:t>for</a:t>
            </a:r>
            <a:r>
              <a:rPr lang="de-DE" sz="2800" dirty="0"/>
              <a:t> </a:t>
            </a:r>
            <a:r>
              <a:rPr lang="de-DE" sz="2800" dirty="0" err="1"/>
              <a:t>example</a:t>
            </a:r>
            <a:r>
              <a:rPr lang="de-DE" sz="2800" dirty="0"/>
              <a:t>, he </a:t>
            </a:r>
            <a:r>
              <a:rPr lang="de-DE" sz="2800" dirty="0" err="1"/>
              <a:t>had</a:t>
            </a:r>
            <a:r>
              <a:rPr lang="de-DE" sz="2800" dirty="0"/>
              <a:t> </a:t>
            </a:r>
            <a:r>
              <a:rPr lang="de-DE" sz="2800" dirty="0" err="1"/>
              <a:t>the</a:t>
            </a:r>
            <a:r>
              <a:rPr lang="de-DE" sz="2800" dirty="0"/>
              <a:t> </a:t>
            </a:r>
            <a:r>
              <a:rPr lang="de-DE" sz="2800" dirty="0" err="1"/>
              <a:t>trial</a:t>
            </a:r>
            <a:r>
              <a:rPr lang="de-DE" sz="2800" dirty="0"/>
              <a:t> </a:t>
            </a:r>
            <a:r>
              <a:rPr lang="de-DE" sz="2800" dirty="0" err="1"/>
              <a:t>procedure</a:t>
            </a:r>
            <a:r>
              <a:rPr lang="de-DE" sz="2800" dirty="0"/>
              <a:t> </a:t>
            </a:r>
            <a:r>
              <a:rPr lang="de-DE" sz="2800" dirty="0" err="1"/>
              <a:t>explained</a:t>
            </a:r>
            <a:r>
              <a:rPr lang="de-DE" sz="2800" dirty="0"/>
              <a:t> </a:t>
            </a:r>
            <a:r>
              <a:rPr lang="de-DE" sz="2800" dirty="0" err="1"/>
              <a:t>to</a:t>
            </a:r>
            <a:r>
              <a:rPr lang="de-DE" sz="2800" dirty="0"/>
              <a:t> </a:t>
            </a:r>
            <a:r>
              <a:rPr lang="de-DE" sz="2800" dirty="0" err="1"/>
              <a:t>him</a:t>
            </a:r>
            <a:r>
              <a:rPr lang="de-DE" sz="2800" dirty="0"/>
              <a:t> </a:t>
            </a:r>
            <a:r>
              <a:rPr lang="de-DE" sz="2800" dirty="0" err="1"/>
              <a:t>and</a:t>
            </a:r>
            <a:r>
              <a:rPr lang="de-DE" sz="2800" dirty="0"/>
              <a:t> was </a:t>
            </a:r>
            <a:r>
              <a:rPr lang="de-DE" sz="2800" dirty="0" err="1"/>
              <a:t>taken</a:t>
            </a:r>
            <a:r>
              <a:rPr lang="de-DE" sz="2800" dirty="0"/>
              <a:t> </a:t>
            </a:r>
            <a:r>
              <a:rPr lang="de-DE" sz="2800" dirty="0" err="1"/>
              <a:t>to</a:t>
            </a:r>
            <a:r>
              <a:rPr lang="de-DE" sz="2800" dirty="0"/>
              <a:t> </a:t>
            </a:r>
            <a:r>
              <a:rPr lang="de-DE" sz="2800" dirty="0" err="1"/>
              <a:t>see</a:t>
            </a:r>
            <a:r>
              <a:rPr lang="de-DE" sz="2800" dirty="0"/>
              <a:t> </a:t>
            </a:r>
            <a:r>
              <a:rPr lang="de-DE" sz="2800" dirty="0" err="1"/>
              <a:t>the</a:t>
            </a:r>
            <a:r>
              <a:rPr lang="de-DE" sz="2800" dirty="0"/>
              <a:t> </a:t>
            </a:r>
            <a:r>
              <a:rPr lang="de-DE" sz="2800" dirty="0" err="1"/>
              <a:t>courtroom</a:t>
            </a:r>
            <a:r>
              <a:rPr lang="de-DE" sz="2800" dirty="0"/>
              <a:t> in </a:t>
            </a:r>
            <a:r>
              <a:rPr lang="de-DE" sz="2800" dirty="0" err="1"/>
              <a:t>advance</a:t>
            </a:r>
            <a:r>
              <a:rPr lang="de-DE" sz="2800" dirty="0"/>
              <a:t>, </a:t>
            </a:r>
            <a:r>
              <a:rPr lang="de-DE" sz="2800" dirty="0" err="1"/>
              <a:t>and</a:t>
            </a:r>
            <a:r>
              <a:rPr lang="de-DE" sz="2800" dirty="0"/>
              <a:t> </a:t>
            </a:r>
            <a:r>
              <a:rPr lang="de-DE" sz="2800" dirty="0" err="1"/>
              <a:t>the</a:t>
            </a:r>
            <a:r>
              <a:rPr lang="de-DE" sz="2800" dirty="0"/>
              <a:t> </a:t>
            </a:r>
            <a:r>
              <a:rPr lang="de-DE" sz="2800" dirty="0" err="1"/>
              <a:t>hearing</a:t>
            </a:r>
            <a:r>
              <a:rPr lang="de-DE" sz="2800" dirty="0"/>
              <a:t> </a:t>
            </a:r>
            <a:r>
              <a:rPr lang="de-DE" sz="2800" dirty="0" err="1"/>
              <a:t>times</a:t>
            </a:r>
            <a:r>
              <a:rPr lang="de-DE" sz="2800" dirty="0"/>
              <a:t> </a:t>
            </a:r>
            <a:r>
              <a:rPr lang="de-DE" sz="2800" dirty="0" err="1"/>
              <a:t>were</a:t>
            </a:r>
            <a:r>
              <a:rPr lang="de-DE" sz="2800" dirty="0"/>
              <a:t> </a:t>
            </a:r>
            <a:r>
              <a:rPr lang="de-DE" sz="2800" dirty="0" err="1"/>
              <a:t>shortened</a:t>
            </a:r>
            <a:r>
              <a:rPr lang="de-DE" sz="2800" dirty="0"/>
              <a:t> so </a:t>
            </a:r>
            <a:r>
              <a:rPr lang="de-DE" sz="2800" dirty="0" err="1"/>
              <a:t>as</a:t>
            </a:r>
            <a:r>
              <a:rPr lang="de-DE" sz="2800" dirty="0"/>
              <a:t> not </a:t>
            </a:r>
            <a:r>
              <a:rPr lang="de-DE" sz="2800" dirty="0" err="1"/>
              <a:t>to</a:t>
            </a:r>
            <a:r>
              <a:rPr lang="de-DE" sz="2800" dirty="0"/>
              <a:t> </a:t>
            </a:r>
            <a:r>
              <a:rPr lang="de-DE" sz="2800" dirty="0" err="1"/>
              <a:t>tire</a:t>
            </a:r>
            <a:r>
              <a:rPr lang="de-DE" sz="2800" dirty="0"/>
              <a:t> </a:t>
            </a:r>
            <a:r>
              <a:rPr lang="de-DE" sz="2800" dirty="0" err="1"/>
              <a:t>the</a:t>
            </a:r>
            <a:r>
              <a:rPr lang="de-DE" sz="2800" dirty="0"/>
              <a:t> </a:t>
            </a:r>
            <a:r>
              <a:rPr lang="de-DE" sz="2800" dirty="0" err="1"/>
              <a:t>defendants</a:t>
            </a:r>
            <a:r>
              <a:rPr lang="de-DE" sz="2800" dirty="0"/>
              <a:t> </a:t>
            </a:r>
            <a:r>
              <a:rPr lang="de-DE" sz="2800" dirty="0" err="1"/>
              <a:t>excessively</a:t>
            </a:r>
            <a:r>
              <a:rPr lang="de-DE" sz="2800" dirty="0"/>
              <a:t>. </a:t>
            </a:r>
            <a:r>
              <a:rPr lang="de-DE" sz="2800" dirty="0" err="1"/>
              <a:t>Nonetheless</a:t>
            </a:r>
            <a:r>
              <a:rPr lang="de-DE" sz="2800" dirty="0"/>
              <a:t>, </a:t>
            </a:r>
            <a:r>
              <a:rPr lang="de-DE" sz="2800" dirty="0" err="1"/>
              <a:t>the</a:t>
            </a:r>
            <a:r>
              <a:rPr lang="de-DE" sz="2800" dirty="0"/>
              <a:t> </a:t>
            </a:r>
            <a:r>
              <a:rPr lang="de-DE" sz="2800" dirty="0" err="1"/>
              <a:t>formality</a:t>
            </a:r>
            <a:r>
              <a:rPr lang="de-DE" sz="2800" dirty="0"/>
              <a:t> </a:t>
            </a:r>
            <a:r>
              <a:rPr lang="de-DE" sz="2800" dirty="0" err="1"/>
              <a:t>and</a:t>
            </a:r>
            <a:r>
              <a:rPr lang="de-DE" sz="2800" dirty="0"/>
              <a:t> ritual of </a:t>
            </a:r>
            <a:r>
              <a:rPr lang="de-DE" sz="2800" dirty="0" err="1"/>
              <a:t>the</a:t>
            </a:r>
            <a:r>
              <a:rPr lang="de-DE" sz="2800" dirty="0"/>
              <a:t> </a:t>
            </a:r>
            <a:r>
              <a:rPr lang="de-DE" sz="2800" dirty="0" err="1"/>
              <a:t>Crown</a:t>
            </a:r>
            <a:r>
              <a:rPr lang="de-DE" sz="2800" dirty="0"/>
              <a:t> Court must at </a:t>
            </a:r>
            <a:r>
              <a:rPr lang="de-DE" sz="2800" dirty="0" err="1"/>
              <a:t>times</a:t>
            </a:r>
            <a:r>
              <a:rPr lang="de-DE" sz="2800" dirty="0"/>
              <a:t> </a:t>
            </a:r>
            <a:r>
              <a:rPr lang="de-DE" sz="2800" dirty="0" err="1"/>
              <a:t>have</a:t>
            </a:r>
            <a:r>
              <a:rPr lang="de-DE" sz="2800" dirty="0"/>
              <a:t> </a:t>
            </a:r>
            <a:r>
              <a:rPr lang="de-DE" sz="2800" dirty="0" err="1"/>
              <a:t>seemed</a:t>
            </a:r>
            <a:r>
              <a:rPr lang="de-DE" sz="2800" dirty="0"/>
              <a:t> </a:t>
            </a:r>
            <a:r>
              <a:rPr lang="de-DE" sz="2800" dirty="0" err="1"/>
              <a:t>incomprehensible</a:t>
            </a:r>
            <a:r>
              <a:rPr lang="de-DE" sz="2800" dirty="0"/>
              <a:t> </a:t>
            </a:r>
            <a:r>
              <a:rPr lang="de-DE" sz="2800" dirty="0" err="1"/>
              <a:t>and</a:t>
            </a:r>
            <a:r>
              <a:rPr lang="de-DE" sz="2800" dirty="0"/>
              <a:t> </a:t>
            </a:r>
            <a:r>
              <a:rPr lang="de-DE" sz="2800" dirty="0" err="1"/>
              <a:t>intimidating</a:t>
            </a:r>
            <a:r>
              <a:rPr lang="de-DE" sz="2800" dirty="0"/>
              <a:t> for a </a:t>
            </a:r>
            <a:r>
              <a:rPr lang="de-DE" sz="2800" dirty="0" err="1"/>
              <a:t>child</a:t>
            </a:r>
            <a:r>
              <a:rPr lang="de-DE" sz="2800" dirty="0"/>
              <a:t> of </a:t>
            </a:r>
            <a:r>
              <a:rPr lang="de-DE" sz="2800" dirty="0" err="1"/>
              <a:t>eleven</a:t>
            </a:r>
            <a:r>
              <a:rPr lang="de-DE" sz="2800" dirty="0"/>
              <a:t> ... </a:t>
            </a:r>
          </a:p>
        </p:txBody>
      </p:sp>
      <p:sp>
        <p:nvSpPr>
          <p:cNvPr id="5" name="Foliennummernplatzhalter 4"/>
          <p:cNvSpPr>
            <a:spLocks noGrp="1"/>
          </p:cNvSpPr>
          <p:nvPr>
            <p:ph type="sldNum" sz="quarter" idx="12"/>
          </p:nvPr>
        </p:nvSpPr>
        <p:spPr/>
        <p:txBody>
          <a:bodyPr/>
          <a:lstStyle/>
          <a:p>
            <a:fld id="{74E8C25B-C0C2-4DD4-808A-E33AE5C30C39}" type="slidenum">
              <a:rPr lang="de-DE" smtClean="0"/>
              <a:pPr/>
              <a:t>91</a:t>
            </a:fld>
            <a:endParaRPr lang="de-DE"/>
          </a:p>
        </p:txBody>
      </p:sp>
    </p:spTree>
    <p:extLst>
      <p:ext uri="{BB962C8B-B14F-4D97-AF65-F5344CB8AC3E}">
        <p14:creationId xmlns:p14="http://schemas.microsoft.com/office/powerpoint/2010/main" val="385846681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Age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ECHR IV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a:bodyPr>
          <a:lstStyle/>
          <a:p>
            <a:pPr marL="0" indent="0" algn="just">
              <a:buNone/>
            </a:pPr>
            <a:r>
              <a:rPr lang="en-GB" sz="2400" dirty="0"/>
              <a:t>89. In conclusion, the Court considers that the applicant was unable to participate effectively in the criminal proceedings against him and was, in consequence, denied a fair hearing in breach of Article 6 § 1.</a:t>
            </a:r>
          </a:p>
          <a:p>
            <a:pPr marL="0" indent="0" algn="just">
              <a:buNone/>
            </a:pPr>
            <a:r>
              <a:rPr lang="en-GB" sz="2400" dirty="0"/>
              <a:t>90. The applicant complained under Articles 6 § 1 and 14 of the Convention taken together that the attribution to him of criminal responsibility discriminated against him unfairly in comparison to a child aged younger than ten at the time of committing similar acts.</a:t>
            </a:r>
          </a:p>
          <a:p>
            <a:pPr marL="0" indent="0" algn="just">
              <a:buNone/>
            </a:pPr>
            <a:r>
              <a:rPr lang="en-GB" sz="2400" dirty="0"/>
              <a:t>91. The Court refers to its above finding under Article 6 § 1. It does not consider that any separate issue arises under Article 14 of the Convention, and for this reason does not consider it necessary to examine this complaint.</a:t>
            </a:r>
          </a:p>
        </p:txBody>
      </p:sp>
      <p:sp>
        <p:nvSpPr>
          <p:cNvPr id="5" name="Foliennummernplatzhalter 4"/>
          <p:cNvSpPr>
            <a:spLocks noGrp="1"/>
          </p:cNvSpPr>
          <p:nvPr>
            <p:ph type="sldNum" sz="quarter" idx="12"/>
          </p:nvPr>
        </p:nvSpPr>
        <p:spPr/>
        <p:txBody>
          <a:bodyPr/>
          <a:lstStyle/>
          <a:p>
            <a:fld id="{74E8C25B-C0C2-4DD4-808A-E33AE5C30C39}" type="slidenum">
              <a:rPr lang="de-DE" smtClean="0"/>
              <a:pPr/>
              <a:t>92</a:t>
            </a:fld>
            <a:endParaRPr lang="de-DE"/>
          </a:p>
        </p:txBody>
      </p:sp>
    </p:spTree>
    <p:extLst>
      <p:ext uri="{BB962C8B-B14F-4D97-AF65-F5344CB8AC3E}">
        <p14:creationId xmlns:p14="http://schemas.microsoft.com/office/powerpoint/2010/main" val="300833793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Age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ESC I</a:t>
            </a:r>
          </a:p>
        </p:txBody>
      </p:sp>
      <p:sp>
        <p:nvSpPr>
          <p:cNvPr id="3" name="Inhaltsplatzhalter 2"/>
          <p:cNvSpPr>
            <a:spLocks noGrp="1"/>
          </p:cNvSpPr>
          <p:nvPr>
            <p:ph idx="1"/>
          </p:nvPr>
        </p:nvSpPr>
        <p:spPr>
          <a:xfrm>
            <a:off x="467544" y="1124744"/>
            <a:ext cx="8229600" cy="5472608"/>
          </a:xfrm>
        </p:spPr>
        <p:txBody>
          <a:bodyPr tIns="108000" rIns="180000">
            <a:normAutofit fontScale="85000" lnSpcReduction="20000"/>
          </a:bodyPr>
          <a:lstStyle/>
          <a:p>
            <a:pPr marL="0" indent="0">
              <a:buNone/>
            </a:pPr>
            <a:r>
              <a:rPr lang="en-GB" sz="2800" b="1" dirty="0"/>
              <a:t>ECSR, No. 74/2011 – </a:t>
            </a:r>
            <a:r>
              <a:rPr lang="en-GB" sz="2800" b="1" dirty="0" err="1"/>
              <a:t>Fellesforbundet</a:t>
            </a:r>
            <a:r>
              <a:rPr lang="en-GB" sz="2800" b="1" dirty="0"/>
              <a:t> for </a:t>
            </a:r>
            <a:r>
              <a:rPr lang="en-GB" sz="2800" b="1" dirty="0" err="1"/>
              <a:t>Sjøfolk</a:t>
            </a:r>
            <a:r>
              <a:rPr lang="en-GB" sz="2800" b="1" dirty="0"/>
              <a:t> (FFFS) v. Norway [2012]</a:t>
            </a:r>
          </a:p>
          <a:p>
            <a:pPr marL="0" indent="0" algn="just">
              <a:buNone/>
            </a:pPr>
            <a:r>
              <a:rPr lang="en-GB" sz="2800" b="1" dirty="0"/>
              <a:t>Facts: </a:t>
            </a:r>
            <a:r>
              <a:rPr lang="en-GB" sz="2800" dirty="0"/>
              <a:t>The complainant trade union alleges that the Norwegian Seamen’s Act, which stipulates retirement for seamen upon reaching the age of 62 years, is to be construed as an unjustified prohibition of employment and a discriminatory denial of seamen’s right to work as such.</a:t>
            </a:r>
          </a:p>
          <a:p>
            <a:pPr marL="0" indent="0" algn="just">
              <a:buNone/>
            </a:pPr>
            <a:endParaRPr lang="en-GB" sz="2800" dirty="0"/>
          </a:p>
          <a:p>
            <a:pPr marL="0" indent="0" algn="just">
              <a:buNone/>
            </a:pPr>
            <a:r>
              <a:rPr lang="en-GB" sz="2800" b="1" dirty="0"/>
              <a:t>Committee held:</a:t>
            </a:r>
          </a:p>
          <a:p>
            <a:pPr marL="0" indent="0" algn="just">
              <a:buNone/>
            </a:pPr>
            <a:r>
              <a:rPr lang="en-GB" sz="2800" dirty="0"/>
              <a:t>84.  The Committee recalls having held that dismissal on grounds of age will not constitute a valid reason for termination of employment unless a termination is, within the context of national law, objectively and reasonably justified by a legitimate aim such as a legitimate employment policy, labour market objectives or the operational requirements of the undertaking, establishment or service and provided that the means of achieving that aim are appropriate and necessary ...</a:t>
            </a:r>
          </a:p>
        </p:txBody>
      </p:sp>
      <p:sp>
        <p:nvSpPr>
          <p:cNvPr id="5" name="Foliennummernplatzhalter 4"/>
          <p:cNvSpPr>
            <a:spLocks noGrp="1"/>
          </p:cNvSpPr>
          <p:nvPr>
            <p:ph type="sldNum" sz="quarter" idx="12"/>
          </p:nvPr>
        </p:nvSpPr>
        <p:spPr/>
        <p:txBody>
          <a:bodyPr/>
          <a:lstStyle/>
          <a:p>
            <a:fld id="{74E8C25B-C0C2-4DD4-808A-E33AE5C30C39}" type="slidenum">
              <a:rPr lang="de-DE" smtClean="0"/>
              <a:pPr/>
              <a:t>93</a:t>
            </a:fld>
            <a:endParaRPr lang="de-DE" dirty="0"/>
          </a:p>
        </p:txBody>
      </p:sp>
    </p:spTree>
    <p:extLst>
      <p:ext uri="{BB962C8B-B14F-4D97-AF65-F5344CB8AC3E}">
        <p14:creationId xmlns:p14="http://schemas.microsoft.com/office/powerpoint/2010/main" val="377788272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Age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under</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the</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ESC II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fontScale="92500" lnSpcReduction="20000"/>
          </a:bodyPr>
          <a:lstStyle/>
          <a:p>
            <a:pPr marL="0" indent="0" algn="just">
              <a:buNone/>
            </a:pPr>
            <a:r>
              <a:rPr lang="en-GB" sz="2800" dirty="0"/>
              <a:t>97. … the Committee holds that the Government has not advanced sufficiently detailed arguments justifying the difference in treatment. No specific evidence has been submitted to the Committee demonstrating how the age-limit of 62 years corresponds to essential professional requirements imposing the earlier retirement of seamen in the present-day conditions. The Committee holds accordingly that the age-limit is not based on objective grounds. Moreover, it has not been shown that the desired aims could not have been attained by less intrusive means. The Committee therefore holds that the </a:t>
            </a:r>
            <a:r>
              <a:rPr lang="en-GB" sz="2800" u="sng" dirty="0"/>
              <a:t>age-limit in question disproportionately affects the rights of the seamen within its scope of application</a:t>
            </a:r>
            <a:r>
              <a:rPr lang="en-GB" sz="2800" dirty="0"/>
              <a:t> and that </a:t>
            </a:r>
            <a:r>
              <a:rPr lang="en-GB" sz="2800" u="sng" dirty="0"/>
              <a:t>no valid reasons</a:t>
            </a:r>
            <a:r>
              <a:rPr lang="en-GB" sz="2800" dirty="0"/>
              <a:t> within the meaning of Article 24 are required in the Seamen’s Act for the termination of employment.</a:t>
            </a:r>
          </a:p>
        </p:txBody>
      </p:sp>
      <p:sp>
        <p:nvSpPr>
          <p:cNvPr id="5" name="Foliennummernplatzhalter 4"/>
          <p:cNvSpPr>
            <a:spLocks noGrp="1"/>
          </p:cNvSpPr>
          <p:nvPr>
            <p:ph type="sldNum" sz="quarter" idx="12"/>
          </p:nvPr>
        </p:nvSpPr>
        <p:spPr/>
        <p:txBody>
          <a:bodyPr/>
          <a:lstStyle/>
          <a:p>
            <a:fld id="{74E8C25B-C0C2-4DD4-808A-E33AE5C30C39}" type="slidenum">
              <a:rPr lang="de-DE" smtClean="0"/>
              <a:pPr/>
              <a:t>94</a:t>
            </a:fld>
            <a:endParaRPr lang="de-DE"/>
          </a:p>
        </p:txBody>
      </p:sp>
    </p:spTree>
    <p:extLst>
      <p:ext uri="{BB962C8B-B14F-4D97-AF65-F5344CB8AC3E}">
        <p14:creationId xmlns:p14="http://schemas.microsoft.com/office/powerpoint/2010/main" val="364546618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Age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in EU Law I</a:t>
            </a:r>
          </a:p>
        </p:txBody>
      </p:sp>
      <p:sp>
        <p:nvSpPr>
          <p:cNvPr id="3" name="Inhaltsplatzhalter 2"/>
          <p:cNvSpPr>
            <a:spLocks noGrp="1"/>
          </p:cNvSpPr>
          <p:nvPr>
            <p:ph idx="1"/>
          </p:nvPr>
        </p:nvSpPr>
        <p:spPr>
          <a:xfrm>
            <a:off x="467544" y="1124744"/>
            <a:ext cx="8229600" cy="5472608"/>
          </a:xfrm>
        </p:spPr>
        <p:txBody>
          <a:bodyPr tIns="108000" rIns="180000">
            <a:normAutofit fontScale="62500" lnSpcReduction="20000"/>
          </a:bodyPr>
          <a:lstStyle/>
          <a:p>
            <a:pPr marL="0" indent="0" algn="just">
              <a:buNone/>
            </a:pPr>
            <a:r>
              <a:rPr lang="en-GB" sz="2800" b="1" dirty="0"/>
              <a:t>Now explicitly prohibited in primary EU Law: Art. 10 TFEU, Art. 21(1) CFR.</a:t>
            </a:r>
          </a:p>
          <a:p>
            <a:pPr marL="0" indent="0" algn="just">
              <a:buNone/>
            </a:pPr>
            <a:r>
              <a:rPr lang="en-GB" sz="2800" b="1" dirty="0"/>
              <a:t>CJEU, C-144/04 - Mangold v. Helm [2005] – decided before these provisions entered into force and thus based on a Directive.</a:t>
            </a:r>
          </a:p>
          <a:p>
            <a:pPr marL="0" indent="0" algn="just">
              <a:buNone/>
            </a:pPr>
            <a:r>
              <a:rPr lang="en-GB" sz="2800" b="1" dirty="0"/>
              <a:t>Facts: </a:t>
            </a:r>
            <a:r>
              <a:rPr lang="en-GB" sz="2800" dirty="0"/>
              <a:t>Mr. Mangold, aged 56, was employed on a fixed-term contract, based on German legislation which readily allowed fixed-term contracts for a two year maximum with employees over 52 years old, while requiring special justification with regard to younger employees. He complained that constituted unjustified age discrimination.</a:t>
            </a:r>
          </a:p>
          <a:p>
            <a:pPr marL="0" indent="0" algn="just">
              <a:buNone/>
            </a:pPr>
            <a:endParaRPr lang="en-GB" sz="2800" dirty="0"/>
          </a:p>
          <a:p>
            <a:pPr marL="0" indent="0" algn="just">
              <a:buNone/>
            </a:pPr>
            <a:r>
              <a:rPr lang="en-GB" sz="2800" b="1" dirty="0"/>
              <a:t>Court held:</a:t>
            </a:r>
          </a:p>
          <a:p>
            <a:pPr marL="0" indent="0" algn="just">
              <a:buNone/>
            </a:pPr>
            <a:r>
              <a:rPr lang="en-GB" sz="2800" dirty="0"/>
              <a:t>64. … application of national legislation such as that at issue in the main proceedings leads to a situation in which all workers who have reached the age of 52, without distinction, whether or not they were unemployed before the contract was con-</a:t>
            </a:r>
            <a:r>
              <a:rPr lang="en-GB" sz="2800" dirty="0" err="1"/>
              <a:t>cluded</a:t>
            </a:r>
            <a:r>
              <a:rPr lang="en-GB" sz="2800" dirty="0"/>
              <a:t> and whatever the duration of any period of unemployment, may lawfully, until the age at which they may claim their entitlement to a retirement pension, be offered fixed-term contracts of employment which may be renewed an indefinite number of times. This significant body of workers, determined solely on the basis of age, is thus in danger, during a substantial part of its members' working life, of being excluded from the benefit of stable employment which … constitutes a major element in the protection of workers. </a:t>
            </a:r>
          </a:p>
        </p:txBody>
      </p:sp>
      <p:sp>
        <p:nvSpPr>
          <p:cNvPr id="5" name="Foliennummernplatzhalter 4"/>
          <p:cNvSpPr>
            <a:spLocks noGrp="1"/>
          </p:cNvSpPr>
          <p:nvPr>
            <p:ph type="sldNum" sz="quarter" idx="12"/>
          </p:nvPr>
        </p:nvSpPr>
        <p:spPr/>
        <p:txBody>
          <a:bodyPr/>
          <a:lstStyle/>
          <a:p>
            <a:fld id="{74E8C25B-C0C2-4DD4-808A-E33AE5C30C39}" type="slidenum">
              <a:rPr lang="de-DE" smtClean="0"/>
              <a:pPr/>
              <a:t>95</a:t>
            </a:fld>
            <a:endParaRPr lang="de-DE"/>
          </a:p>
        </p:txBody>
      </p:sp>
    </p:spTree>
    <p:extLst>
      <p:ext uri="{BB962C8B-B14F-4D97-AF65-F5344CB8AC3E}">
        <p14:creationId xmlns:p14="http://schemas.microsoft.com/office/powerpoint/2010/main" val="88522940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Age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in EU Law II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fontScale="92500" lnSpcReduction="10000"/>
          </a:bodyPr>
          <a:lstStyle/>
          <a:p>
            <a:pPr marL="0" indent="0" algn="just">
              <a:buNone/>
            </a:pPr>
            <a:r>
              <a:rPr lang="en-GB" sz="2800" dirty="0"/>
              <a:t>65. In so far as such legislation takes the age of the worker concerned as the only criterion for the application of a fixed-term contract of employment, when it has not been shown that fixing an age threshold, as such, regardless of any other consideration linked to the structure of the labour market in question or the personal situation of the person concerned, is objectively necessary to the attainment of the objective which is the vocational integration of unemployed older workers, it must be con-</a:t>
            </a:r>
            <a:r>
              <a:rPr lang="en-GB" sz="2800" dirty="0" err="1"/>
              <a:t>sidered</a:t>
            </a:r>
            <a:r>
              <a:rPr lang="en-GB" sz="2800" dirty="0"/>
              <a:t> to go beyond what is appropriate and necessary in order to attain the objective pursued. … </a:t>
            </a:r>
          </a:p>
          <a:p>
            <a:pPr marL="0" indent="0" algn="just">
              <a:buNone/>
            </a:pPr>
            <a:r>
              <a:rPr lang="en-GB" sz="2800" dirty="0"/>
              <a:t>75. The principle of non-discrimination on grounds of age must thus be regarded as a general principle of Community law. </a:t>
            </a:r>
          </a:p>
        </p:txBody>
      </p:sp>
      <p:sp>
        <p:nvSpPr>
          <p:cNvPr id="5" name="Foliennummernplatzhalter 4"/>
          <p:cNvSpPr>
            <a:spLocks noGrp="1"/>
          </p:cNvSpPr>
          <p:nvPr>
            <p:ph type="sldNum" sz="quarter" idx="12"/>
          </p:nvPr>
        </p:nvSpPr>
        <p:spPr/>
        <p:txBody>
          <a:bodyPr/>
          <a:lstStyle/>
          <a:p>
            <a:fld id="{74E8C25B-C0C2-4DD4-808A-E33AE5C30C39}" type="slidenum">
              <a:rPr lang="de-DE" smtClean="0"/>
              <a:pPr/>
              <a:t>96</a:t>
            </a:fld>
            <a:endParaRPr lang="de-DE"/>
          </a:p>
        </p:txBody>
      </p:sp>
    </p:spTree>
    <p:extLst>
      <p:ext uri="{BB962C8B-B14F-4D97-AF65-F5344CB8AC3E}">
        <p14:creationId xmlns:p14="http://schemas.microsoft.com/office/powerpoint/2010/main" val="270653050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Age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in EU Law III</a:t>
            </a:r>
          </a:p>
        </p:txBody>
      </p:sp>
      <p:sp>
        <p:nvSpPr>
          <p:cNvPr id="3" name="Inhaltsplatzhalter 2"/>
          <p:cNvSpPr>
            <a:spLocks noGrp="1"/>
          </p:cNvSpPr>
          <p:nvPr>
            <p:ph idx="1"/>
          </p:nvPr>
        </p:nvSpPr>
        <p:spPr>
          <a:xfrm>
            <a:off x="467544" y="1124744"/>
            <a:ext cx="8229600" cy="5472608"/>
          </a:xfrm>
        </p:spPr>
        <p:txBody>
          <a:bodyPr tIns="108000" rIns="180000">
            <a:normAutofit fontScale="77500" lnSpcReduction="20000"/>
          </a:bodyPr>
          <a:lstStyle/>
          <a:p>
            <a:pPr marL="0" indent="0" algn="just">
              <a:buNone/>
            </a:pPr>
            <a:r>
              <a:rPr lang="en-GB" sz="2800" b="1" dirty="0"/>
              <a:t>CJEU, C-555/07 – </a:t>
            </a:r>
            <a:r>
              <a:rPr lang="en-GB" sz="2800" b="1" dirty="0" err="1"/>
              <a:t>Kücükdeveci</a:t>
            </a:r>
            <a:r>
              <a:rPr lang="en-GB" sz="2800" b="1" dirty="0"/>
              <a:t> v. </a:t>
            </a:r>
            <a:r>
              <a:rPr lang="en-GB" sz="2800" b="1" dirty="0" err="1"/>
              <a:t>Swedex</a:t>
            </a:r>
            <a:r>
              <a:rPr lang="en-GB" sz="2800" b="1" dirty="0"/>
              <a:t> </a:t>
            </a:r>
            <a:r>
              <a:rPr lang="en-GB" sz="2800" b="1" dirty="0" err="1"/>
              <a:t>GmBH</a:t>
            </a:r>
            <a:r>
              <a:rPr lang="en-GB" sz="2800" b="1" dirty="0"/>
              <a:t> &amp; Co. KG [2010]</a:t>
            </a:r>
          </a:p>
          <a:p>
            <a:pPr marL="0" indent="0" algn="just">
              <a:buNone/>
            </a:pPr>
            <a:r>
              <a:rPr lang="en-GB" sz="2800" b="1" dirty="0"/>
              <a:t>Facts: </a:t>
            </a:r>
            <a:r>
              <a:rPr lang="en-GB" sz="2800" dirty="0"/>
              <a:t>Ms. </a:t>
            </a:r>
            <a:r>
              <a:rPr lang="en-GB" sz="2800" dirty="0" err="1"/>
              <a:t>Kücükdeveci</a:t>
            </a:r>
            <a:r>
              <a:rPr lang="en-GB" sz="2800" dirty="0"/>
              <a:t> worked for </a:t>
            </a:r>
            <a:r>
              <a:rPr lang="en-GB" sz="2800" dirty="0" err="1"/>
              <a:t>Swedex</a:t>
            </a:r>
            <a:r>
              <a:rPr lang="en-GB" sz="2800" dirty="0"/>
              <a:t> since the age of 18. Upon dismissal, the employer calculated the notice period for 3 years length of service, instead of 10 years. According to the German law, periods of employment completed before age 25 were not to be taken into account in calculating the notice period. Ms. </a:t>
            </a:r>
            <a:r>
              <a:rPr lang="en-GB" sz="2800" dirty="0" err="1"/>
              <a:t>Kücükdeveci</a:t>
            </a:r>
            <a:r>
              <a:rPr lang="en-GB" sz="2800" dirty="0"/>
              <a:t> alleged that the legal provision discriminates on grounds of age.</a:t>
            </a:r>
          </a:p>
          <a:p>
            <a:pPr marL="0" indent="0" algn="just">
              <a:buNone/>
            </a:pPr>
            <a:endParaRPr lang="en-GB" sz="2800" dirty="0"/>
          </a:p>
          <a:p>
            <a:pPr marL="0" indent="0" algn="just">
              <a:buNone/>
            </a:pPr>
            <a:r>
              <a:rPr lang="en-GB" sz="2800" b="1" dirty="0"/>
              <a:t>Court held: </a:t>
            </a:r>
          </a:p>
          <a:p>
            <a:pPr marL="0" indent="0" algn="just">
              <a:buNone/>
            </a:pPr>
            <a:r>
              <a:rPr lang="en-GB" sz="2800" dirty="0"/>
              <a:t>22. It should ... be noted that Article 6(1) TEU provides that the Charter of Fundamental Rights of the European Union is to have the same legal value as the Treaties. Under Article 21(1) of the charter, ‘[a]</a:t>
            </a:r>
            <a:r>
              <a:rPr lang="en-GB" sz="2800" dirty="0" err="1"/>
              <a:t>ny</a:t>
            </a:r>
            <a:r>
              <a:rPr lang="en-GB" sz="2800" dirty="0"/>
              <a:t> discrimination based on […] age […] shall be prohibited’. ...</a:t>
            </a:r>
          </a:p>
          <a:p>
            <a:pPr marL="0" indent="0" algn="just">
              <a:buNone/>
            </a:pPr>
            <a:r>
              <a:rPr lang="en-GB" sz="2800" dirty="0"/>
              <a:t>29. In the present case, the [national law] affords less favourable treatment to employees who entered the employer’s service before the age of 25. That national provision thus introduces a difference of treatment between persons with the same length of service, depending on the age at which they joined the undertaking.</a:t>
            </a:r>
          </a:p>
        </p:txBody>
      </p:sp>
      <p:sp>
        <p:nvSpPr>
          <p:cNvPr id="5" name="Foliennummernplatzhalter 4"/>
          <p:cNvSpPr>
            <a:spLocks noGrp="1"/>
          </p:cNvSpPr>
          <p:nvPr>
            <p:ph type="sldNum" sz="quarter" idx="12"/>
          </p:nvPr>
        </p:nvSpPr>
        <p:spPr/>
        <p:txBody>
          <a:bodyPr/>
          <a:lstStyle/>
          <a:p>
            <a:fld id="{74E8C25B-C0C2-4DD4-808A-E33AE5C30C39}" type="slidenum">
              <a:rPr lang="de-DE" smtClean="0"/>
              <a:pPr/>
              <a:t>97</a:t>
            </a:fld>
            <a:endParaRPr lang="de-DE" dirty="0"/>
          </a:p>
        </p:txBody>
      </p:sp>
    </p:spTree>
    <p:extLst>
      <p:ext uri="{BB962C8B-B14F-4D97-AF65-F5344CB8AC3E}">
        <p14:creationId xmlns:p14="http://schemas.microsoft.com/office/powerpoint/2010/main" val="284304764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Age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in EU Law IV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cont‘d</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t>
            </a:r>
          </a:p>
        </p:txBody>
      </p:sp>
      <p:sp>
        <p:nvSpPr>
          <p:cNvPr id="3" name="Inhaltsplatzhalter 2"/>
          <p:cNvSpPr>
            <a:spLocks noGrp="1"/>
          </p:cNvSpPr>
          <p:nvPr>
            <p:ph idx="1"/>
          </p:nvPr>
        </p:nvSpPr>
        <p:spPr>
          <a:xfrm>
            <a:off x="467544" y="1124744"/>
            <a:ext cx="8229600" cy="5472608"/>
          </a:xfrm>
        </p:spPr>
        <p:txBody>
          <a:bodyPr tIns="108000" rIns="180000">
            <a:normAutofit fontScale="77500" lnSpcReduction="20000"/>
          </a:bodyPr>
          <a:lstStyle/>
          <a:p>
            <a:pPr marL="0" indent="0" algn="just">
              <a:buNone/>
            </a:pPr>
            <a:r>
              <a:rPr lang="en-GB" sz="2800" dirty="0"/>
              <a:t>30. ... the national legislation at issue in the main proceedings disadvantages younger workers generally compared to older ones, in that the former – as the situation of Ms </a:t>
            </a:r>
            <a:r>
              <a:rPr lang="en-GB" sz="2800" dirty="0" err="1"/>
              <a:t>Kücükdeveci</a:t>
            </a:r>
            <a:r>
              <a:rPr lang="en-GB" sz="2800" dirty="0"/>
              <a:t> shows – may, despite several years’ seniority in service in the undertaking, be excluded from benefiting from the progressive extension of notice periods in the case of dismissal according to the length of the employment relationship, from which older workers of comparable seniority will, by contrast, be able to benefit.</a:t>
            </a:r>
          </a:p>
          <a:p>
            <a:pPr marL="0" indent="0" algn="just">
              <a:buNone/>
            </a:pPr>
            <a:r>
              <a:rPr lang="en-GB" sz="2800" dirty="0"/>
              <a:t>39. The referring court indicates that the aim of the national legislation at issue in the main proceedings is to afford employers greater flexibility in personnel management by alleviating the burden on them in respect of the dismissal of young workers, from whom it is reasonable to expect a greater degree of personal or occupational mobility.</a:t>
            </a:r>
          </a:p>
          <a:p>
            <a:pPr marL="0" indent="0" algn="just">
              <a:buNone/>
            </a:pPr>
            <a:r>
              <a:rPr lang="en-GB" sz="2800" dirty="0"/>
              <a:t>40. However, the legislation is not appropriate for achieving that aim, since it applies to all employees who joined the undertaking before the age of 25, whatever their age at the time of dismissal.</a:t>
            </a:r>
          </a:p>
        </p:txBody>
      </p:sp>
      <p:sp>
        <p:nvSpPr>
          <p:cNvPr id="5" name="Foliennummernplatzhalter 4"/>
          <p:cNvSpPr>
            <a:spLocks noGrp="1"/>
          </p:cNvSpPr>
          <p:nvPr>
            <p:ph type="sldNum" sz="quarter" idx="12"/>
          </p:nvPr>
        </p:nvSpPr>
        <p:spPr/>
        <p:txBody>
          <a:bodyPr/>
          <a:lstStyle/>
          <a:p>
            <a:fld id="{74E8C25B-C0C2-4DD4-808A-E33AE5C30C39}" type="slidenum">
              <a:rPr lang="de-DE" smtClean="0"/>
              <a:pPr/>
              <a:t>98</a:t>
            </a:fld>
            <a:endParaRPr lang="de-DE"/>
          </a:p>
        </p:txBody>
      </p:sp>
    </p:spTree>
    <p:extLst>
      <p:ext uri="{BB962C8B-B14F-4D97-AF65-F5344CB8AC3E}">
        <p14:creationId xmlns:p14="http://schemas.microsoft.com/office/powerpoint/2010/main" val="147693942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3"/>
            <a:ext cx="8229600" cy="936103"/>
          </a:xfrm>
          <a:solidFill>
            <a:srgbClr val="E5FFFF"/>
          </a:solidFill>
          <a:ln w="12700">
            <a:solidFill>
              <a:schemeClr val="accent2">
                <a:lumMod val="75000"/>
              </a:schemeClr>
            </a:solidFill>
          </a:ln>
          <a:effectLst>
            <a:outerShdw blurRad="76200" dir="18900000" sy="23000" kx="-1200000" algn="bl" rotWithShape="0">
              <a:prstClr val="black">
                <a:alpha val="20000"/>
              </a:prstClr>
            </a:outerShdw>
          </a:effectLst>
        </p:spPr>
        <p:txBody>
          <a:bodyPr tIns="108000" bIns="180000">
            <a:noAutofit/>
          </a:bodyPr>
          <a:lstStyle/>
          <a:p>
            <a:pPr algn="l"/>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Age </a:t>
            </a:r>
            <a:r>
              <a:rPr lang="de-DE" sz="3200" b="1" dirty="0" err="1">
                <a:ln w="1905">
                  <a:solidFill>
                    <a:schemeClr val="accent5">
                      <a:lumMod val="50000"/>
                    </a:schemeClr>
                  </a:solidFill>
                </a:ln>
                <a:solidFill>
                  <a:srgbClr val="C5E4ED"/>
                </a:solidFill>
                <a:effectLst>
                  <a:innerShdw blurRad="69850" dist="43180" dir="5400000">
                    <a:srgbClr val="000000">
                      <a:alpha val="65000"/>
                    </a:srgbClr>
                  </a:innerShdw>
                </a:effectLst>
                <a:latin typeface="+mn-lt"/>
              </a:rPr>
              <a:t>Discrimination</a:t>
            </a:r>
            <a:r>
              <a:rPr lang="de-DE" sz="3200" b="1" dirty="0">
                <a:ln w="1905">
                  <a:solidFill>
                    <a:schemeClr val="accent5">
                      <a:lumMod val="50000"/>
                    </a:schemeClr>
                  </a:solidFill>
                </a:ln>
                <a:solidFill>
                  <a:srgbClr val="C5E4ED"/>
                </a:solidFill>
                <a:effectLst>
                  <a:innerShdw blurRad="69850" dist="43180" dir="5400000">
                    <a:srgbClr val="000000">
                      <a:alpha val="65000"/>
                    </a:srgbClr>
                  </a:innerShdw>
                </a:effectLst>
                <a:latin typeface="+mn-lt"/>
              </a:rPr>
              <a:t> in EU Law V</a:t>
            </a:r>
          </a:p>
        </p:txBody>
      </p:sp>
      <p:sp>
        <p:nvSpPr>
          <p:cNvPr id="3" name="Inhaltsplatzhalter 2"/>
          <p:cNvSpPr>
            <a:spLocks noGrp="1"/>
          </p:cNvSpPr>
          <p:nvPr>
            <p:ph idx="1"/>
          </p:nvPr>
        </p:nvSpPr>
        <p:spPr>
          <a:xfrm>
            <a:off x="467544" y="1124744"/>
            <a:ext cx="8229600" cy="5472608"/>
          </a:xfrm>
        </p:spPr>
        <p:txBody>
          <a:bodyPr tIns="108000" rIns="180000">
            <a:normAutofit fontScale="85000" lnSpcReduction="10000"/>
          </a:bodyPr>
          <a:lstStyle/>
          <a:p>
            <a:pPr marL="0" indent="0" algn="just">
              <a:buNone/>
            </a:pPr>
            <a:r>
              <a:rPr lang="en-GB" sz="2800" dirty="0"/>
              <a:t>Article 6 of the Framework Directive provides two separate justifications of differences of treatment on grounds of age:</a:t>
            </a:r>
          </a:p>
          <a:p>
            <a:pPr algn="just"/>
            <a:r>
              <a:rPr lang="en-GB" sz="2800" dirty="0"/>
              <a:t>Article 6(1) allows age discrimination that pursues ‘legitimate employment policy, labour market and vocational training objectives’, provided that this meets the proportionality test. A limited number of examples for when differential treatment may be justified is provided: Article 6(1)(b) allows for the ‘fixing of minimum conditions of age, professional experience or seniority in service for access to employment’. However, this list is not intended to be exhaustive and so could be expanded on a case-by-case basis. </a:t>
            </a:r>
          </a:p>
          <a:p>
            <a:pPr algn="just"/>
            <a:r>
              <a:rPr lang="en-GB" sz="2800" dirty="0"/>
              <a:t>Article 6(2) permits age discrimination with regard to access to and benefits under occupational social security schemes, without the need to satisfy a test of proportionality.</a:t>
            </a:r>
            <a:r>
              <a:rPr lang="de-DE" sz="2800" dirty="0"/>
              <a:t> </a:t>
            </a:r>
          </a:p>
        </p:txBody>
      </p:sp>
      <p:sp>
        <p:nvSpPr>
          <p:cNvPr id="5" name="Foliennummernplatzhalter 4"/>
          <p:cNvSpPr>
            <a:spLocks noGrp="1"/>
          </p:cNvSpPr>
          <p:nvPr>
            <p:ph type="sldNum" sz="quarter" idx="12"/>
          </p:nvPr>
        </p:nvSpPr>
        <p:spPr/>
        <p:txBody>
          <a:bodyPr/>
          <a:lstStyle/>
          <a:p>
            <a:fld id="{74E8C25B-C0C2-4DD4-808A-E33AE5C30C39}" type="slidenum">
              <a:rPr lang="de-DE" smtClean="0"/>
              <a:pPr/>
              <a:t>99</a:t>
            </a:fld>
            <a:endParaRPr lang="de-DE"/>
          </a:p>
        </p:txBody>
      </p:sp>
    </p:spTree>
    <p:extLst>
      <p:ext uri="{BB962C8B-B14F-4D97-AF65-F5344CB8AC3E}">
        <p14:creationId xmlns:p14="http://schemas.microsoft.com/office/powerpoint/2010/main" val="1231632551"/>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24683</Words>
  <Application>Microsoft Office PowerPoint</Application>
  <PresentationFormat>On-screen Show (4:3)</PresentationFormat>
  <Paragraphs>1138</Paragraphs>
  <Slides>168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168</vt:i4>
      </vt:variant>
    </vt:vector>
  </HeadingPairs>
  <TitlesOfParts>
    <vt:vector size="172" baseType="lpstr">
      <vt:lpstr>Arial</vt:lpstr>
      <vt:lpstr>Calibri</vt:lpstr>
      <vt:lpstr>Wingdings</vt:lpstr>
      <vt:lpstr>Larissa</vt:lpstr>
      <vt:lpstr>Anti-Discrimination Law: Global and European Perspectives</vt:lpstr>
      <vt:lpstr>I. Global Perspective</vt:lpstr>
      <vt:lpstr>General Legal Bases – UN I</vt:lpstr>
      <vt:lpstr>General Legal Bases – UN II</vt:lpstr>
      <vt:lpstr>General Legal Bases – UN III</vt:lpstr>
      <vt:lpstr>General Legal Bases – UN IV</vt:lpstr>
      <vt:lpstr>General Legal Bases – UN V</vt:lpstr>
      <vt:lpstr>General Legal Bases – UN VI</vt:lpstr>
      <vt:lpstr>General Legal Bases – Regional Level I</vt:lpstr>
      <vt:lpstr>General Legal Bases – Regional Level II</vt:lpstr>
      <vt:lpstr>General Legal Bases – Regional Level III</vt:lpstr>
      <vt:lpstr>Protection of Equal Treatment (Global level)</vt:lpstr>
      <vt:lpstr>Definition: Discrimination I (Global level)</vt:lpstr>
      <vt:lpstr>Definition: Discrimination II (cont‘d) (Global level)</vt:lpstr>
      <vt:lpstr>States‘ Obligation to “Guarantee“ Non-discrimination in the Exercise of Covenant Rights (Global Level)</vt:lpstr>
      <vt:lpstr>II. European Perspective</vt:lpstr>
      <vt:lpstr>General Legal Bases (CoE)</vt:lpstr>
      <vt:lpstr>Prohibition of Discrimination in the ECHR</vt:lpstr>
      <vt:lpstr>Accessory Character of Art. 14 ECHR I</vt:lpstr>
      <vt:lpstr>Accessory Character of Art. 14 ECHR II</vt:lpstr>
      <vt:lpstr>Definition:  “Discrimination“ (Art. 14 ECHR) I</vt:lpstr>
      <vt:lpstr>Definition:  “Discrimination“ (Art. 14 ECHR) II</vt:lpstr>
      <vt:lpstr>Interpretation of Art. 14 ECHR I</vt:lpstr>
      <vt:lpstr>Interpretation of Art. 14 ECHR II</vt:lpstr>
      <vt:lpstr>Interpretation of Art. 14 ECHR III</vt:lpstr>
      <vt:lpstr>States‘ Margin of Appreciation under Art. 14 ECHR I</vt:lpstr>
      <vt:lpstr>States‘ Margin of Appreciation under Art. 14 ECHR II</vt:lpstr>
      <vt:lpstr>Burden of Proof (Art. 14 ECHR) I</vt:lpstr>
      <vt:lpstr>Burden of Proof (Art. 14 ECHR) II</vt:lpstr>
      <vt:lpstr>General Legal Bases (EU) I</vt:lpstr>
      <vt:lpstr>General Legal Bases (EU) II</vt:lpstr>
      <vt:lpstr>General Legal Bases (EU) III</vt:lpstr>
      <vt:lpstr>General Legal Bases (EU) IV</vt:lpstr>
      <vt:lpstr>General Legal Bases (EU) V</vt:lpstr>
      <vt:lpstr>Definition: “Discrimination“ (EU Law)</vt:lpstr>
      <vt:lpstr>Other Definitions (EU Law)</vt:lpstr>
      <vt:lpstr>Direct Discrimination (EU Law) I</vt:lpstr>
      <vt:lpstr>Direct Discrimination (EU Law) II</vt:lpstr>
      <vt:lpstr>Direct Discrimination (EU Law) III</vt:lpstr>
      <vt:lpstr>Direct Discrimination (EU Law) IV</vt:lpstr>
      <vt:lpstr>Direct Discrimination (EU Law) V</vt:lpstr>
      <vt:lpstr>Direct Discrimination (EU Law) VI</vt:lpstr>
      <vt:lpstr>Direct Discrimination (EU Law) VI</vt:lpstr>
      <vt:lpstr>Indirect Discrimination (EU Law) I</vt:lpstr>
      <vt:lpstr>Indirect Discrimination (EU Law) II</vt:lpstr>
      <vt:lpstr>Indirect Discrimination (EU Law) III</vt:lpstr>
      <vt:lpstr>Positive Action (EU Law)</vt:lpstr>
      <vt:lpstr>States‘ Margin of Discretion (EU Law)</vt:lpstr>
      <vt:lpstr>Burden of Proof (EU Law)</vt:lpstr>
      <vt:lpstr>ECtHR v CJEU I</vt:lpstr>
      <vt:lpstr>ECtHR v CJEU II</vt:lpstr>
      <vt:lpstr>Discrimination Definition</vt:lpstr>
      <vt:lpstr>Discrimination Definition</vt:lpstr>
      <vt:lpstr>Specific Legal Basis</vt:lpstr>
      <vt:lpstr>Notion of Sex</vt:lpstr>
      <vt:lpstr>Differential Treatment Based on Sex (HRC) I</vt:lpstr>
      <vt:lpstr>Differential Treatment Based on Sex (HRC) II</vt:lpstr>
      <vt:lpstr>Differential Treatment Based on Sex (HRC) III</vt:lpstr>
      <vt:lpstr>Differential Treatment Based on Sex (ECtHR)</vt:lpstr>
      <vt:lpstr>Differential Treatment Based on Sex (CJEU)</vt:lpstr>
      <vt:lpstr>Transgender Discrimination I </vt:lpstr>
      <vt:lpstr>Transgender Discrimination II (cont‘d)</vt:lpstr>
      <vt:lpstr>Pregnancy and Maternity Related Discrimination – EU Law I</vt:lpstr>
      <vt:lpstr>Pregnancy and Maternity Related Discrimination – EU Law II</vt:lpstr>
      <vt:lpstr>Pregnancy and Maternity Related Discrimination – EU Law III</vt:lpstr>
      <vt:lpstr>Equal Pay (EU Law)</vt:lpstr>
      <vt:lpstr>Particular Exceptions from Non-Discrimination (based on Sex) in EU Law I </vt:lpstr>
      <vt:lpstr>Particular Exceptions from Non-Discrimination (based on Sex) in EU Law II</vt:lpstr>
      <vt:lpstr>Particular Exceptions from Non-Discrimination (based on Sex) in EU Law III</vt:lpstr>
      <vt:lpstr>Discrimination Definition</vt:lpstr>
      <vt:lpstr>Definition: Sexual Orientation</vt:lpstr>
      <vt:lpstr>Prohibition of Discrimination on the Ground of Sexual Orientation (HRC) I</vt:lpstr>
      <vt:lpstr>Prohibition of Discrimination on the Ground of Sexual Orientation (HRC) II (cont‘d)</vt:lpstr>
      <vt:lpstr>Prohibition of Discrimination on the Ground of Sexual Orientation – ECHR I</vt:lpstr>
      <vt:lpstr>Prohibition of Discrimination on the Ground of Sexual Orientation – ECHR II</vt:lpstr>
      <vt:lpstr>Prohibition of Discrimination on the Ground of Sexual Orientation – ECHR III (cont‘d)</vt:lpstr>
      <vt:lpstr>Prohibition of Discrimination on the Ground of Sexual Orientation – ECHR IV</vt:lpstr>
      <vt:lpstr>Prohibition of Discrimination on the Ground of Sexual Orientation – ESC I</vt:lpstr>
      <vt:lpstr>Prohibition of Discrimination on the Ground of Sexual Orientation – ESC II (cont‘d)</vt:lpstr>
      <vt:lpstr>Prohibition of Discrimination on the Ground of Sexual Orientation – EU Law I</vt:lpstr>
      <vt:lpstr>Prohibition of Discrimination on the Ground of Sexual Orientation – EU Law II (cont‘d)</vt:lpstr>
      <vt:lpstr>Prohibition of Discrimination on the Ground of Sexual Orientation – EU Law III</vt:lpstr>
      <vt:lpstr>Prohibition of Discrimination on the Ground of Sexual Orientation – EU Law IV (cont‘d)</vt:lpstr>
      <vt:lpstr>Prohibition of Discrimination on the Ground of Sexual Orientation – EU Law V (cont‘d)</vt:lpstr>
      <vt:lpstr>Discrimination Definition</vt:lpstr>
      <vt:lpstr>Age Discrimination under International Instruments </vt:lpstr>
      <vt:lpstr>Age Discrimination – Human Rights Committee I</vt:lpstr>
      <vt:lpstr>Age Discrimination – Human Rights Committee II (cont‘d)</vt:lpstr>
      <vt:lpstr>Age Discrimination under the ECHR I</vt:lpstr>
      <vt:lpstr>Age Discrimination under the ECHR II (cont‘d)</vt:lpstr>
      <vt:lpstr>Age Discrimination under the ECHR III</vt:lpstr>
      <vt:lpstr>Age Discrimination under the ECHR IV (cont‘d)</vt:lpstr>
      <vt:lpstr>Age Discrimination under the ESC I</vt:lpstr>
      <vt:lpstr>Age Discrimination under the ESC II (cont‘d)</vt:lpstr>
      <vt:lpstr>Age Discrimination in EU Law I</vt:lpstr>
      <vt:lpstr>Age Discrimination in EU Law II (cont‘d)</vt:lpstr>
      <vt:lpstr>Age Discrimination in EU Law III</vt:lpstr>
      <vt:lpstr>Age Discrimination in EU Law IV (cont‘d)</vt:lpstr>
      <vt:lpstr>Age Discrimination in EU Law V</vt:lpstr>
      <vt:lpstr>Age Discrimination in EU Law VI</vt:lpstr>
      <vt:lpstr>Age Discrimination in EU Law VII (cont‘d)</vt:lpstr>
      <vt:lpstr>Age Discrimination in EU Law VIII</vt:lpstr>
      <vt:lpstr>Age Discrimination in EU Law IX (cont‘d)</vt:lpstr>
      <vt:lpstr>Discrimination Definition</vt:lpstr>
      <vt:lpstr>Definition: „Religion“ / „Belief“ I</vt:lpstr>
      <vt:lpstr>Definition: „Religion“ / „Belief“ II (cont‘d)</vt:lpstr>
      <vt:lpstr>Definition: „Religion“ / „Belief“ III (cont‘d)</vt:lpstr>
      <vt:lpstr>Definition: „Religion“ / „Belief“ IV</vt:lpstr>
      <vt:lpstr>Discrimination based on Religion or Belief (HRC) I</vt:lpstr>
      <vt:lpstr>Discrimination based on Religion or Belief (HRC) II (cont‘d)</vt:lpstr>
      <vt:lpstr>Discrimination based on Religion or Belief under the ECHR I</vt:lpstr>
      <vt:lpstr>Discrimination based on Religion or Belief under the ECHR II (cont‘d)</vt:lpstr>
      <vt:lpstr>Discrimination based on Religion or Belief under the ECHR III (cont‘d)</vt:lpstr>
      <vt:lpstr>Discrimination based on Religion or Belief under the ECHR IV</vt:lpstr>
      <vt:lpstr>Discrimination based on Religion or Belief under the ECHR V (cont‘d)</vt:lpstr>
      <vt:lpstr>Discrimination based on Religion or Belief under the ECHR – Religious Clothing I</vt:lpstr>
      <vt:lpstr>Discrimination based on Religion or Belief under the ECHR – Religious Clothing II (cont‘d)</vt:lpstr>
      <vt:lpstr>Discrimination based on Religion or Belief under the ECHR – Religious Clothing III</vt:lpstr>
      <vt:lpstr>Discrimination based on Religion or Belief under the ECHR – Religious Clothing IV (cont‘d)</vt:lpstr>
      <vt:lpstr>Discrimination based on Religion or Belief – EU Law I</vt:lpstr>
      <vt:lpstr>Discrimination based on Religion or Belief – EU Law II (cont‘d)</vt:lpstr>
      <vt:lpstr>Discrimination based on Religion or Belief – EU Law III (cont‘d)</vt:lpstr>
      <vt:lpstr>Discrimination based on Religion or Belief – EU Law IV (cont‘d)</vt:lpstr>
      <vt:lpstr>Discrimination based on Religion or Belief – EU Law V (cont‘d)</vt:lpstr>
      <vt:lpstr>Discrimination based on Religion or Belief – EU Law VI</vt:lpstr>
      <vt:lpstr>Discrimination based on Religion or Belief – EU Law VII (cont‘d)</vt:lpstr>
      <vt:lpstr>ECHR-Limits to Autonomy of Religious Organisations I</vt:lpstr>
      <vt:lpstr>ECHR-Limits to Autonomy of Religious Organisations II (cont‘d)</vt:lpstr>
      <vt:lpstr>Prohibition of Discrimination based on Religion or Belief – Specific Exceptions under EU Law </vt:lpstr>
      <vt:lpstr>Limits to Autonomy of Religious Organisations to Set Occupational Requirements I</vt:lpstr>
      <vt:lpstr>Limits to Autonomy of Religious Organisations to Set Occupational Requirements II (cont‘d)</vt:lpstr>
      <vt:lpstr>Limits to Autonomy of Religious Organisations to Set Occupational Requirements III (cont‘d)</vt:lpstr>
      <vt:lpstr>Limits to Autonomy of Religious Organisations to Set Occupational Requirements IV (cont‘d)</vt:lpstr>
      <vt:lpstr>Limits to Autonomy of Religious Organisations to Set Occupational Requirements V (cont‘d)</vt:lpstr>
      <vt:lpstr>Limits to Autonomy of Religious Organisations to Set Occupational Requirements VI (cont‘d)</vt:lpstr>
      <vt:lpstr>Discrimination Definition</vt:lpstr>
      <vt:lpstr>Specific Legal Basis - UN</vt:lpstr>
      <vt:lpstr>Specific Legal Basis - EU</vt:lpstr>
      <vt:lpstr>Prohibition of Discrimination on Ground of Disability under the ACHR I</vt:lpstr>
      <vt:lpstr>Prohibition of Discrimination on Ground of Disability under the ACHR II (cont‘d)</vt:lpstr>
      <vt:lpstr>Prohibition of Discrimination on Ground of Disability under the ACHR III (cont‘d)</vt:lpstr>
      <vt:lpstr>Prohibition of Discrimination on Ground of Disability under the ACHR IV (cont‘d)</vt:lpstr>
      <vt:lpstr>Prohibition of Discrimination on Ground of Disability under ECHR I</vt:lpstr>
      <vt:lpstr>Prohibition of Discrimination on Ground of Disability under ECHR II (cont‘d)</vt:lpstr>
      <vt:lpstr>Prohibition of Discrimination on Ground of Disability under ECHR III (cont‘d)</vt:lpstr>
      <vt:lpstr>Prohibition of Discrimination on Ground of Disability under ECHR IV</vt:lpstr>
      <vt:lpstr>Prohibition of Discrimination on Ground of Disability under the ESC (rev) I</vt:lpstr>
      <vt:lpstr>Prohibition of Discrimination on Ground of Disability under the ESC (rev) II (cont‘d)</vt:lpstr>
      <vt:lpstr>Prohibition of Discrimination on Ground of Disability under EU Law I</vt:lpstr>
      <vt:lpstr>Prohibition of Discrimination on Ground of Disability under EU Law II (cont‘d)</vt:lpstr>
      <vt:lpstr>Prohibition of Discrimination on Ground of Disability under EU Law III</vt:lpstr>
      <vt:lpstr>Prohibition of Discrimination on Ground of Disability under EU Law IV</vt:lpstr>
      <vt:lpstr>Prohibition of Discrimination on Ground of Disability under EU Law V (cont‘d)</vt:lpstr>
      <vt:lpstr>Discrimination Definition</vt:lpstr>
      <vt:lpstr>Obligation to Combat Racism pursuant to ECHR</vt:lpstr>
      <vt:lpstr>Racial etc. Discrimination  (Art. 14 ECHR) Belgian  Linguistic  Case  (1968) I</vt:lpstr>
      <vt:lpstr>Racial etc. Discrimination  (Art. 14 ECHR) Belgian Linguistic Case II</vt:lpstr>
      <vt:lpstr>Racial etc. Discrimination  (Art. 14 ECHR) Belgian Linguistic Case III</vt:lpstr>
      <vt:lpstr> Racial etc. Discrimination  (Art. 14 ECHR)  D. H. v. Czech Republic I </vt:lpstr>
      <vt:lpstr>Racial etc. Discrimination  (Art. 14 ECHR)  D. H. v. The Czech Republic II</vt:lpstr>
      <vt:lpstr>Racial etc. Discrimination  (Art. 14 ECHR)  D. H. v. The Czech Republic III</vt:lpstr>
      <vt:lpstr>Racial etc. Discrimination  (Art. 14 ECHR) Sejdić and Finci v. Bosnia and Herzegovina I</vt:lpstr>
      <vt:lpstr>Racial etc. Discrimination  (Art. 14 ECHR) Sejdić and Finci v. Bosnia and Herzegovina II</vt:lpstr>
      <vt:lpstr>Racial etc. Discrimination  (Art. 14 ECHR) Sejdić and Finci v. Bosnia and Herzegovina III</vt:lpstr>
      <vt:lpstr>Racial etc. Discrimination  (EU Law) CJEU, Case C-83/14 – CHEZ I</vt:lpstr>
      <vt:lpstr>Racial etc. Discrimination  (EU Law) CJEU, Case C-83/14 – CHEZ II</vt:lpstr>
      <vt:lpstr>Racial etc. Discrimination  (EU Law) CJEU, Case C-83/14 – CHEZ III</vt:lpstr>
      <vt:lpstr>Racial etc. Discrimination  (EU Law) CJEU, Case C-83/14 – CHEZ IV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Minority Rights in the Jurisprudence of the ECHR</dc:title>
  <dc:creator>admin</dc:creator>
  <cp:lastModifiedBy>PC</cp:lastModifiedBy>
  <cp:revision>487</cp:revision>
  <cp:lastPrinted>2016-06-07T09:22:40Z</cp:lastPrinted>
  <dcterms:created xsi:type="dcterms:W3CDTF">2013-08-24T15:23:19Z</dcterms:created>
  <dcterms:modified xsi:type="dcterms:W3CDTF">2019-10-07T08:24:50Z</dcterms:modified>
</cp:coreProperties>
</file>