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77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955" autoAdjust="0"/>
  </p:normalViewPr>
  <p:slideViewPr>
    <p:cSldViewPr>
      <p:cViewPr varScale="1">
        <p:scale>
          <a:sx n="81" d="100"/>
          <a:sy n="81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sl-SI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sl-SI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sl-SI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sl-SI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12/3/2018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r. </a:t>
            </a:r>
            <a:r>
              <a:rPr lang="en-US" dirty="0" err="1" smtClean="0"/>
              <a:t>Maša</a:t>
            </a:r>
            <a:r>
              <a:rPr lang="en-US" dirty="0" smtClean="0"/>
              <a:t> </a:t>
            </a:r>
            <a:r>
              <a:rPr lang="en-US" dirty="0" err="1" smtClean="0"/>
              <a:t>Kovič</a:t>
            </a:r>
            <a:r>
              <a:rPr lang="en-US" dirty="0" smtClean="0"/>
              <a:t> Dine</a:t>
            </a:r>
          </a:p>
          <a:p>
            <a:r>
              <a:rPr lang="en-US" dirty="0" smtClean="0"/>
              <a:t>Faculty of Law, University of Ljubljana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4648200" cy="12382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400" b="1" dirty="0" smtClean="0"/>
              <a:t>EU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400" b="1" dirty="0" smtClean="0"/>
              <a:t>Environmental Law</a:t>
            </a:r>
            <a:endParaRPr lang="en-US" sz="4400" b="1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6858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5000"/>
            <a:ext cx="19716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04" y="5791200"/>
            <a:ext cx="109537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10-of-the-most-colorful-animals-in-existence-1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9000"/>
          <a:stretch>
            <a:fillRect/>
          </a:stretch>
        </p:blipFill>
        <p:spPr>
          <a:xfrm>
            <a:off x="228600" y="1524000"/>
            <a:ext cx="3810000" cy="23431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Right to clean and healthy environment?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43400" y="1143000"/>
            <a:ext cx="4038600" cy="5410200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en-US" sz="2000" u="sng" dirty="0" smtClean="0"/>
              <a:t>Right to life </a:t>
            </a:r>
            <a:r>
              <a:rPr lang="en-US" sz="2000" dirty="0" smtClean="0"/>
              <a:t>(Art. 2)</a:t>
            </a:r>
          </a:p>
          <a:p>
            <a:pPr marL="285750" indent="-285750" algn="l">
              <a:buFontTx/>
              <a:buChar char="-"/>
            </a:pPr>
            <a:r>
              <a:rPr lang="en-US" sz="2000" dirty="0" smtClean="0"/>
              <a:t>Right to liberty and security (Art. 5)</a:t>
            </a:r>
          </a:p>
          <a:p>
            <a:pPr marL="285750" indent="-285750" algn="l">
              <a:buFontTx/>
              <a:buChar char="-"/>
            </a:pPr>
            <a:r>
              <a:rPr lang="en-US" sz="2000" dirty="0" smtClean="0"/>
              <a:t>Right to a fair trial (Art. 6)</a:t>
            </a:r>
          </a:p>
          <a:p>
            <a:pPr marL="285750" indent="-285750" algn="l">
              <a:buFontTx/>
              <a:buChar char="-"/>
            </a:pPr>
            <a:r>
              <a:rPr lang="en-US" sz="2000" u="sng" dirty="0" smtClean="0"/>
              <a:t>Right to respect for private and family life and home </a:t>
            </a:r>
            <a:r>
              <a:rPr lang="en-US" sz="2000" dirty="0" smtClean="0"/>
              <a:t>(Art. 8)</a:t>
            </a:r>
          </a:p>
          <a:p>
            <a:pPr marL="285750" indent="-285750" algn="l">
              <a:buFontTx/>
              <a:buChar char="-"/>
            </a:pPr>
            <a:r>
              <a:rPr lang="en-US" sz="2000" dirty="0" smtClean="0"/>
              <a:t>Freedom of expression (Art. 10)</a:t>
            </a:r>
          </a:p>
          <a:p>
            <a:pPr marL="285750" indent="-285750" algn="l">
              <a:buFontTx/>
              <a:buChar char="-"/>
            </a:pPr>
            <a:r>
              <a:rPr lang="en-US" sz="2000" dirty="0" smtClean="0"/>
              <a:t>Freedom of assembly and association (Art. 11)</a:t>
            </a:r>
          </a:p>
          <a:p>
            <a:pPr marL="285750" indent="-285750" algn="l">
              <a:buFontTx/>
              <a:buChar char="-"/>
            </a:pPr>
            <a:r>
              <a:rPr lang="en-US" sz="2000" dirty="0" smtClean="0"/>
              <a:t>Right to an effective remedy (Art. 13)</a:t>
            </a:r>
          </a:p>
          <a:p>
            <a:pPr marL="285750" indent="-285750" algn="l">
              <a:buFontTx/>
              <a:buChar char="-"/>
            </a:pPr>
            <a:r>
              <a:rPr lang="en-US" sz="2000" u="sng" dirty="0" smtClean="0"/>
              <a:t>Protection of property </a:t>
            </a:r>
            <a:r>
              <a:rPr lang="en-US" sz="2000" dirty="0" smtClean="0"/>
              <a:t>(Art. 1 of Protocol No.1 to ECHR)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68842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European Convention on Human Rights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2853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life (Art. 2 ECHR)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3810000" cy="5105399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Budayeva</a:t>
            </a:r>
            <a:r>
              <a:rPr lang="en-US" sz="2000" i="1" dirty="0" smtClean="0"/>
              <a:t> and others v. Russia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Judgment of 20 March 2008</a:t>
            </a:r>
          </a:p>
          <a:p>
            <a:r>
              <a:rPr lang="en-US" sz="2000" dirty="0" smtClean="0"/>
              <a:t>Mudslide in town </a:t>
            </a:r>
            <a:r>
              <a:rPr lang="en-US" sz="2000" dirty="0" err="1" smtClean="0"/>
              <a:t>Tyrnauzs</a:t>
            </a:r>
            <a:r>
              <a:rPr lang="en-US" sz="2000" dirty="0" smtClean="0"/>
              <a:t>, Mt. Elbrus</a:t>
            </a:r>
          </a:p>
          <a:p>
            <a:r>
              <a:rPr lang="en-US" sz="2000" dirty="0" smtClean="0"/>
              <a:t>8 killed + injuries + psychological trauma +lost their homes</a:t>
            </a:r>
          </a:p>
          <a:p>
            <a:r>
              <a:rPr lang="en-US" sz="2000" dirty="0" smtClean="0"/>
              <a:t>Violation 2 reasons: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failure to implement land-planning and emergency relief policies &gt; foreseeable risk to the lives of people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Lack of adequate judicial enquiry into the disaster </a:t>
            </a:r>
            <a:endParaRPr lang="en-US" sz="2000" dirty="0"/>
          </a:p>
        </p:txBody>
      </p:sp>
      <p:pic>
        <p:nvPicPr>
          <p:cNvPr id="8" name="Picture 7" descr="Screen Shot 2018-11-28 at 19.3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599646" cy="1981200"/>
          </a:xfrm>
          <a:prstGeom prst="rect">
            <a:avLst/>
          </a:prstGeom>
        </p:spPr>
      </p:pic>
      <p:pic>
        <p:nvPicPr>
          <p:cNvPr id="9" name="Picture 8" descr="Летний_Тырныауз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57600"/>
            <a:ext cx="3945467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0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to liberty and security </a:t>
            </a:r>
            <a:br>
              <a:rPr lang="en-US" dirty="0" smtClean="0"/>
            </a:br>
            <a:r>
              <a:rPr lang="en-US" dirty="0" smtClean="0"/>
              <a:t>(Art. 5 ECHR)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1910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 err="1" smtClean="0"/>
              <a:t>Mangouras</a:t>
            </a:r>
            <a:r>
              <a:rPr lang="en-US" sz="2400" i="1" dirty="0" smtClean="0"/>
              <a:t> v. Spain</a:t>
            </a:r>
          </a:p>
          <a:p>
            <a:endParaRPr lang="en-US" sz="2400" i="1" dirty="0"/>
          </a:p>
          <a:p>
            <a:r>
              <a:rPr lang="en-US" sz="2400" dirty="0" err="1" smtClean="0"/>
              <a:t>Mangouras</a:t>
            </a:r>
            <a:r>
              <a:rPr lang="en-US" sz="2400" dirty="0" smtClean="0"/>
              <a:t> was a captain of the ship</a:t>
            </a:r>
          </a:p>
          <a:p>
            <a:r>
              <a:rPr lang="en-US" sz="2400" dirty="0" smtClean="0"/>
              <a:t>70,000 tons of fuel oil discharged in the sea off the Spanish coast</a:t>
            </a:r>
          </a:p>
          <a:p>
            <a:r>
              <a:rPr lang="en-US" sz="2400" dirty="0" smtClean="0"/>
              <a:t>Large ecological disaster</a:t>
            </a:r>
          </a:p>
          <a:p>
            <a:r>
              <a:rPr lang="en-US" sz="2400" dirty="0" smtClean="0"/>
              <a:t>Criminal investigation, captain detained with a 3 million bail</a:t>
            </a:r>
          </a:p>
          <a:p>
            <a:r>
              <a:rPr lang="en-US" sz="2400" dirty="0" smtClean="0"/>
              <a:t>“exceptional nature of the case and the huge environmental damage caused by marine pollution on a seldom seen scale”</a:t>
            </a:r>
          </a:p>
          <a:p>
            <a:r>
              <a:rPr lang="en-US" sz="2400" dirty="0" smtClean="0"/>
              <a:t>Agreed with the set amount of bail </a:t>
            </a:r>
            <a:r>
              <a:rPr lang="mr-IN" sz="2400" dirty="0" smtClean="0"/>
              <a:t>–</a:t>
            </a:r>
            <a:r>
              <a:rPr lang="en-US" sz="2400" dirty="0" smtClean="0"/>
              <a:t> in line with the level of liability incurred and to make sure that those responsible had no incentive to evade justice</a:t>
            </a:r>
            <a:endParaRPr lang="en-US" sz="2400" dirty="0"/>
          </a:p>
        </p:txBody>
      </p:sp>
      <p:pic>
        <p:nvPicPr>
          <p:cNvPr id="4" name="Picture 3" descr="1340280280_830619_1340280588_noticia_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660868" cy="2438400"/>
          </a:xfrm>
          <a:prstGeom prst="rect">
            <a:avLst/>
          </a:prstGeom>
        </p:spPr>
      </p:pic>
      <p:pic>
        <p:nvPicPr>
          <p:cNvPr id="5" name="Picture 4" descr="CN16C8F1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3603773" cy="20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a fair trial (Art. 6 ECHR)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76400"/>
            <a:ext cx="4876800" cy="495299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L’Erabliere</a:t>
            </a:r>
            <a:r>
              <a:rPr lang="en-US" sz="2000" dirty="0" smtClean="0"/>
              <a:t> </a:t>
            </a:r>
            <a:r>
              <a:rPr lang="en-US" sz="2000" dirty="0" err="1" smtClean="0"/>
              <a:t>asbl</a:t>
            </a:r>
            <a:r>
              <a:rPr lang="en-US" sz="2000" dirty="0" smtClean="0"/>
              <a:t> v. Belgium</a:t>
            </a:r>
          </a:p>
          <a:p>
            <a:endParaRPr lang="en-US" sz="2000" dirty="0"/>
          </a:p>
          <a:p>
            <a:r>
              <a:rPr lang="en-US" sz="2000" dirty="0" smtClean="0"/>
              <a:t>Complaint by an environmental non-profit association</a:t>
            </a:r>
          </a:p>
          <a:p>
            <a:r>
              <a:rPr lang="en-US" sz="2000" dirty="0" smtClean="0"/>
              <a:t>Against granting the planning permission to expand a waste collection site</a:t>
            </a:r>
          </a:p>
          <a:p>
            <a:r>
              <a:rPr lang="en-US" sz="2000" dirty="0" smtClean="0"/>
              <a:t>Complaint before the national courts not allowed for procedural reasons, as it did not include a statement of the facts explaining the background to the dispute</a:t>
            </a:r>
          </a:p>
          <a:p>
            <a:r>
              <a:rPr lang="en-US" sz="2000" dirty="0" smtClean="0"/>
              <a:t>Limitation on the right to access to court disproportionate to the requirements of legal certainty and proper administration of justice</a:t>
            </a:r>
            <a:endParaRPr lang="en-US" sz="2000" dirty="0"/>
          </a:p>
        </p:txBody>
      </p:sp>
      <p:pic>
        <p:nvPicPr>
          <p:cNvPr id="4" name="Picture 3" descr="images (3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2"/>
          <a:stretch/>
        </p:blipFill>
        <p:spPr>
          <a:xfrm>
            <a:off x="457200" y="2667000"/>
            <a:ext cx="2763341" cy="28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to respect for private and family life and home (Art. 8 ECHR)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sz="2000" i="1" dirty="0" err="1" smtClean="0"/>
              <a:t>Giacomelli</a:t>
            </a:r>
            <a:r>
              <a:rPr lang="en-US" sz="2000" i="1" dirty="0" smtClean="0"/>
              <a:t> v. Italy</a:t>
            </a:r>
          </a:p>
          <a:p>
            <a:endParaRPr lang="en-US" sz="2000" dirty="0"/>
          </a:p>
          <a:p>
            <a:r>
              <a:rPr lang="en-US" sz="2000" dirty="0" smtClean="0"/>
              <a:t>Applicant lived 30m from a plant for storage and treatment of hazardous waste</a:t>
            </a:r>
          </a:p>
          <a:p>
            <a:r>
              <a:rPr lang="en-US" sz="2000" dirty="0" smtClean="0"/>
              <a:t>Plant received permission for detoxification of the waste</a:t>
            </a:r>
          </a:p>
          <a:p>
            <a:r>
              <a:rPr lang="en-US" sz="2000" dirty="0" smtClean="0"/>
              <a:t>Noise and harmful emission a violation to her environment and permanent risk to health and home</a:t>
            </a:r>
          </a:p>
          <a:p>
            <a:r>
              <a:rPr lang="en-US" sz="2000" dirty="0" smtClean="0"/>
              <a:t>Violation of Art. 8</a:t>
            </a:r>
          </a:p>
          <a:p>
            <a:r>
              <a:rPr lang="en-US" sz="2000" dirty="0" smtClean="0"/>
              <a:t>7 years since the operation no EIA was carried out </a:t>
            </a:r>
            <a:r>
              <a:rPr lang="mr-IN" sz="2000" dirty="0" smtClean="0"/>
              <a:t>–</a:t>
            </a:r>
            <a:r>
              <a:rPr lang="en-US" sz="2000" dirty="0" smtClean="0"/>
              <a:t> several concerns with the detoxification process: incompatible with environmental regulations and unsuitable geographic location and a specific health risk to the local residents</a:t>
            </a:r>
          </a:p>
          <a:p>
            <a:r>
              <a:rPr lang="en-US" sz="2000" dirty="0" smtClean="0"/>
              <a:t>Other cases: mobile phone antennas, noise pollution, urban development, water supply contamination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97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of expression </a:t>
            </a:r>
            <a:br>
              <a:rPr lang="en-US" dirty="0" smtClean="0"/>
            </a:br>
            <a:r>
              <a:rPr lang="en-US" dirty="0" smtClean="0"/>
              <a:t>(Art. 10 ECHR)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4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Vides </a:t>
            </a:r>
            <a:r>
              <a:rPr lang="en-US" sz="2000" i="1" dirty="0" err="1" smtClean="0"/>
              <a:t>Aizsardzibas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Klubs</a:t>
            </a:r>
            <a:r>
              <a:rPr lang="en-US" sz="2000" i="1" dirty="0" smtClean="0"/>
              <a:t> v. Latvia</a:t>
            </a:r>
          </a:p>
          <a:p>
            <a:endParaRPr lang="en-US" sz="2000" dirty="0"/>
          </a:p>
          <a:p>
            <a:r>
              <a:rPr lang="en-US" sz="2000" dirty="0" smtClean="0"/>
              <a:t>Nongovernmental organization for the protection of environment</a:t>
            </a:r>
          </a:p>
          <a:p>
            <a:r>
              <a:rPr lang="en-US" sz="2000" dirty="0" smtClean="0"/>
              <a:t>Concerns about the conservation of coastal dunes on a stretch of coast in the Gulf of Riga</a:t>
            </a:r>
          </a:p>
          <a:p>
            <a:r>
              <a:rPr lang="en-US" sz="2000" dirty="0" smtClean="0"/>
              <a:t>Allegations that local mayor had facilitated illegal construction</a:t>
            </a:r>
          </a:p>
          <a:p>
            <a:r>
              <a:rPr lang="en-US" sz="2000" dirty="0" smtClean="0"/>
              <a:t>Action for damages for defamation</a:t>
            </a:r>
          </a:p>
          <a:p>
            <a:r>
              <a:rPr lang="en-US" sz="2000" dirty="0" smtClean="0"/>
              <a:t>Violation of Art. 10</a:t>
            </a:r>
          </a:p>
          <a:p>
            <a:r>
              <a:rPr lang="en-US" sz="2000" dirty="0" smtClean="0"/>
              <a:t>Restriction on the freedom of expression not proportionate with the legitimate aim pursued </a:t>
            </a:r>
            <a:r>
              <a:rPr lang="mr-IN" sz="2000" dirty="0" smtClean="0"/>
              <a:t>–</a:t>
            </a:r>
            <a:r>
              <a:rPr lang="en-US" sz="2000" dirty="0" smtClean="0"/>
              <a:t> protection of the environment and the pointing out of the malfunctions in an important sector managed by the local authorities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92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of property (Art. 1, Protocol No. 1 to the ECHR)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3581399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Turgut</a:t>
            </a:r>
            <a:r>
              <a:rPr lang="en-US" sz="2000" i="1" dirty="0" smtClean="0"/>
              <a:t> and others v. Turkey</a:t>
            </a:r>
            <a:endParaRPr lang="en-US" sz="2000" dirty="0" smtClean="0"/>
          </a:p>
          <a:p>
            <a:endParaRPr lang="en-US" sz="2000" i="1" dirty="0"/>
          </a:p>
          <a:p>
            <a:r>
              <a:rPr lang="en-US" sz="2000" dirty="0" smtClean="0"/>
              <a:t>100,000m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land was transferred to the Public Treasury </a:t>
            </a:r>
            <a:r>
              <a:rPr lang="mr-IN" sz="2000" dirty="0" smtClean="0"/>
              <a:t>–</a:t>
            </a:r>
            <a:r>
              <a:rPr lang="en-US" sz="2000" dirty="0" smtClean="0"/>
              <a:t> the land was considered public forest</a:t>
            </a:r>
          </a:p>
          <a:p>
            <a:r>
              <a:rPr lang="en-US" sz="2000" dirty="0" smtClean="0"/>
              <a:t>Violation of the right to property </a:t>
            </a:r>
            <a:r>
              <a:rPr lang="mr-IN" sz="2000" dirty="0" smtClean="0"/>
              <a:t>–</a:t>
            </a:r>
            <a:r>
              <a:rPr lang="en-US" sz="2000" dirty="0" smtClean="0"/>
              <a:t> no compensation </a:t>
            </a:r>
          </a:p>
          <a:p>
            <a:r>
              <a:rPr lang="en-US" sz="2000" dirty="0" smtClean="0"/>
              <a:t>“Economic imperatives and even certain fundamental rights, including the right to property, should not be placed before considerations relating to environmental protection”</a:t>
            </a:r>
          </a:p>
          <a:p>
            <a:r>
              <a:rPr lang="en-US" sz="2000" dirty="0" smtClean="0"/>
              <a:t>No compensation a disproportionate interference with the right (only in exceptional circumstances)</a:t>
            </a:r>
          </a:p>
        </p:txBody>
      </p:sp>
      <p:pic>
        <p:nvPicPr>
          <p:cNvPr id="5" name="Picture 4" descr="download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" y="5181600"/>
            <a:ext cx="74583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asa.kovic-dine@pf.uni-lj.si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6248400" cy="1524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/>
              <a:t>Thank you!</a:t>
            </a:r>
            <a:endParaRPr lang="en-US" sz="6600" b="1" dirty="0"/>
          </a:p>
        </p:txBody>
      </p:sp>
      <p:pic>
        <p:nvPicPr>
          <p:cNvPr id="8" name="Picture 7" descr="forest-2830349_960_7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562600" cy="35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2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640</Words>
  <Application>Microsoft Office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Mangal</vt:lpstr>
      <vt:lpstr>Wingdings</vt:lpstr>
      <vt:lpstr>Contemporary Photo Album</vt:lpstr>
      <vt:lpstr>PowerPoint Presentation</vt:lpstr>
      <vt:lpstr>PowerPoint Presentation</vt:lpstr>
      <vt:lpstr>Right to life (Art. 2 ECHR)</vt:lpstr>
      <vt:lpstr>Right to liberty and security  (Art. 5 ECHR) </vt:lpstr>
      <vt:lpstr>Right to a fair trial (Art. 6 ECHR)</vt:lpstr>
      <vt:lpstr>Right to respect for private and family life and home (Art. 8 ECHR)</vt:lpstr>
      <vt:lpstr>Freedom of expression  (Art. 10 ECHR)</vt:lpstr>
      <vt:lpstr>Protection of property (Art. 1, Protocol No. 1 to the ECHR)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2018-12-03T11:14:33Z</dcterms:modified>
</cp:coreProperties>
</file>